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7"/>
  </p:notesMasterIdLst>
  <p:sldIdLst>
    <p:sldId id="256" r:id="rId3"/>
    <p:sldId id="358" r:id="rId4"/>
    <p:sldId id="323" r:id="rId5"/>
    <p:sldId id="379" r:id="rId6"/>
    <p:sldId id="382" r:id="rId7"/>
    <p:sldId id="380" r:id="rId8"/>
    <p:sldId id="383" r:id="rId9"/>
    <p:sldId id="384" r:id="rId10"/>
    <p:sldId id="386" r:id="rId11"/>
    <p:sldId id="388" r:id="rId12"/>
    <p:sldId id="389" r:id="rId13"/>
    <p:sldId id="390" r:id="rId14"/>
    <p:sldId id="391" r:id="rId15"/>
    <p:sldId id="326" r:id="rId16"/>
    <p:sldId id="392" r:id="rId17"/>
    <p:sldId id="393" r:id="rId18"/>
    <p:sldId id="394" r:id="rId19"/>
    <p:sldId id="395" r:id="rId20"/>
    <p:sldId id="329" r:id="rId21"/>
    <p:sldId id="396" r:id="rId22"/>
    <p:sldId id="397" r:id="rId23"/>
    <p:sldId id="399" r:id="rId24"/>
    <p:sldId id="400" r:id="rId25"/>
    <p:sldId id="334" r:id="rId26"/>
    <p:sldId id="401" r:id="rId27"/>
    <p:sldId id="402" r:id="rId28"/>
    <p:sldId id="403" r:id="rId29"/>
    <p:sldId id="404" r:id="rId30"/>
    <p:sldId id="405" r:id="rId31"/>
    <p:sldId id="406" r:id="rId32"/>
    <p:sldId id="407" r:id="rId33"/>
    <p:sldId id="367" r:id="rId34"/>
    <p:sldId id="408" r:id="rId35"/>
    <p:sldId id="431" r:id="rId36"/>
    <p:sldId id="432" r:id="rId37"/>
    <p:sldId id="410" r:id="rId38"/>
    <p:sldId id="411" r:id="rId39"/>
    <p:sldId id="412" r:id="rId40"/>
    <p:sldId id="417" r:id="rId41"/>
    <p:sldId id="418" r:id="rId42"/>
    <p:sldId id="419" r:id="rId43"/>
    <p:sldId id="420" r:id="rId44"/>
    <p:sldId id="421" r:id="rId45"/>
    <p:sldId id="422" r:id="rId46"/>
    <p:sldId id="423" r:id="rId47"/>
    <p:sldId id="424" r:id="rId48"/>
    <p:sldId id="425" r:id="rId49"/>
    <p:sldId id="426" r:id="rId50"/>
    <p:sldId id="427" r:id="rId51"/>
    <p:sldId id="428" r:id="rId52"/>
    <p:sldId id="429" r:id="rId53"/>
    <p:sldId id="430" r:id="rId54"/>
    <p:sldId id="433" r:id="rId55"/>
    <p:sldId id="434" r:id="rId56"/>
    <p:sldId id="435" r:id="rId57"/>
    <p:sldId id="436" r:id="rId58"/>
    <p:sldId id="437" r:id="rId59"/>
    <p:sldId id="438" r:id="rId60"/>
    <p:sldId id="439" r:id="rId61"/>
    <p:sldId id="440" r:id="rId62"/>
    <p:sldId id="441" r:id="rId63"/>
    <p:sldId id="442" r:id="rId64"/>
    <p:sldId id="443" r:id="rId65"/>
    <p:sldId id="444" r:id="rId66"/>
    <p:sldId id="445" r:id="rId67"/>
    <p:sldId id="446" r:id="rId68"/>
    <p:sldId id="447" r:id="rId69"/>
    <p:sldId id="448" r:id="rId70"/>
    <p:sldId id="449" r:id="rId71"/>
    <p:sldId id="450" r:id="rId72"/>
    <p:sldId id="451" r:id="rId73"/>
    <p:sldId id="452" r:id="rId74"/>
    <p:sldId id="453" r:id="rId75"/>
    <p:sldId id="454" r:id="rId76"/>
    <p:sldId id="456" r:id="rId77"/>
    <p:sldId id="457" r:id="rId78"/>
    <p:sldId id="458" r:id="rId79"/>
    <p:sldId id="459" r:id="rId80"/>
    <p:sldId id="460" r:id="rId81"/>
    <p:sldId id="461" r:id="rId82"/>
    <p:sldId id="462" r:id="rId83"/>
    <p:sldId id="463" r:id="rId84"/>
    <p:sldId id="464" r:id="rId85"/>
    <p:sldId id="465" r:id="rId86"/>
    <p:sldId id="466" r:id="rId87"/>
    <p:sldId id="467" r:id="rId88"/>
    <p:sldId id="468" r:id="rId89"/>
    <p:sldId id="469" r:id="rId90"/>
    <p:sldId id="373" r:id="rId91"/>
    <p:sldId id="374" r:id="rId92"/>
    <p:sldId id="375" r:id="rId93"/>
    <p:sldId id="376" r:id="rId94"/>
    <p:sldId id="387" r:id="rId95"/>
    <p:sldId id="281" r:id="rId9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izam:Documents:tesca%20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Val val="1"/>
          </c:dLbls>
          <c:cat>
            <c:strRef>
              <c:f>Sheet3!$C$9:$C$18</c:f>
              <c:strCache>
                <c:ptCount val="10"/>
                <c:pt idx="0">
                  <c:v> Nigeria</c:v>
                </c:pt>
                <c:pt idx="1">
                  <c:v> Germany</c:v>
                </c:pt>
                <c:pt idx="2">
                  <c:v> Pakistan</c:v>
                </c:pt>
                <c:pt idx="3">
                  <c:v> Japan</c:v>
                </c:pt>
                <c:pt idx="4">
                  <c:v> Russia</c:v>
                </c:pt>
                <c:pt idx="5">
                  <c:v> Brazil</c:v>
                </c:pt>
                <c:pt idx="6">
                  <c:v> Indonesia</c:v>
                </c:pt>
                <c:pt idx="7">
                  <c:v> United States</c:v>
                </c:pt>
                <c:pt idx="8">
                  <c:v> India</c:v>
                </c:pt>
                <c:pt idx="9">
                  <c:v> China</c:v>
                </c:pt>
              </c:strCache>
            </c:strRef>
          </c:cat>
          <c:val>
            <c:numRef>
              <c:f>Sheet3!$D$9:$D$18</c:f>
              <c:numCache>
                <c:formatCode>#,##0</c:formatCode>
                <c:ptCount val="10"/>
                <c:pt idx="0">
                  <c:v>90583306</c:v>
                </c:pt>
                <c:pt idx="1">
                  <c:v>107000000</c:v>
                </c:pt>
                <c:pt idx="2">
                  <c:v>114610000.00000001</c:v>
                </c:pt>
                <c:pt idx="3">
                  <c:v>121246700</c:v>
                </c:pt>
                <c:pt idx="4">
                  <c:v>224260000</c:v>
                </c:pt>
                <c:pt idx="5">
                  <c:v>245199999.99999994</c:v>
                </c:pt>
                <c:pt idx="6">
                  <c:v>250100000</c:v>
                </c:pt>
                <c:pt idx="7">
                  <c:v>327577529</c:v>
                </c:pt>
                <c:pt idx="8">
                  <c:v>911168193</c:v>
                </c:pt>
                <c:pt idx="9">
                  <c:v>1010000000</c:v>
                </c:pt>
              </c:numCache>
            </c:numRef>
          </c:val>
        </c:ser>
        <c:axId val="340691968"/>
        <c:axId val="345481984"/>
      </c:barChart>
      <c:catAx>
        <c:axId val="340691968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45481984"/>
        <c:crosses val="autoZero"/>
        <c:auto val="1"/>
        <c:lblAlgn val="ctr"/>
        <c:lblOffset val="100"/>
      </c:catAx>
      <c:valAx>
        <c:axId val="345481984"/>
        <c:scaling>
          <c:orientation val="minMax"/>
        </c:scaling>
        <c:axPos val="b"/>
        <c:majorGridlines/>
        <c:numFmt formatCode="#,##0" sourceLinked="1"/>
        <c:tickLblPos val="nextTo"/>
        <c:crossAx val="340691968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4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Sheet1!$B$47</c:f>
              <c:strCache>
                <c:ptCount val="1"/>
                <c:pt idx="0">
                  <c:v>Professor's Literacy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numRef>
              <c:f>Sheet1!$A$48:$A$53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Sheet1!$B$48:$B$53</c:f>
              <c:numCache>
                <c:formatCode>0.00%</c:formatCode>
                <c:ptCount val="6"/>
                <c:pt idx="0">
                  <c:v>7.0200000000000012E-2</c:v>
                </c:pt>
                <c:pt idx="1">
                  <c:v>5.62E-2</c:v>
                </c:pt>
                <c:pt idx="2">
                  <c:v>0.26690000000000008</c:v>
                </c:pt>
                <c:pt idx="3">
                  <c:v>0.3764000000000004</c:v>
                </c:pt>
                <c:pt idx="4">
                  <c:v>0.1376</c:v>
                </c:pt>
                <c:pt idx="5">
                  <c:v>9.2700000000000018E-2</c:v>
                </c:pt>
              </c:numCache>
            </c:numRef>
          </c:val>
        </c:ser>
        <c:dLbls>
          <c:showVal val="1"/>
        </c:dLbls>
        <c:overlap val="-25"/>
        <c:axId val="224398336"/>
        <c:axId val="224409088"/>
      </c:barChart>
      <c:catAx>
        <c:axId val="224398336"/>
        <c:scaling>
          <c:orientation val="minMax"/>
        </c:scaling>
        <c:axPos val="l"/>
        <c:numFmt formatCode="General" sourceLinked="1"/>
        <c:majorTickMark val="none"/>
        <c:tickLblPos val="nextTo"/>
        <c:crossAx val="224409088"/>
        <c:crosses val="autoZero"/>
        <c:auto val="1"/>
        <c:lblAlgn val="ctr"/>
        <c:lblOffset val="100"/>
      </c:catAx>
      <c:valAx>
        <c:axId val="224409088"/>
        <c:scaling>
          <c:orientation val="minMax"/>
        </c:scaling>
        <c:delete val="1"/>
        <c:axPos val="b"/>
        <c:numFmt formatCode="0.00%" sourceLinked="1"/>
        <c:majorTickMark val="none"/>
        <c:tickLblPos val="none"/>
        <c:crossAx val="224398336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Sheet1!$C$47</c:f>
              <c:strCache>
                <c:ptCount val="1"/>
                <c:pt idx="0">
                  <c:v>Training Program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numRef>
              <c:f>Sheet1!$A$48:$A$53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Sheet1!$C$48:$C$53</c:f>
              <c:numCache>
                <c:formatCode>0.00%</c:formatCode>
                <c:ptCount val="6"/>
                <c:pt idx="0">
                  <c:v>5.0600000000000013E-2</c:v>
                </c:pt>
                <c:pt idx="1">
                  <c:v>0.21350000000000016</c:v>
                </c:pt>
                <c:pt idx="2">
                  <c:v>0.33990000000000048</c:v>
                </c:pt>
                <c:pt idx="3">
                  <c:v>0.22190000000000001</c:v>
                </c:pt>
                <c:pt idx="4">
                  <c:v>0.12360000000000008</c:v>
                </c:pt>
                <c:pt idx="5">
                  <c:v>5.0600000000000013E-2</c:v>
                </c:pt>
              </c:numCache>
            </c:numRef>
          </c:val>
        </c:ser>
        <c:dLbls>
          <c:showVal val="1"/>
        </c:dLbls>
        <c:overlap val="-25"/>
        <c:axId val="236216320"/>
        <c:axId val="236224512"/>
      </c:barChart>
      <c:catAx>
        <c:axId val="236216320"/>
        <c:scaling>
          <c:orientation val="minMax"/>
        </c:scaling>
        <c:axPos val="l"/>
        <c:numFmt formatCode="General" sourceLinked="1"/>
        <c:majorTickMark val="none"/>
        <c:tickLblPos val="nextTo"/>
        <c:crossAx val="236224512"/>
        <c:crosses val="autoZero"/>
        <c:auto val="1"/>
        <c:lblAlgn val="ctr"/>
        <c:lblOffset val="100"/>
      </c:catAx>
      <c:valAx>
        <c:axId val="236224512"/>
        <c:scaling>
          <c:orientation val="minMax"/>
        </c:scaling>
        <c:delete val="1"/>
        <c:axPos val="b"/>
        <c:numFmt formatCode="0.00%" sourceLinked="1"/>
        <c:majorTickMark val="none"/>
        <c:tickLblPos val="none"/>
        <c:crossAx val="236216320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6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Sheet1!$D$47</c:f>
              <c:strCache>
                <c:ptCount val="1"/>
                <c:pt idx="0">
                  <c:v>Technology Culture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numRef>
              <c:f>Sheet1!$A$48:$A$53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Sheet1!$D$48:$D$53</c:f>
              <c:numCache>
                <c:formatCode>0.00%</c:formatCode>
                <c:ptCount val="6"/>
                <c:pt idx="0">
                  <c:v>4.2100000000000012E-2</c:v>
                </c:pt>
                <c:pt idx="1">
                  <c:v>1.4000000000000002E-2</c:v>
                </c:pt>
                <c:pt idx="2">
                  <c:v>0.21070000000000016</c:v>
                </c:pt>
                <c:pt idx="3">
                  <c:v>0.30620000000000008</c:v>
                </c:pt>
                <c:pt idx="4">
                  <c:v>0.24440000000000023</c:v>
                </c:pt>
                <c:pt idx="5">
                  <c:v>0.18260000000000001</c:v>
                </c:pt>
              </c:numCache>
            </c:numRef>
          </c:val>
        </c:ser>
        <c:dLbls>
          <c:showVal val="1"/>
        </c:dLbls>
        <c:overlap val="-25"/>
        <c:axId val="238623360"/>
        <c:axId val="238678784"/>
      </c:barChart>
      <c:catAx>
        <c:axId val="238623360"/>
        <c:scaling>
          <c:orientation val="minMax"/>
        </c:scaling>
        <c:axPos val="l"/>
        <c:numFmt formatCode="General" sourceLinked="1"/>
        <c:majorTickMark val="none"/>
        <c:tickLblPos val="nextTo"/>
        <c:crossAx val="238678784"/>
        <c:crosses val="autoZero"/>
        <c:auto val="1"/>
        <c:lblAlgn val="ctr"/>
        <c:lblOffset val="100"/>
      </c:catAx>
      <c:valAx>
        <c:axId val="238678784"/>
        <c:scaling>
          <c:orientation val="minMax"/>
        </c:scaling>
        <c:delete val="1"/>
        <c:axPos val="b"/>
        <c:numFmt formatCode="0.00%" sourceLinked="1"/>
        <c:majorTickMark val="none"/>
        <c:tickLblPos val="none"/>
        <c:crossAx val="238623360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3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Sheet1!$E$47</c:f>
              <c:strCache>
                <c:ptCount val="1"/>
                <c:pt idx="0">
                  <c:v>Incentive Scheme</c:v>
                </c:pt>
              </c:strCache>
            </c:strRef>
          </c:tx>
          <c:spPr>
            <a:solidFill>
              <a:srgbClr val="FF0000"/>
            </a:solidFill>
          </c:spPr>
          <c:dLbls>
            <c:showVal val="1"/>
          </c:dLbls>
          <c:cat>
            <c:numRef>
              <c:f>Sheet1!$A$48:$A$53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Sheet1!$E$48:$E$53</c:f>
              <c:numCache>
                <c:formatCode>0.00%</c:formatCode>
                <c:ptCount val="6"/>
                <c:pt idx="0">
                  <c:v>4.7800000000000023E-2</c:v>
                </c:pt>
                <c:pt idx="1">
                  <c:v>0.43260000000000032</c:v>
                </c:pt>
                <c:pt idx="2">
                  <c:v>0.22750000000000001</c:v>
                </c:pt>
                <c:pt idx="3">
                  <c:v>0.1938</c:v>
                </c:pt>
                <c:pt idx="4">
                  <c:v>6.1800000000000022E-2</c:v>
                </c:pt>
                <c:pt idx="5">
                  <c:v>3.6500000000000005E-2</c:v>
                </c:pt>
              </c:numCache>
            </c:numRef>
          </c:val>
        </c:ser>
        <c:dLbls>
          <c:showVal val="1"/>
        </c:dLbls>
        <c:overlap val="-25"/>
        <c:axId val="238806144"/>
        <c:axId val="238847872"/>
      </c:barChart>
      <c:catAx>
        <c:axId val="238806144"/>
        <c:scaling>
          <c:orientation val="minMax"/>
        </c:scaling>
        <c:axPos val="l"/>
        <c:numFmt formatCode="General" sourceLinked="1"/>
        <c:majorTickMark val="none"/>
        <c:tickLblPos val="nextTo"/>
        <c:crossAx val="238847872"/>
        <c:crosses val="autoZero"/>
        <c:auto val="1"/>
        <c:lblAlgn val="ctr"/>
        <c:lblOffset val="100"/>
      </c:catAx>
      <c:valAx>
        <c:axId val="238847872"/>
        <c:scaling>
          <c:orientation val="minMax"/>
        </c:scaling>
        <c:delete val="1"/>
        <c:axPos val="b"/>
        <c:numFmt formatCode="0.00%" sourceLinked="1"/>
        <c:majorTickMark val="none"/>
        <c:tickLblPos val="none"/>
        <c:crossAx val="238806144"/>
        <c:crosses val="autoZero"/>
        <c:crossBetween val="between"/>
      </c:valAx>
    </c:plotArea>
    <c:plotVisOnly val="1"/>
    <c:dispBlanksAs val="gap"/>
  </c:chart>
  <c:externalData r:id="rId1"/>
</c:chartSpace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image" Target="../media/image54.jpeg"/><Relationship Id="rId1" Type="http://schemas.openxmlformats.org/officeDocument/2006/relationships/image" Target="../media/image53.jpeg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0235FD-5531-40EB-9D3A-54660B37564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4D5B0D-E19C-480A-B160-205F1C36FA15}">
      <dgm:prSet phldrT="[Text]" custT="1"/>
      <dgm:spPr/>
      <dgm:t>
        <a:bodyPr/>
        <a:lstStyle/>
        <a:p>
          <a:r>
            <a:rPr lang="en-US" sz="2400" dirty="0" err="1" smtClean="0"/>
            <a:t>Liberali</a:t>
          </a:r>
          <a:r>
            <a:rPr lang="en-US" sz="2400" dirty="0" smtClean="0"/>
            <a:t>-</a:t>
          </a:r>
        </a:p>
        <a:p>
          <a:r>
            <a:rPr lang="en-US" sz="2400" dirty="0" err="1" smtClean="0"/>
            <a:t>sasi</a:t>
          </a:r>
          <a:endParaRPr lang="en-US" sz="2400" dirty="0"/>
        </a:p>
      </dgm:t>
    </dgm:pt>
    <dgm:pt modelId="{24025599-73BA-4F7B-AAA4-839687530075}" type="parTrans" cxnId="{523E9B24-9036-445F-9087-238AF1CD6E2F}">
      <dgm:prSet/>
      <dgm:spPr/>
      <dgm:t>
        <a:bodyPr/>
        <a:lstStyle/>
        <a:p>
          <a:endParaRPr lang="en-US"/>
        </a:p>
      </dgm:t>
    </dgm:pt>
    <dgm:pt modelId="{F4A19257-7FC2-4F4C-88E0-62D82F4E2DD2}" type="sibTrans" cxnId="{523E9B24-9036-445F-9087-238AF1CD6E2F}">
      <dgm:prSet/>
      <dgm:spPr/>
      <dgm:t>
        <a:bodyPr/>
        <a:lstStyle/>
        <a:p>
          <a:endParaRPr lang="en-US"/>
        </a:p>
      </dgm:t>
    </dgm:pt>
    <dgm:pt modelId="{8A812FD1-2FED-490B-B64E-B7EB34EA902A}">
      <dgm:prSet phldrT="[Text]"/>
      <dgm:spPr/>
      <dgm:t>
        <a:bodyPr/>
        <a:lstStyle/>
        <a:p>
          <a:r>
            <a:rPr lang="en-US" dirty="0" err="1" smtClean="0"/>
            <a:t>Masyarakat</a:t>
          </a:r>
          <a:r>
            <a:rPr lang="en-US" dirty="0" smtClean="0"/>
            <a:t> </a:t>
          </a:r>
          <a:r>
            <a:rPr lang="en-US" dirty="0" err="1" smtClean="0"/>
            <a:t>Ekonomi</a:t>
          </a:r>
          <a:r>
            <a:rPr lang="en-US" dirty="0" smtClean="0"/>
            <a:t> </a:t>
          </a:r>
          <a:r>
            <a:rPr lang="en-US" dirty="0" err="1" smtClean="0"/>
            <a:t>Asean</a:t>
          </a:r>
          <a:endParaRPr lang="en-US" dirty="0"/>
        </a:p>
      </dgm:t>
    </dgm:pt>
    <dgm:pt modelId="{BBF9C3AC-32C9-4F81-8913-AF7D39F1E989}" type="parTrans" cxnId="{A6E50F26-934E-4F36-8D6F-E7800C753F85}">
      <dgm:prSet/>
      <dgm:spPr/>
      <dgm:t>
        <a:bodyPr/>
        <a:lstStyle/>
        <a:p>
          <a:endParaRPr lang="en-US"/>
        </a:p>
      </dgm:t>
    </dgm:pt>
    <dgm:pt modelId="{7FD03E8F-5629-4079-AD93-64E83E9E070D}" type="sibTrans" cxnId="{A6E50F26-934E-4F36-8D6F-E7800C753F85}">
      <dgm:prSet/>
      <dgm:spPr/>
      <dgm:t>
        <a:bodyPr/>
        <a:lstStyle/>
        <a:p>
          <a:endParaRPr lang="en-US"/>
        </a:p>
      </dgm:t>
    </dgm:pt>
    <dgm:pt modelId="{F3F81A12-1A01-421F-9896-87A35C24754A}">
      <dgm:prSet phldrT="[Text]"/>
      <dgm:spPr/>
      <dgm:t>
        <a:bodyPr/>
        <a:lstStyle/>
        <a:p>
          <a:r>
            <a:rPr lang="en-US" dirty="0" smtClean="0"/>
            <a:t>WTO, ILO, </a:t>
          </a:r>
          <a:r>
            <a:rPr lang="en-US" dirty="0" err="1" smtClean="0"/>
            <a:t>dll</a:t>
          </a:r>
          <a:r>
            <a:rPr lang="en-US" dirty="0" smtClean="0"/>
            <a:t>.</a:t>
          </a:r>
          <a:endParaRPr lang="en-US" dirty="0"/>
        </a:p>
      </dgm:t>
    </dgm:pt>
    <dgm:pt modelId="{EF3261CB-48E3-4DAD-8086-617ADFB734D4}" type="parTrans" cxnId="{86861F66-9615-47F6-9FA5-19FCC0CB6FCC}">
      <dgm:prSet/>
      <dgm:spPr/>
      <dgm:t>
        <a:bodyPr/>
        <a:lstStyle/>
        <a:p>
          <a:endParaRPr lang="en-US"/>
        </a:p>
      </dgm:t>
    </dgm:pt>
    <dgm:pt modelId="{9DCEF601-A9C6-47A4-9B25-673F7BA84D95}" type="sibTrans" cxnId="{86861F66-9615-47F6-9FA5-19FCC0CB6FCC}">
      <dgm:prSet/>
      <dgm:spPr/>
      <dgm:t>
        <a:bodyPr/>
        <a:lstStyle/>
        <a:p>
          <a:endParaRPr lang="en-US"/>
        </a:p>
      </dgm:t>
    </dgm:pt>
    <dgm:pt modelId="{19023C91-6F2E-4502-9822-772A8C7A7696}">
      <dgm:prSet phldrT="[Text]" custT="1"/>
      <dgm:spPr/>
      <dgm:t>
        <a:bodyPr/>
        <a:lstStyle/>
        <a:p>
          <a:r>
            <a:rPr lang="en-US" sz="2400" dirty="0" err="1" smtClean="0"/>
            <a:t>Standari</a:t>
          </a:r>
          <a:r>
            <a:rPr lang="en-US" sz="2400" dirty="0" smtClean="0"/>
            <a:t>-</a:t>
          </a:r>
        </a:p>
        <a:p>
          <a:r>
            <a:rPr lang="en-US" sz="2400" dirty="0" err="1" smtClean="0"/>
            <a:t>sasi</a:t>
          </a:r>
          <a:endParaRPr lang="en-US" sz="2400" dirty="0"/>
        </a:p>
      </dgm:t>
    </dgm:pt>
    <dgm:pt modelId="{96570C9A-2B39-442D-A4A1-FC3912061434}" type="parTrans" cxnId="{DD528C48-D693-4B57-8537-8D1C2109DFEA}">
      <dgm:prSet/>
      <dgm:spPr/>
      <dgm:t>
        <a:bodyPr/>
        <a:lstStyle/>
        <a:p>
          <a:endParaRPr lang="en-US"/>
        </a:p>
      </dgm:t>
    </dgm:pt>
    <dgm:pt modelId="{A7776850-EF28-4E86-A2A3-E692D08BF619}" type="sibTrans" cxnId="{DD528C48-D693-4B57-8537-8D1C2109DFEA}">
      <dgm:prSet/>
      <dgm:spPr/>
      <dgm:t>
        <a:bodyPr/>
        <a:lstStyle/>
        <a:p>
          <a:endParaRPr lang="en-US"/>
        </a:p>
      </dgm:t>
    </dgm:pt>
    <dgm:pt modelId="{054B1868-22EF-46D0-82DC-CCBC6F2948D7}">
      <dgm:prSet phldrT="[Text]"/>
      <dgm:spPr/>
      <dgm:t>
        <a:bodyPr/>
        <a:lstStyle/>
        <a:p>
          <a:r>
            <a:rPr lang="en-US" dirty="0" err="1" smtClean="0"/>
            <a:t>Asean</a:t>
          </a:r>
          <a:r>
            <a:rPr lang="en-US" dirty="0" smtClean="0"/>
            <a:t> </a:t>
          </a:r>
          <a:r>
            <a:rPr lang="en-US" dirty="0" err="1" smtClean="0"/>
            <a:t>Qualitfication</a:t>
          </a:r>
          <a:r>
            <a:rPr lang="en-US" dirty="0" smtClean="0"/>
            <a:t> Framework</a:t>
          </a:r>
          <a:endParaRPr lang="en-US" dirty="0"/>
        </a:p>
      </dgm:t>
    </dgm:pt>
    <dgm:pt modelId="{4D74703C-D938-4029-8DF4-686E47FF70C2}" type="parTrans" cxnId="{68ACA8D4-4FED-4174-8E37-49950FD47494}">
      <dgm:prSet/>
      <dgm:spPr/>
      <dgm:t>
        <a:bodyPr/>
        <a:lstStyle/>
        <a:p>
          <a:endParaRPr lang="en-US"/>
        </a:p>
      </dgm:t>
    </dgm:pt>
    <dgm:pt modelId="{B3003CA2-7CEE-4648-BC21-E04FBA1EF9A4}" type="sibTrans" cxnId="{68ACA8D4-4FED-4174-8E37-49950FD47494}">
      <dgm:prSet/>
      <dgm:spPr/>
      <dgm:t>
        <a:bodyPr/>
        <a:lstStyle/>
        <a:p>
          <a:endParaRPr lang="en-US"/>
        </a:p>
      </dgm:t>
    </dgm:pt>
    <dgm:pt modelId="{9FCF44F4-58D7-4990-988F-3C912F835D3C}">
      <dgm:prSet phldrT="[Text]"/>
      <dgm:spPr/>
      <dgm:t>
        <a:bodyPr/>
        <a:lstStyle/>
        <a:p>
          <a:r>
            <a:rPr lang="en-US" dirty="0" smtClean="0"/>
            <a:t>Indonesia Qualification Framework (KKNI)</a:t>
          </a:r>
          <a:endParaRPr lang="en-US" dirty="0"/>
        </a:p>
      </dgm:t>
    </dgm:pt>
    <dgm:pt modelId="{5C5E7654-15EE-4291-A2B4-3FCDE3745B60}" type="parTrans" cxnId="{10268B86-6BF0-45DE-AF2A-076EB6C7C6A1}">
      <dgm:prSet/>
      <dgm:spPr/>
      <dgm:t>
        <a:bodyPr/>
        <a:lstStyle/>
        <a:p>
          <a:endParaRPr lang="en-US"/>
        </a:p>
      </dgm:t>
    </dgm:pt>
    <dgm:pt modelId="{DB889136-8D40-4A94-940B-E989419C0175}" type="sibTrans" cxnId="{10268B86-6BF0-45DE-AF2A-076EB6C7C6A1}">
      <dgm:prSet/>
      <dgm:spPr/>
      <dgm:t>
        <a:bodyPr/>
        <a:lstStyle/>
        <a:p>
          <a:endParaRPr lang="en-US"/>
        </a:p>
      </dgm:t>
    </dgm:pt>
    <dgm:pt modelId="{4FCDEB7F-FAD8-48FA-A34A-149200BD56A6}">
      <dgm:prSet phldrT="[Text]" custT="1"/>
      <dgm:spPr/>
      <dgm:t>
        <a:bodyPr/>
        <a:lstStyle/>
        <a:p>
          <a:r>
            <a:rPr lang="en-US" sz="2400" dirty="0" err="1" smtClean="0"/>
            <a:t>Sertifika-si</a:t>
          </a:r>
          <a:endParaRPr lang="en-US" sz="2400" dirty="0"/>
        </a:p>
      </dgm:t>
    </dgm:pt>
    <dgm:pt modelId="{98C0B094-5FB4-4542-9FAB-581D30D2A30C}" type="parTrans" cxnId="{43466C2D-595C-4B50-B2E2-44DF5F0F0946}">
      <dgm:prSet/>
      <dgm:spPr/>
      <dgm:t>
        <a:bodyPr/>
        <a:lstStyle/>
        <a:p>
          <a:endParaRPr lang="en-US"/>
        </a:p>
      </dgm:t>
    </dgm:pt>
    <dgm:pt modelId="{5CCB32EB-5E01-4763-B17E-F9C961AA00BA}" type="sibTrans" cxnId="{43466C2D-595C-4B50-B2E2-44DF5F0F0946}">
      <dgm:prSet/>
      <dgm:spPr/>
      <dgm:t>
        <a:bodyPr/>
        <a:lstStyle/>
        <a:p>
          <a:endParaRPr lang="en-US"/>
        </a:p>
      </dgm:t>
    </dgm:pt>
    <dgm:pt modelId="{AE857C8A-3ECC-421E-BA83-3D42CBDB2E56}">
      <dgm:prSet phldrT="[Text]"/>
      <dgm:spPr/>
      <dgm:t>
        <a:bodyPr/>
        <a:lstStyle/>
        <a:p>
          <a:r>
            <a:rPr lang="en-US" dirty="0" err="1" smtClean="0"/>
            <a:t>Sertifikasi</a:t>
          </a:r>
          <a:r>
            <a:rPr lang="en-US" dirty="0" smtClean="0"/>
            <a:t> </a:t>
          </a:r>
          <a:r>
            <a:rPr lang="en-US" dirty="0" err="1" smtClean="0"/>
            <a:t>Asosiasi</a:t>
          </a:r>
          <a:r>
            <a:rPr lang="en-US" dirty="0" smtClean="0"/>
            <a:t> </a:t>
          </a:r>
          <a:r>
            <a:rPr lang="en-US" dirty="0" err="1" smtClean="0"/>
            <a:t>Profesional</a:t>
          </a:r>
          <a:r>
            <a:rPr lang="en-US" dirty="0" smtClean="0"/>
            <a:t> </a:t>
          </a:r>
          <a:r>
            <a:rPr lang="en-US" dirty="0" err="1" smtClean="0"/>
            <a:t>Internasional</a:t>
          </a:r>
          <a:endParaRPr lang="en-US" dirty="0"/>
        </a:p>
      </dgm:t>
    </dgm:pt>
    <dgm:pt modelId="{A36A8F94-9363-42EF-8EB5-511D065B00C8}" type="parTrans" cxnId="{9CED585B-BF28-4416-B7F4-CB8FFB45F4C6}">
      <dgm:prSet/>
      <dgm:spPr/>
      <dgm:t>
        <a:bodyPr/>
        <a:lstStyle/>
        <a:p>
          <a:endParaRPr lang="en-US"/>
        </a:p>
      </dgm:t>
    </dgm:pt>
    <dgm:pt modelId="{441B827A-3B1E-4162-83C2-A7532D976D87}" type="sibTrans" cxnId="{9CED585B-BF28-4416-B7F4-CB8FFB45F4C6}">
      <dgm:prSet/>
      <dgm:spPr/>
      <dgm:t>
        <a:bodyPr/>
        <a:lstStyle/>
        <a:p>
          <a:endParaRPr lang="en-US"/>
        </a:p>
      </dgm:t>
    </dgm:pt>
    <dgm:pt modelId="{35F4A46F-A5E6-40CC-BD7B-93FE7A8B34B9}">
      <dgm:prSet phldrT="[Text]"/>
      <dgm:spPr/>
      <dgm:t>
        <a:bodyPr/>
        <a:lstStyle/>
        <a:p>
          <a:r>
            <a:rPr lang="en-US" dirty="0" err="1" smtClean="0"/>
            <a:t>Sertifikasi</a:t>
          </a:r>
          <a:r>
            <a:rPr lang="en-US" dirty="0" smtClean="0"/>
            <a:t> </a:t>
          </a:r>
          <a:r>
            <a:rPr lang="en-US" dirty="0" err="1" smtClean="0"/>
            <a:t>Asosiasi</a:t>
          </a:r>
          <a:r>
            <a:rPr lang="en-US" dirty="0" smtClean="0"/>
            <a:t> </a:t>
          </a:r>
          <a:r>
            <a:rPr lang="en-US" dirty="0" err="1" smtClean="0"/>
            <a:t>Profesional</a:t>
          </a:r>
          <a:r>
            <a:rPr lang="en-US" dirty="0" smtClean="0"/>
            <a:t> </a:t>
          </a:r>
          <a:r>
            <a:rPr lang="en-US" dirty="0" err="1" smtClean="0"/>
            <a:t>Nasional</a:t>
          </a:r>
          <a:r>
            <a:rPr lang="en-US" dirty="0" smtClean="0"/>
            <a:t>, </a:t>
          </a:r>
          <a:r>
            <a:rPr lang="en-US" dirty="0" err="1" smtClean="0"/>
            <a:t>dll</a:t>
          </a:r>
          <a:endParaRPr lang="en-US" dirty="0"/>
        </a:p>
      </dgm:t>
    </dgm:pt>
    <dgm:pt modelId="{10499530-1D06-4D6A-8DFC-565087E66CD6}" type="parTrans" cxnId="{8B1D28D6-AC2E-4850-A8DA-206D910F284D}">
      <dgm:prSet/>
      <dgm:spPr/>
      <dgm:t>
        <a:bodyPr/>
        <a:lstStyle/>
        <a:p>
          <a:endParaRPr lang="en-US"/>
        </a:p>
      </dgm:t>
    </dgm:pt>
    <dgm:pt modelId="{A0304AFD-83B9-4FB1-9856-644238A3F1C3}" type="sibTrans" cxnId="{8B1D28D6-AC2E-4850-A8DA-206D910F284D}">
      <dgm:prSet/>
      <dgm:spPr/>
      <dgm:t>
        <a:bodyPr/>
        <a:lstStyle/>
        <a:p>
          <a:endParaRPr lang="en-US"/>
        </a:p>
      </dgm:t>
    </dgm:pt>
    <dgm:pt modelId="{C124774C-C5F0-4405-8C73-7EDCE1F12EA8}">
      <dgm:prSet phldrT="[Text]"/>
      <dgm:spPr/>
      <dgm:t>
        <a:bodyPr/>
        <a:lstStyle/>
        <a:p>
          <a:r>
            <a:rPr lang="en-US" dirty="0" err="1" smtClean="0"/>
            <a:t>Sertifikasi</a:t>
          </a:r>
          <a:r>
            <a:rPr lang="en-US" dirty="0" smtClean="0"/>
            <a:t> </a:t>
          </a:r>
          <a:r>
            <a:rPr lang="en-US" dirty="0" err="1" smtClean="0"/>
            <a:t>Profesional</a:t>
          </a:r>
          <a:r>
            <a:rPr lang="en-US" dirty="0" smtClean="0"/>
            <a:t> </a:t>
          </a:r>
          <a:r>
            <a:rPr lang="en-US" dirty="0" err="1" smtClean="0"/>
            <a:t>Industri</a:t>
          </a:r>
          <a:endParaRPr lang="en-US" dirty="0"/>
        </a:p>
      </dgm:t>
    </dgm:pt>
    <dgm:pt modelId="{511DBAAE-76A1-4DC7-869D-E6D890F28956}" type="parTrans" cxnId="{4E6014D3-FEB1-4E84-9415-0AAA58E26F05}">
      <dgm:prSet/>
      <dgm:spPr/>
      <dgm:t>
        <a:bodyPr/>
        <a:lstStyle/>
        <a:p>
          <a:endParaRPr lang="en-US"/>
        </a:p>
      </dgm:t>
    </dgm:pt>
    <dgm:pt modelId="{358C2BA7-7AD2-48E1-8DDF-1B7F4BF5B719}" type="sibTrans" cxnId="{4E6014D3-FEB1-4E84-9415-0AAA58E26F05}">
      <dgm:prSet/>
      <dgm:spPr/>
      <dgm:t>
        <a:bodyPr/>
        <a:lstStyle/>
        <a:p>
          <a:endParaRPr lang="en-US"/>
        </a:p>
      </dgm:t>
    </dgm:pt>
    <dgm:pt modelId="{32B189B5-1980-4FF1-AE4B-242EC10EE838}" type="pres">
      <dgm:prSet presAssocID="{EC0235FD-5531-40EB-9D3A-54660B37564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CCF40E-BCB3-4341-B533-6FFCBD3AA0A0}" type="pres">
      <dgm:prSet presAssocID="{4C4D5B0D-E19C-480A-B160-205F1C36FA15}" presName="composite" presStyleCnt="0"/>
      <dgm:spPr/>
    </dgm:pt>
    <dgm:pt modelId="{1DA05609-3D89-4B9C-841F-3D29E720417B}" type="pres">
      <dgm:prSet presAssocID="{4C4D5B0D-E19C-480A-B160-205F1C36FA1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EC7AA-E0F0-4BF7-BFCE-F633AE3954D4}" type="pres">
      <dgm:prSet presAssocID="{4C4D5B0D-E19C-480A-B160-205F1C36FA15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60E4F-D4B5-4F58-8BDF-1CE1F931604F}" type="pres">
      <dgm:prSet presAssocID="{F4A19257-7FC2-4F4C-88E0-62D82F4E2DD2}" presName="sp" presStyleCnt="0"/>
      <dgm:spPr/>
    </dgm:pt>
    <dgm:pt modelId="{42A6DD66-036E-47B7-AFE4-2967FC774F62}" type="pres">
      <dgm:prSet presAssocID="{19023C91-6F2E-4502-9822-772A8C7A7696}" presName="composite" presStyleCnt="0"/>
      <dgm:spPr/>
    </dgm:pt>
    <dgm:pt modelId="{AC52F7F5-3B91-42A1-B01F-57EFBD6DF4EA}" type="pres">
      <dgm:prSet presAssocID="{19023C91-6F2E-4502-9822-772A8C7A769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35E98-2370-4919-AF82-CE122EB4F7C7}" type="pres">
      <dgm:prSet presAssocID="{19023C91-6F2E-4502-9822-772A8C7A769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6F931A-277E-4BA2-9E20-34BF300BAAF6}" type="pres">
      <dgm:prSet presAssocID="{A7776850-EF28-4E86-A2A3-E692D08BF619}" presName="sp" presStyleCnt="0"/>
      <dgm:spPr/>
    </dgm:pt>
    <dgm:pt modelId="{9762515D-BA7D-476A-96F9-28EB24C0425C}" type="pres">
      <dgm:prSet presAssocID="{4FCDEB7F-FAD8-48FA-A34A-149200BD56A6}" presName="composite" presStyleCnt="0"/>
      <dgm:spPr/>
    </dgm:pt>
    <dgm:pt modelId="{6C9BB511-34A7-4B7C-B91A-F4D42E747D8D}" type="pres">
      <dgm:prSet presAssocID="{4FCDEB7F-FAD8-48FA-A34A-149200BD56A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8E11C-320B-47DC-984D-A07E12E16F4A}" type="pres">
      <dgm:prSet presAssocID="{4FCDEB7F-FAD8-48FA-A34A-149200BD56A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813C0C-19DC-4866-AD63-67902E1FA505}" type="presOf" srcId="{9FCF44F4-58D7-4990-988F-3C912F835D3C}" destId="{F6935E98-2370-4919-AF82-CE122EB4F7C7}" srcOrd="0" destOrd="1" presId="urn:microsoft.com/office/officeart/2005/8/layout/chevron2"/>
    <dgm:cxn modelId="{10268B86-6BF0-45DE-AF2A-076EB6C7C6A1}" srcId="{19023C91-6F2E-4502-9822-772A8C7A7696}" destId="{9FCF44F4-58D7-4990-988F-3C912F835D3C}" srcOrd="1" destOrd="0" parTransId="{5C5E7654-15EE-4291-A2B4-3FCDE3745B60}" sibTransId="{DB889136-8D40-4A94-940B-E989419C0175}"/>
    <dgm:cxn modelId="{DD528C48-D693-4B57-8537-8D1C2109DFEA}" srcId="{EC0235FD-5531-40EB-9D3A-54660B375645}" destId="{19023C91-6F2E-4502-9822-772A8C7A7696}" srcOrd="1" destOrd="0" parTransId="{96570C9A-2B39-442D-A4A1-FC3912061434}" sibTransId="{A7776850-EF28-4E86-A2A3-E692D08BF619}"/>
    <dgm:cxn modelId="{15681062-CC92-41C5-8FF7-49EEBB273543}" type="presOf" srcId="{EC0235FD-5531-40EB-9D3A-54660B375645}" destId="{32B189B5-1980-4FF1-AE4B-242EC10EE838}" srcOrd="0" destOrd="0" presId="urn:microsoft.com/office/officeart/2005/8/layout/chevron2"/>
    <dgm:cxn modelId="{86861F66-9615-47F6-9FA5-19FCC0CB6FCC}" srcId="{4C4D5B0D-E19C-480A-B160-205F1C36FA15}" destId="{F3F81A12-1A01-421F-9896-87A35C24754A}" srcOrd="1" destOrd="0" parTransId="{EF3261CB-48E3-4DAD-8086-617ADFB734D4}" sibTransId="{9DCEF601-A9C6-47A4-9B25-673F7BA84D95}"/>
    <dgm:cxn modelId="{64847076-7AE6-4511-B954-13415E1DA202}" type="presOf" srcId="{C124774C-C5F0-4405-8C73-7EDCE1F12EA8}" destId="{1058E11C-320B-47DC-984D-A07E12E16F4A}" srcOrd="0" destOrd="1" presId="urn:microsoft.com/office/officeart/2005/8/layout/chevron2"/>
    <dgm:cxn modelId="{6C2668A5-D0D7-475F-8A5F-24DCC6AD9143}" type="presOf" srcId="{35F4A46F-A5E6-40CC-BD7B-93FE7A8B34B9}" destId="{1058E11C-320B-47DC-984D-A07E12E16F4A}" srcOrd="0" destOrd="2" presId="urn:microsoft.com/office/officeart/2005/8/layout/chevron2"/>
    <dgm:cxn modelId="{68ACA8D4-4FED-4174-8E37-49950FD47494}" srcId="{19023C91-6F2E-4502-9822-772A8C7A7696}" destId="{054B1868-22EF-46D0-82DC-CCBC6F2948D7}" srcOrd="0" destOrd="0" parTransId="{4D74703C-D938-4029-8DF4-686E47FF70C2}" sibTransId="{B3003CA2-7CEE-4648-BC21-E04FBA1EF9A4}"/>
    <dgm:cxn modelId="{7F36B47F-A7B4-4867-8146-7D6BEDAA31A2}" type="presOf" srcId="{F3F81A12-1A01-421F-9896-87A35C24754A}" destId="{6E0EC7AA-E0F0-4BF7-BFCE-F633AE3954D4}" srcOrd="0" destOrd="1" presId="urn:microsoft.com/office/officeart/2005/8/layout/chevron2"/>
    <dgm:cxn modelId="{43466C2D-595C-4B50-B2E2-44DF5F0F0946}" srcId="{EC0235FD-5531-40EB-9D3A-54660B375645}" destId="{4FCDEB7F-FAD8-48FA-A34A-149200BD56A6}" srcOrd="2" destOrd="0" parTransId="{98C0B094-5FB4-4542-9FAB-581D30D2A30C}" sibTransId="{5CCB32EB-5E01-4763-B17E-F9C961AA00BA}"/>
    <dgm:cxn modelId="{9C3C4F4C-7A51-4480-AEA6-EA61069E212D}" type="presOf" srcId="{19023C91-6F2E-4502-9822-772A8C7A7696}" destId="{AC52F7F5-3B91-42A1-B01F-57EFBD6DF4EA}" srcOrd="0" destOrd="0" presId="urn:microsoft.com/office/officeart/2005/8/layout/chevron2"/>
    <dgm:cxn modelId="{645012C6-9590-4517-BDB9-7E7547040E86}" type="presOf" srcId="{4C4D5B0D-E19C-480A-B160-205F1C36FA15}" destId="{1DA05609-3D89-4B9C-841F-3D29E720417B}" srcOrd="0" destOrd="0" presId="urn:microsoft.com/office/officeart/2005/8/layout/chevron2"/>
    <dgm:cxn modelId="{ADE7A3F0-61DC-4B19-B2E2-B27668DC3679}" type="presOf" srcId="{054B1868-22EF-46D0-82DC-CCBC6F2948D7}" destId="{F6935E98-2370-4919-AF82-CE122EB4F7C7}" srcOrd="0" destOrd="0" presId="urn:microsoft.com/office/officeart/2005/8/layout/chevron2"/>
    <dgm:cxn modelId="{D3C1DA60-7E73-429C-9C7E-8EAD32AD10DD}" type="presOf" srcId="{AE857C8A-3ECC-421E-BA83-3D42CBDB2E56}" destId="{1058E11C-320B-47DC-984D-A07E12E16F4A}" srcOrd="0" destOrd="0" presId="urn:microsoft.com/office/officeart/2005/8/layout/chevron2"/>
    <dgm:cxn modelId="{9CED585B-BF28-4416-B7F4-CB8FFB45F4C6}" srcId="{4FCDEB7F-FAD8-48FA-A34A-149200BD56A6}" destId="{AE857C8A-3ECC-421E-BA83-3D42CBDB2E56}" srcOrd="0" destOrd="0" parTransId="{A36A8F94-9363-42EF-8EB5-511D065B00C8}" sibTransId="{441B827A-3B1E-4162-83C2-A7532D976D87}"/>
    <dgm:cxn modelId="{4E6014D3-FEB1-4E84-9415-0AAA58E26F05}" srcId="{4FCDEB7F-FAD8-48FA-A34A-149200BD56A6}" destId="{C124774C-C5F0-4405-8C73-7EDCE1F12EA8}" srcOrd="1" destOrd="0" parTransId="{511DBAAE-76A1-4DC7-869D-E6D890F28956}" sibTransId="{358C2BA7-7AD2-48E1-8DDF-1B7F4BF5B719}"/>
    <dgm:cxn modelId="{E4CE5352-328B-42AC-B8E0-BAA8212FBB0F}" type="presOf" srcId="{8A812FD1-2FED-490B-B64E-B7EB34EA902A}" destId="{6E0EC7AA-E0F0-4BF7-BFCE-F633AE3954D4}" srcOrd="0" destOrd="0" presId="urn:microsoft.com/office/officeart/2005/8/layout/chevron2"/>
    <dgm:cxn modelId="{2483A59F-17BC-4D00-B858-C8F5782A4E0B}" type="presOf" srcId="{4FCDEB7F-FAD8-48FA-A34A-149200BD56A6}" destId="{6C9BB511-34A7-4B7C-B91A-F4D42E747D8D}" srcOrd="0" destOrd="0" presId="urn:microsoft.com/office/officeart/2005/8/layout/chevron2"/>
    <dgm:cxn modelId="{A6E50F26-934E-4F36-8D6F-E7800C753F85}" srcId="{4C4D5B0D-E19C-480A-B160-205F1C36FA15}" destId="{8A812FD1-2FED-490B-B64E-B7EB34EA902A}" srcOrd="0" destOrd="0" parTransId="{BBF9C3AC-32C9-4F81-8913-AF7D39F1E989}" sibTransId="{7FD03E8F-5629-4079-AD93-64E83E9E070D}"/>
    <dgm:cxn modelId="{523E9B24-9036-445F-9087-238AF1CD6E2F}" srcId="{EC0235FD-5531-40EB-9D3A-54660B375645}" destId="{4C4D5B0D-E19C-480A-B160-205F1C36FA15}" srcOrd="0" destOrd="0" parTransId="{24025599-73BA-4F7B-AAA4-839687530075}" sibTransId="{F4A19257-7FC2-4F4C-88E0-62D82F4E2DD2}"/>
    <dgm:cxn modelId="{8B1D28D6-AC2E-4850-A8DA-206D910F284D}" srcId="{4FCDEB7F-FAD8-48FA-A34A-149200BD56A6}" destId="{35F4A46F-A5E6-40CC-BD7B-93FE7A8B34B9}" srcOrd="2" destOrd="0" parTransId="{10499530-1D06-4D6A-8DFC-565087E66CD6}" sibTransId="{A0304AFD-83B9-4FB1-9856-644238A3F1C3}"/>
    <dgm:cxn modelId="{0861EBAF-49B7-48D3-B3FC-EF2534AAB58B}" type="presParOf" srcId="{32B189B5-1980-4FF1-AE4B-242EC10EE838}" destId="{3CCCF40E-BCB3-4341-B533-6FFCBD3AA0A0}" srcOrd="0" destOrd="0" presId="urn:microsoft.com/office/officeart/2005/8/layout/chevron2"/>
    <dgm:cxn modelId="{10B8F30F-E2B1-4585-8AC1-40D9C18217B1}" type="presParOf" srcId="{3CCCF40E-BCB3-4341-B533-6FFCBD3AA0A0}" destId="{1DA05609-3D89-4B9C-841F-3D29E720417B}" srcOrd="0" destOrd="0" presId="urn:microsoft.com/office/officeart/2005/8/layout/chevron2"/>
    <dgm:cxn modelId="{06794EB1-EB63-42A0-B8A5-767EF957ABEA}" type="presParOf" srcId="{3CCCF40E-BCB3-4341-B533-6FFCBD3AA0A0}" destId="{6E0EC7AA-E0F0-4BF7-BFCE-F633AE3954D4}" srcOrd="1" destOrd="0" presId="urn:microsoft.com/office/officeart/2005/8/layout/chevron2"/>
    <dgm:cxn modelId="{3C511460-5047-45E9-818F-2FC1E5A79FB3}" type="presParOf" srcId="{32B189B5-1980-4FF1-AE4B-242EC10EE838}" destId="{94360E4F-D4B5-4F58-8BDF-1CE1F931604F}" srcOrd="1" destOrd="0" presId="urn:microsoft.com/office/officeart/2005/8/layout/chevron2"/>
    <dgm:cxn modelId="{E1CBCC2B-DC31-4DE1-B1B7-905033AB9955}" type="presParOf" srcId="{32B189B5-1980-4FF1-AE4B-242EC10EE838}" destId="{42A6DD66-036E-47B7-AFE4-2967FC774F62}" srcOrd="2" destOrd="0" presId="urn:microsoft.com/office/officeart/2005/8/layout/chevron2"/>
    <dgm:cxn modelId="{308D33A6-7D43-4BDE-8B7C-2CB52B56C36B}" type="presParOf" srcId="{42A6DD66-036E-47B7-AFE4-2967FC774F62}" destId="{AC52F7F5-3B91-42A1-B01F-57EFBD6DF4EA}" srcOrd="0" destOrd="0" presId="urn:microsoft.com/office/officeart/2005/8/layout/chevron2"/>
    <dgm:cxn modelId="{57428341-1F67-40C9-A2BE-C638E81DEE01}" type="presParOf" srcId="{42A6DD66-036E-47B7-AFE4-2967FC774F62}" destId="{F6935E98-2370-4919-AF82-CE122EB4F7C7}" srcOrd="1" destOrd="0" presId="urn:microsoft.com/office/officeart/2005/8/layout/chevron2"/>
    <dgm:cxn modelId="{F818BCAC-A404-48CF-A9ED-B5DC9DBCE965}" type="presParOf" srcId="{32B189B5-1980-4FF1-AE4B-242EC10EE838}" destId="{536F931A-277E-4BA2-9E20-34BF300BAAF6}" srcOrd="3" destOrd="0" presId="urn:microsoft.com/office/officeart/2005/8/layout/chevron2"/>
    <dgm:cxn modelId="{73AEFAA1-6AA7-41DF-AD98-EC282837E20D}" type="presParOf" srcId="{32B189B5-1980-4FF1-AE4B-242EC10EE838}" destId="{9762515D-BA7D-476A-96F9-28EB24C0425C}" srcOrd="4" destOrd="0" presId="urn:microsoft.com/office/officeart/2005/8/layout/chevron2"/>
    <dgm:cxn modelId="{1973CBF9-107E-4D4E-A685-F1F10D8BF9A2}" type="presParOf" srcId="{9762515D-BA7D-476A-96F9-28EB24C0425C}" destId="{6C9BB511-34A7-4B7C-B91A-F4D42E747D8D}" srcOrd="0" destOrd="0" presId="urn:microsoft.com/office/officeart/2005/8/layout/chevron2"/>
    <dgm:cxn modelId="{A1F1B64D-6211-4DFF-B9C5-66785B248E3C}" type="presParOf" srcId="{9762515D-BA7D-476A-96F9-28EB24C0425C}" destId="{1058E11C-320B-47DC-984D-A07E12E16F4A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0DA2C8-8D57-E846-96C3-862018A64B69}" type="doc">
      <dgm:prSet loTypeId="urn:microsoft.com/office/officeart/2005/8/layout/cycle7" loCatId="cycle" qsTypeId="urn:microsoft.com/office/officeart/2005/8/quickstyle/3D4" qsCatId="3D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9353E02A-90C2-7F44-944E-DE9B823908F0}">
      <dgm:prSet phldrT="[Text]"/>
      <dgm:spPr/>
      <dgm:t>
        <a:bodyPr/>
        <a:lstStyle/>
        <a:p>
          <a:r>
            <a:rPr lang="en-US" dirty="0" err="1" smtClean="0"/>
            <a:t>Standar</a:t>
          </a:r>
          <a:r>
            <a:rPr lang="en-US" dirty="0" smtClean="0"/>
            <a:t>  </a:t>
          </a:r>
          <a:r>
            <a:rPr lang="en-US" dirty="0" err="1" smtClean="0"/>
            <a:t>Nasional</a:t>
          </a:r>
          <a:r>
            <a:rPr lang="en-US" dirty="0" smtClean="0"/>
            <a:t> </a:t>
          </a:r>
          <a:r>
            <a:rPr lang="en-US" dirty="0" err="1" smtClean="0"/>
            <a:t>Pendidikan</a:t>
          </a:r>
          <a:r>
            <a:rPr lang="en-US" dirty="0" smtClean="0"/>
            <a:t> </a:t>
          </a:r>
          <a:r>
            <a:rPr lang="en-US" dirty="0" err="1" smtClean="0"/>
            <a:t>Tinggi</a:t>
          </a:r>
          <a:endParaRPr lang="en-US" dirty="0" smtClean="0"/>
        </a:p>
        <a:p>
          <a:r>
            <a:rPr lang="en-US" dirty="0" smtClean="0"/>
            <a:t>(</a:t>
          </a:r>
          <a:r>
            <a:rPr lang="en-US" dirty="0" err="1" smtClean="0"/>
            <a:t>Permen</a:t>
          </a:r>
          <a:r>
            <a:rPr lang="en-US" dirty="0" smtClean="0"/>
            <a:t> 49/2014)</a:t>
          </a:r>
          <a:endParaRPr lang="en-US" dirty="0"/>
        </a:p>
      </dgm:t>
    </dgm:pt>
    <dgm:pt modelId="{B8675A5E-4DC1-0A4B-A01C-36AC1B6C68AA}" type="parTrans" cxnId="{1F1F28CF-ED43-CA4A-80E0-63E907286AB0}">
      <dgm:prSet/>
      <dgm:spPr/>
      <dgm:t>
        <a:bodyPr/>
        <a:lstStyle/>
        <a:p>
          <a:endParaRPr lang="en-US"/>
        </a:p>
      </dgm:t>
    </dgm:pt>
    <dgm:pt modelId="{75BD483A-E71E-2246-ACEE-B6D5C721546B}" type="sibTrans" cxnId="{1F1F28CF-ED43-CA4A-80E0-63E907286AB0}">
      <dgm:prSet/>
      <dgm:spPr/>
      <dgm:t>
        <a:bodyPr/>
        <a:lstStyle/>
        <a:p>
          <a:endParaRPr lang="en-US"/>
        </a:p>
      </dgm:t>
    </dgm:pt>
    <dgm:pt modelId="{CA736569-F28D-1046-869D-6EF4A7F8CD8F}">
      <dgm:prSet phldrT="[Text]"/>
      <dgm:spPr/>
      <dgm:t>
        <a:bodyPr/>
        <a:lstStyle/>
        <a:p>
          <a:r>
            <a:rPr lang="en-US" dirty="0" err="1" smtClean="0"/>
            <a:t>Penilaian</a:t>
          </a:r>
          <a:r>
            <a:rPr lang="en-US" dirty="0" smtClean="0"/>
            <a:t> </a:t>
          </a:r>
          <a:r>
            <a:rPr lang="en-US" dirty="0" err="1" smtClean="0"/>
            <a:t>Pencapaian</a:t>
          </a:r>
          <a:endParaRPr lang="en-US" dirty="0"/>
        </a:p>
      </dgm:t>
    </dgm:pt>
    <dgm:pt modelId="{BE82F6C3-1D74-0C4C-9F06-CC4ACEBCB0D8}" type="parTrans" cxnId="{16B84797-7D9E-2147-8FFC-AF26F8C57C60}">
      <dgm:prSet/>
      <dgm:spPr/>
      <dgm:t>
        <a:bodyPr/>
        <a:lstStyle/>
        <a:p>
          <a:endParaRPr lang="en-US"/>
        </a:p>
      </dgm:t>
    </dgm:pt>
    <dgm:pt modelId="{CF69797D-0005-9747-A94A-2AFA2AEEDE9B}" type="sibTrans" cxnId="{16B84797-7D9E-2147-8FFC-AF26F8C57C60}">
      <dgm:prSet/>
      <dgm:spPr/>
      <dgm:t>
        <a:bodyPr/>
        <a:lstStyle/>
        <a:p>
          <a:endParaRPr lang="en-US"/>
        </a:p>
      </dgm:t>
    </dgm:pt>
    <dgm:pt modelId="{1042DE02-7127-DA45-8F1B-1A69FC636204}">
      <dgm:prSet phldrT="[Text]"/>
      <dgm:spPr/>
      <dgm:t>
        <a:bodyPr/>
        <a:lstStyle/>
        <a:p>
          <a:r>
            <a:rPr lang="en-US" dirty="0" err="1" smtClean="0"/>
            <a:t>Kurikulum</a:t>
          </a:r>
          <a:r>
            <a:rPr lang="en-US" dirty="0" smtClean="0"/>
            <a:t>  </a:t>
          </a:r>
          <a:r>
            <a:rPr lang="en-US" dirty="0" err="1" smtClean="0"/>
            <a:t>Berbasis</a:t>
          </a:r>
          <a:r>
            <a:rPr lang="en-US" dirty="0" smtClean="0"/>
            <a:t> KKNI</a:t>
          </a:r>
        </a:p>
        <a:p>
          <a:r>
            <a:rPr lang="en-US" dirty="0" smtClean="0"/>
            <a:t>(</a:t>
          </a:r>
          <a:r>
            <a:rPr lang="en-US" dirty="0" err="1" smtClean="0"/>
            <a:t>Permen</a:t>
          </a:r>
          <a:r>
            <a:rPr lang="en-US" dirty="0" smtClean="0"/>
            <a:t> 73/2013)</a:t>
          </a:r>
          <a:endParaRPr lang="en-US" dirty="0"/>
        </a:p>
      </dgm:t>
    </dgm:pt>
    <dgm:pt modelId="{ED58C9F6-B24E-D446-85B2-D49003295E04}" type="parTrans" cxnId="{5CB471F1-A5C9-6E40-9519-CD3DB1B98526}">
      <dgm:prSet/>
      <dgm:spPr/>
      <dgm:t>
        <a:bodyPr/>
        <a:lstStyle/>
        <a:p>
          <a:endParaRPr lang="en-US"/>
        </a:p>
      </dgm:t>
    </dgm:pt>
    <dgm:pt modelId="{70C548DB-2A3A-8B42-BDDB-A99072D0F747}" type="sibTrans" cxnId="{5CB471F1-A5C9-6E40-9519-CD3DB1B98526}">
      <dgm:prSet/>
      <dgm:spPr/>
      <dgm:t>
        <a:bodyPr/>
        <a:lstStyle/>
        <a:p>
          <a:endParaRPr lang="en-US"/>
        </a:p>
      </dgm:t>
    </dgm:pt>
    <dgm:pt modelId="{FDAEF425-4D74-794A-9876-808460F8331F}" type="pres">
      <dgm:prSet presAssocID="{600DA2C8-8D57-E846-96C3-862018A64B6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229BD7-D79B-2843-9A41-6FD5FC4E095F}" type="pres">
      <dgm:prSet presAssocID="{9353E02A-90C2-7F44-944E-DE9B823908F0}" presName="node" presStyleLbl="node1" presStyleIdx="0" presStyleCnt="3" custRadScaleRad="100080" custRadScaleInc="-12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6D6C39-EC86-2F4D-A696-4127C2736267}" type="pres">
      <dgm:prSet presAssocID="{75BD483A-E71E-2246-ACEE-B6D5C721546B}" presName="sibTrans" presStyleLbl="sibTrans2D1" presStyleIdx="0" presStyleCnt="3" custScaleX="128689" custScaleY="184099" custLinFactNeighborX="21683" custLinFactNeighborY="912" custRadScaleRad="93944" custRadScaleInc="-2147483648"/>
      <dgm:spPr/>
      <dgm:t>
        <a:bodyPr/>
        <a:lstStyle/>
        <a:p>
          <a:endParaRPr lang="en-US"/>
        </a:p>
      </dgm:t>
    </dgm:pt>
    <dgm:pt modelId="{95FD8A78-4AAC-2743-ABF4-878D6E78C627}" type="pres">
      <dgm:prSet presAssocID="{75BD483A-E71E-2246-ACEE-B6D5C721546B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25A56A5-6ADE-E447-87B9-950A34537F75}" type="pres">
      <dgm:prSet presAssocID="{CA736569-F28D-1046-869D-6EF4A7F8CD8F}" presName="node" presStyleLbl="node1" presStyleIdx="1" presStyleCnt="3" custRadScaleRad="140904" custRadScaleInc="-15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1CC913-622B-E64D-840E-86FFFBCC960F}" type="pres">
      <dgm:prSet presAssocID="{CF69797D-0005-9747-A94A-2AFA2AEEDE9B}" presName="sibTrans" presStyleLbl="sibTrans2D1" presStyleIdx="1" presStyleCnt="3" custScaleX="128769" custScaleY="258090" custLinFactNeighborX="0" custRadScaleRad="211653"/>
      <dgm:spPr/>
      <dgm:t>
        <a:bodyPr/>
        <a:lstStyle/>
        <a:p>
          <a:endParaRPr lang="en-US"/>
        </a:p>
      </dgm:t>
    </dgm:pt>
    <dgm:pt modelId="{F939EBE7-2428-0040-865D-3E5C79D4FD0C}" type="pres">
      <dgm:prSet presAssocID="{CF69797D-0005-9747-A94A-2AFA2AEEDE9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96CA1FCF-9B87-414E-B866-0932C73A6B27}" type="pres">
      <dgm:prSet presAssocID="{1042DE02-7127-DA45-8F1B-1A69FC636204}" presName="node" presStyleLbl="node1" presStyleIdx="2" presStyleCnt="3" custRadScaleRad="134549" custRadScaleInc="13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FEFA58-3D4B-F444-9139-D3D4E98665F5}" type="pres">
      <dgm:prSet presAssocID="{70C548DB-2A3A-8B42-BDDB-A99072D0F747}" presName="sibTrans" presStyleLbl="sibTrans2D1" presStyleIdx="2" presStyleCnt="3" custScaleX="118846" custScaleY="184244" custLinFactNeighborX="-8277" custLinFactNeighborY="-4647" custRadScaleRad="149356" custRadScaleInc="-2147483648"/>
      <dgm:spPr/>
      <dgm:t>
        <a:bodyPr/>
        <a:lstStyle/>
        <a:p>
          <a:endParaRPr lang="en-US"/>
        </a:p>
      </dgm:t>
    </dgm:pt>
    <dgm:pt modelId="{E2E10228-2E39-2649-B51D-884762B9EDAB}" type="pres">
      <dgm:prSet presAssocID="{70C548DB-2A3A-8B42-BDDB-A99072D0F747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6019E98-A828-4783-91D2-845CDFB7B2CE}" type="presOf" srcId="{9353E02A-90C2-7F44-944E-DE9B823908F0}" destId="{7E229BD7-D79B-2843-9A41-6FD5FC4E095F}" srcOrd="0" destOrd="0" presId="urn:microsoft.com/office/officeart/2005/8/layout/cycle7"/>
    <dgm:cxn modelId="{AAD853A9-D6A7-4AA0-B27C-CBE4E0BBCE40}" type="presOf" srcId="{75BD483A-E71E-2246-ACEE-B6D5C721546B}" destId="{1B6D6C39-EC86-2F4D-A696-4127C2736267}" srcOrd="0" destOrd="0" presId="urn:microsoft.com/office/officeart/2005/8/layout/cycle7"/>
    <dgm:cxn modelId="{3492FBC1-5B12-4613-ADAA-C299BF76FDFC}" type="presOf" srcId="{75BD483A-E71E-2246-ACEE-B6D5C721546B}" destId="{95FD8A78-4AAC-2743-ABF4-878D6E78C627}" srcOrd="1" destOrd="0" presId="urn:microsoft.com/office/officeart/2005/8/layout/cycle7"/>
    <dgm:cxn modelId="{56C12E89-908F-4C22-824D-FF6D6500A0E5}" type="presOf" srcId="{600DA2C8-8D57-E846-96C3-862018A64B69}" destId="{FDAEF425-4D74-794A-9876-808460F8331F}" srcOrd="0" destOrd="0" presId="urn:microsoft.com/office/officeart/2005/8/layout/cycle7"/>
    <dgm:cxn modelId="{5CB471F1-A5C9-6E40-9519-CD3DB1B98526}" srcId="{600DA2C8-8D57-E846-96C3-862018A64B69}" destId="{1042DE02-7127-DA45-8F1B-1A69FC636204}" srcOrd="2" destOrd="0" parTransId="{ED58C9F6-B24E-D446-85B2-D49003295E04}" sibTransId="{70C548DB-2A3A-8B42-BDDB-A99072D0F747}"/>
    <dgm:cxn modelId="{16B84797-7D9E-2147-8FFC-AF26F8C57C60}" srcId="{600DA2C8-8D57-E846-96C3-862018A64B69}" destId="{CA736569-F28D-1046-869D-6EF4A7F8CD8F}" srcOrd="1" destOrd="0" parTransId="{BE82F6C3-1D74-0C4C-9F06-CC4ACEBCB0D8}" sibTransId="{CF69797D-0005-9747-A94A-2AFA2AEEDE9B}"/>
    <dgm:cxn modelId="{1F1F28CF-ED43-CA4A-80E0-63E907286AB0}" srcId="{600DA2C8-8D57-E846-96C3-862018A64B69}" destId="{9353E02A-90C2-7F44-944E-DE9B823908F0}" srcOrd="0" destOrd="0" parTransId="{B8675A5E-4DC1-0A4B-A01C-36AC1B6C68AA}" sibTransId="{75BD483A-E71E-2246-ACEE-B6D5C721546B}"/>
    <dgm:cxn modelId="{4844FCE3-F2AC-4F3A-BCE6-2DC6E1C8341F}" type="presOf" srcId="{CA736569-F28D-1046-869D-6EF4A7F8CD8F}" destId="{E25A56A5-6ADE-E447-87B9-950A34537F75}" srcOrd="0" destOrd="0" presId="urn:microsoft.com/office/officeart/2005/8/layout/cycle7"/>
    <dgm:cxn modelId="{04E23416-36D3-4DBF-AAC3-BCE77D548DB8}" type="presOf" srcId="{70C548DB-2A3A-8B42-BDDB-A99072D0F747}" destId="{E2FEFA58-3D4B-F444-9139-D3D4E98665F5}" srcOrd="0" destOrd="0" presId="urn:microsoft.com/office/officeart/2005/8/layout/cycle7"/>
    <dgm:cxn modelId="{BC759378-46A8-4BF7-B682-5F7BDCF13E03}" type="presOf" srcId="{1042DE02-7127-DA45-8F1B-1A69FC636204}" destId="{96CA1FCF-9B87-414E-B866-0932C73A6B27}" srcOrd="0" destOrd="0" presId="urn:microsoft.com/office/officeart/2005/8/layout/cycle7"/>
    <dgm:cxn modelId="{CDBF49CE-C09C-4C82-BB77-7DEB06C0DDD2}" type="presOf" srcId="{CF69797D-0005-9747-A94A-2AFA2AEEDE9B}" destId="{F939EBE7-2428-0040-865D-3E5C79D4FD0C}" srcOrd="1" destOrd="0" presId="urn:microsoft.com/office/officeart/2005/8/layout/cycle7"/>
    <dgm:cxn modelId="{B715AD4C-5636-4B73-B4B5-CC251CA764F8}" type="presOf" srcId="{CF69797D-0005-9747-A94A-2AFA2AEEDE9B}" destId="{201CC913-622B-E64D-840E-86FFFBCC960F}" srcOrd="0" destOrd="0" presId="urn:microsoft.com/office/officeart/2005/8/layout/cycle7"/>
    <dgm:cxn modelId="{1676614B-0CB9-49D3-A0BE-60B03EDEC749}" type="presOf" srcId="{70C548DB-2A3A-8B42-BDDB-A99072D0F747}" destId="{E2E10228-2E39-2649-B51D-884762B9EDAB}" srcOrd="1" destOrd="0" presId="urn:microsoft.com/office/officeart/2005/8/layout/cycle7"/>
    <dgm:cxn modelId="{A6F954D5-B02B-4958-8CF3-F901C38ECA85}" type="presParOf" srcId="{FDAEF425-4D74-794A-9876-808460F8331F}" destId="{7E229BD7-D79B-2843-9A41-6FD5FC4E095F}" srcOrd="0" destOrd="0" presId="urn:microsoft.com/office/officeart/2005/8/layout/cycle7"/>
    <dgm:cxn modelId="{1D2F31E4-6048-437F-B278-48ACC8294171}" type="presParOf" srcId="{FDAEF425-4D74-794A-9876-808460F8331F}" destId="{1B6D6C39-EC86-2F4D-A696-4127C2736267}" srcOrd="1" destOrd="0" presId="urn:microsoft.com/office/officeart/2005/8/layout/cycle7"/>
    <dgm:cxn modelId="{4E18D804-87CB-4F2C-88C5-DEE8D936524C}" type="presParOf" srcId="{1B6D6C39-EC86-2F4D-A696-4127C2736267}" destId="{95FD8A78-4AAC-2743-ABF4-878D6E78C627}" srcOrd="0" destOrd="0" presId="urn:microsoft.com/office/officeart/2005/8/layout/cycle7"/>
    <dgm:cxn modelId="{1DD67EEA-AC97-4BBF-A7D3-34ED5BB0FDAA}" type="presParOf" srcId="{FDAEF425-4D74-794A-9876-808460F8331F}" destId="{E25A56A5-6ADE-E447-87B9-950A34537F75}" srcOrd="2" destOrd="0" presId="urn:microsoft.com/office/officeart/2005/8/layout/cycle7"/>
    <dgm:cxn modelId="{18C890F8-E2AA-4A68-9D32-90CA545C0833}" type="presParOf" srcId="{FDAEF425-4D74-794A-9876-808460F8331F}" destId="{201CC913-622B-E64D-840E-86FFFBCC960F}" srcOrd="3" destOrd="0" presId="urn:microsoft.com/office/officeart/2005/8/layout/cycle7"/>
    <dgm:cxn modelId="{FF380339-C0D7-4EEA-80ED-40236FEE4689}" type="presParOf" srcId="{201CC913-622B-E64D-840E-86FFFBCC960F}" destId="{F939EBE7-2428-0040-865D-3E5C79D4FD0C}" srcOrd="0" destOrd="0" presId="urn:microsoft.com/office/officeart/2005/8/layout/cycle7"/>
    <dgm:cxn modelId="{E95CDE37-72E8-42C0-B1E1-29A74EE84067}" type="presParOf" srcId="{FDAEF425-4D74-794A-9876-808460F8331F}" destId="{96CA1FCF-9B87-414E-B866-0932C73A6B27}" srcOrd="4" destOrd="0" presId="urn:microsoft.com/office/officeart/2005/8/layout/cycle7"/>
    <dgm:cxn modelId="{CCDEBD43-9AED-4785-BA52-8AC340019568}" type="presParOf" srcId="{FDAEF425-4D74-794A-9876-808460F8331F}" destId="{E2FEFA58-3D4B-F444-9139-D3D4E98665F5}" srcOrd="5" destOrd="0" presId="urn:microsoft.com/office/officeart/2005/8/layout/cycle7"/>
    <dgm:cxn modelId="{1842A718-8CE8-4B96-978E-0BF339ADECAB}" type="presParOf" srcId="{E2FEFA58-3D4B-F444-9139-D3D4E98665F5}" destId="{E2E10228-2E39-2649-B51D-884762B9EDAB}" srcOrd="0" destOrd="0" presId="urn:microsoft.com/office/officeart/2005/8/layout/cycle7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CC1989-58EC-4108-8A83-290A72AE0D8A}" type="doc">
      <dgm:prSet loTypeId="urn:microsoft.com/office/officeart/2005/8/layout/rings+Icon" loCatId="relationship" qsTypeId="urn:microsoft.com/office/officeart/2005/8/quickstyle/simple4" qsCatId="simple" csTypeId="urn:microsoft.com/office/officeart/2005/8/colors/colorful2" csCatId="colorful" phldr="1"/>
      <dgm:spPr/>
    </dgm:pt>
    <dgm:pt modelId="{16CC67F9-8783-4F74-B7F3-2AE64F8DB0C0}">
      <dgm:prSet phldrT="[Text]" custT="1"/>
      <dgm:spPr/>
      <dgm:t>
        <a:bodyPr/>
        <a:lstStyle/>
        <a:p>
          <a:r>
            <a:rPr lang="en-US" sz="2800" dirty="0" smtClean="0"/>
            <a:t>BSNP</a:t>
          </a:r>
          <a:endParaRPr lang="en-US" sz="2800" dirty="0"/>
        </a:p>
      </dgm:t>
    </dgm:pt>
    <dgm:pt modelId="{AE82F9E0-4A18-41C4-A514-D51E24BC6D5F}" type="parTrans" cxnId="{498F7232-93B0-4EB4-ADB5-C1AC332B7A50}">
      <dgm:prSet/>
      <dgm:spPr/>
      <dgm:t>
        <a:bodyPr/>
        <a:lstStyle/>
        <a:p>
          <a:endParaRPr lang="en-US"/>
        </a:p>
      </dgm:t>
    </dgm:pt>
    <dgm:pt modelId="{259A6CD6-6D71-4F13-AF25-DBD98C143896}" type="sibTrans" cxnId="{498F7232-93B0-4EB4-ADB5-C1AC332B7A50}">
      <dgm:prSet/>
      <dgm:spPr/>
      <dgm:t>
        <a:bodyPr/>
        <a:lstStyle/>
        <a:p>
          <a:endParaRPr lang="en-US"/>
        </a:p>
      </dgm:t>
    </dgm:pt>
    <dgm:pt modelId="{A1B27836-C433-4BF1-8B25-8938780FFC11}">
      <dgm:prSet phldrT="[Text]" custT="1"/>
      <dgm:spPr/>
      <dgm:t>
        <a:bodyPr/>
        <a:lstStyle/>
        <a:p>
          <a:r>
            <a:rPr lang="en-US" sz="3000" dirty="0" err="1" smtClean="0"/>
            <a:t>Kemenristek-Dikti</a:t>
          </a:r>
          <a:endParaRPr lang="en-US" sz="3000" dirty="0"/>
        </a:p>
      </dgm:t>
    </dgm:pt>
    <dgm:pt modelId="{EDF32045-E6AA-4BC1-B2B3-B3539A2FA5CB}" type="parTrans" cxnId="{FD4EBCBA-68C8-43A0-8446-1CE56132E0E1}">
      <dgm:prSet/>
      <dgm:spPr/>
      <dgm:t>
        <a:bodyPr/>
        <a:lstStyle/>
        <a:p>
          <a:endParaRPr lang="en-US"/>
        </a:p>
      </dgm:t>
    </dgm:pt>
    <dgm:pt modelId="{06D92FFA-A7D9-4C9E-BA23-A1D07DC6CE19}" type="sibTrans" cxnId="{FD4EBCBA-68C8-43A0-8446-1CE56132E0E1}">
      <dgm:prSet/>
      <dgm:spPr/>
      <dgm:t>
        <a:bodyPr/>
        <a:lstStyle/>
        <a:p>
          <a:endParaRPr lang="en-US"/>
        </a:p>
      </dgm:t>
    </dgm:pt>
    <dgm:pt modelId="{FFBF8962-6FA5-48EA-82A5-D59BF255C536}">
      <dgm:prSet phldrT="[Text]"/>
      <dgm:spPr/>
      <dgm:t>
        <a:bodyPr/>
        <a:lstStyle/>
        <a:p>
          <a:r>
            <a:rPr lang="en-US" dirty="0" smtClean="0"/>
            <a:t>BAN-PT</a:t>
          </a:r>
          <a:endParaRPr lang="en-US" dirty="0"/>
        </a:p>
      </dgm:t>
    </dgm:pt>
    <dgm:pt modelId="{984DE548-9014-4A1F-931A-56AC8B2F1C39}" type="parTrans" cxnId="{127DAF43-FB95-4CBB-B481-8DD51B590E6A}">
      <dgm:prSet/>
      <dgm:spPr/>
      <dgm:t>
        <a:bodyPr/>
        <a:lstStyle/>
        <a:p>
          <a:endParaRPr lang="en-US"/>
        </a:p>
      </dgm:t>
    </dgm:pt>
    <dgm:pt modelId="{14C0D406-2431-491A-A2DB-E1A9D4420070}" type="sibTrans" cxnId="{127DAF43-FB95-4CBB-B481-8DD51B590E6A}">
      <dgm:prSet/>
      <dgm:spPr/>
      <dgm:t>
        <a:bodyPr/>
        <a:lstStyle/>
        <a:p>
          <a:endParaRPr lang="en-US"/>
        </a:p>
      </dgm:t>
    </dgm:pt>
    <dgm:pt modelId="{1D1A1385-06DC-4AEF-9D35-33A71F80B3BC}">
      <dgm:prSet phldrT="[Text]" custT="1"/>
      <dgm:spPr/>
      <dgm:t>
        <a:bodyPr/>
        <a:lstStyle/>
        <a:p>
          <a:r>
            <a:rPr lang="en-US" sz="2800" dirty="0" err="1" smtClean="0"/>
            <a:t>Perguruan</a:t>
          </a:r>
          <a:r>
            <a:rPr lang="en-US" sz="2800" dirty="0" smtClean="0"/>
            <a:t> </a:t>
          </a:r>
          <a:r>
            <a:rPr lang="en-US" sz="2800" dirty="0" err="1" smtClean="0"/>
            <a:t>Tinggi</a:t>
          </a:r>
          <a:endParaRPr lang="en-US" sz="2800" dirty="0"/>
        </a:p>
      </dgm:t>
    </dgm:pt>
    <dgm:pt modelId="{A47066A3-0FDD-4A04-869D-07C5EBFCA440}" type="parTrans" cxnId="{E421A4FF-D16B-42D7-840C-7ADAFB449718}">
      <dgm:prSet/>
      <dgm:spPr/>
      <dgm:t>
        <a:bodyPr/>
        <a:lstStyle/>
        <a:p>
          <a:endParaRPr lang="en-US"/>
        </a:p>
      </dgm:t>
    </dgm:pt>
    <dgm:pt modelId="{7C0C58DE-8524-4F87-A3E6-8A220170DD8B}" type="sibTrans" cxnId="{E421A4FF-D16B-42D7-840C-7ADAFB449718}">
      <dgm:prSet/>
      <dgm:spPr/>
      <dgm:t>
        <a:bodyPr/>
        <a:lstStyle/>
        <a:p>
          <a:endParaRPr lang="en-US"/>
        </a:p>
      </dgm:t>
    </dgm:pt>
    <dgm:pt modelId="{1023E702-B387-4C02-BA31-13472C27D64E}" type="pres">
      <dgm:prSet presAssocID="{70CC1989-58EC-4108-8A83-290A72AE0D8A}" presName="Name0" presStyleCnt="0">
        <dgm:presLayoutVars>
          <dgm:chMax val="7"/>
          <dgm:dir/>
          <dgm:resizeHandles val="exact"/>
        </dgm:presLayoutVars>
      </dgm:prSet>
      <dgm:spPr/>
    </dgm:pt>
    <dgm:pt modelId="{4FAA76E1-19EC-48A7-A1D4-218BA2752B5D}" type="pres">
      <dgm:prSet presAssocID="{70CC1989-58EC-4108-8A83-290A72AE0D8A}" presName="ellipse1" presStyleLbl="vennNode1" presStyleIdx="0" presStyleCnt="4" custScaleX="54337" custScaleY="46185" custLinFactNeighborX="-1516" custLinFactNeighborY="4734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5CEA4FB-4844-457D-AC0E-CA5F7AF4EF76}" type="pres">
      <dgm:prSet presAssocID="{70CC1989-58EC-4108-8A83-290A72AE0D8A}" presName="ellipse2" presStyleLbl="vennNode1" presStyleIdx="1" presStyleCnt="4" custScaleX="114341" custScaleY="46832" custLinFactNeighborX="25023" custLinFactNeighborY="-7833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0A7671C-C518-4143-AB66-1A6A0BD77A0A}" type="pres">
      <dgm:prSet presAssocID="{70CC1989-58EC-4108-8A83-290A72AE0D8A}" presName="ellipse3" presStyleLbl="vennNode1" presStyleIdx="2" presStyleCnt="4" custScaleX="51988" custScaleY="46291" custLinFactNeighborX="51935" custLinFactNeighborY="42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566892-5A8E-4109-AA40-ED11AED16167}" type="pres">
      <dgm:prSet presAssocID="{70CC1989-58EC-4108-8A83-290A72AE0D8A}" presName="ellipse4" presStyleLbl="vennNode1" presStyleIdx="3" presStyleCnt="4" custScaleX="92188" custScaleY="46291" custLinFactNeighborX="-78448" custLinFactNeighborY="-206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21A4FF-D16B-42D7-840C-7ADAFB449718}" srcId="{70CC1989-58EC-4108-8A83-290A72AE0D8A}" destId="{1D1A1385-06DC-4AEF-9D35-33A71F80B3BC}" srcOrd="3" destOrd="0" parTransId="{A47066A3-0FDD-4A04-869D-07C5EBFCA440}" sibTransId="{7C0C58DE-8524-4F87-A3E6-8A220170DD8B}"/>
    <dgm:cxn modelId="{FD4EBCBA-68C8-43A0-8446-1CE56132E0E1}" srcId="{70CC1989-58EC-4108-8A83-290A72AE0D8A}" destId="{A1B27836-C433-4BF1-8B25-8938780FFC11}" srcOrd="1" destOrd="0" parTransId="{EDF32045-E6AA-4BC1-B2B3-B3539A2FA5CB}" sibTransId="{06D92FFA-A7D9-4C9E-BA23-A1D07DC6CE19}"/>
    <dgm:cxn modelId="{ED902CB4-D1F2-4968-B9E0-D7DBF6334C6C}" type="presOf" srcId="{70CC1989-58EC-4108-8A83-290A72AE0D8A}" destId="{1023E702-B387-4C02-BA31-13472C27D64E}" srcOrd="0" destOrd="0" presId="urn:microsoft.com/office/officeart/2005/8/layout/rings+Icon"/>
    <dgm:cxn modelId="{D84BABE7-7864-4CEB-B70D-E03BDD1C9ABE}" type="presOf" srcId="{A1B27836-C433-4BF1-8B25-8938780FFC11}" destId="{05CEA4FB-4844-457D-AC0E-CA5F7AF4EF76}" srcOrd="0" destOrd="0" presId="urn:microsoft.com/office/officeart/2005/8/layout/rings+Icon"/>
    <dgm:cxn modelId="{ED180B90-B47C-4280-A4F1-6B07F85B0FCF}" type="presOf" srcId="{1D1A1385-06DC-4AEF-9D35-33A71F80B3BC}" destId="{57566892-5A8E-4109-AA40-ED11AED16167}" srcOrd="0" destOrd="0" presId="urn:microsoft.com/office/officeart/2005/8/layout/rings+Icon"/>
    <dgm:cxn modelId="{80A8BEB2-4795-4905-BD05-3D8BD5EB4477}" type="presOf" srcId="{16CC67F9-8783-4F74-B7F3-2AE64F8DB0C0}" destId="{4FAA76E1-19EC-48A7-A1D4-218BA2752B5D}" srcOrd="0" destOrd="0" presId="urn:microsoft.com/office/officeart/2005/8/layout/rings+Icon"/>
    <dgm:cxn modelId="{854FE1EA-4105-41DF-8B48-2C2C7747A76C}" type="presOf" srcId="{FFBF8962-6FA5-48EA-82A5-D59BF255C536}" destId="{10A7671C-C518-4143-AB66-1A6A0BD77A0A}" srcOrd="0" destOrd="0" presId="urn:microsoft.com/office/officeart/2005/8/layout/rings+Icon"/>
    <dgm:cxn modelId="{498F7232-93B0-4EB4-ADB5-C1AC332B7A50}" srcId="{70CC1989-58EC-4108-8A83-290A72AE0D8A}" destId="{16CC67F9-8783-4F74-B7F3-2AE64F8DB0C0}" srcOrd="0" destOrd="0" parTransId="{AE82F9E0-4A18-41C4-A514-D51E24BC6D5F}" sibTransId="{259A6CD6-6D71-4F13-AF25-DBD98C143896}"/>
    <dgm:cxn modelId="{127DAF43-FB95-4CBB-B481-8DD51B590E6A}" srcId="{70CC1989-58EC-4108-8A83-290A72AE0D8A}" destId="{FFBF8962-6FA5-48EA-82A5-D59BF255C536}" srcOrd="2" destOrd="0" parTransId="{984DE548-9014-4A1F-931A-56AC8B2F1C39}" sibTransId="{14C0D406-2431-491A-A2DB-E1A9D4420070}"/>
    <dgm:cxn modelId="{DDCD3736-FFB3-4FE1-B023-704BE7D97C71}" type="presParOf" srcId="{1023E702-B387-4C02-BA31-13472C27D64E}" destId="{4FAA76E1-19EC-48A7-A1D4-218BA2752B5D}" srcOrd="0" destOrd="0" presId="urn:microsoft.com/office/officeart/2005/8/layout/rings+Icon"/>
    <dgm:cxn modelId="{F8F6D443-0777-40CF-A726-0C9F64858AE2}" type="presParOf" srcId="{1023E702-B387-4C02-BA31-13472C27D64E}" destId="{05CEA4FB-4844-457D-AC0E-CA5F7AF4EF76}" srcOrd="1" destOrd="0" presId="urn:microsoft.com/office/officeart/2005/8/layout/rings+Icon"/>
    <dgm:cxn modelId="{BDC350FB-245A-4E4F-B0B0-ABC23A7B4FB0}" type="presParOf" srcId="{1023E702-B387-4C02-BA31-13472C27D64E}" destId="{10A7671C-C518-4143-AB66-1A6A0BD77A0A}" srcOrd="2" destOrd="0" presId="urn:microsoft.com/office/officeart/2005/8/layout/rings+Icon"/>
    <dgm:cxn modelId="{CEEC9258-47B5-495E-BC4C-EE347DC8EB60}" type="presParOf" srcId="{1023E702-B387-4C02-BA31-13472C27D64E}" destId="{57566892-5A8E-4109-AA40-ED11AED16167}" srcOrd="3" destOrd="0" presId="urn:microsoft.com/office/officeart/2005/8/layout/rings+Icon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0B6819-7141-DB49-A96D-73D2ECA15C5D}" type="doc">
      <dgm:prSet loTypeId="urn:microsoft.com/office/officeart/2005/8/layout/radial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6A20D5-D072-E247-912E-2DC5E21D77C9}">
      <dgm:prSet phldrT="[Text]" custT="1"/>
      <dgm:spPr/>
      <dgm:t>
        <a:bodyPr/>
        <a:lstStyle/>
        <a:p>
          <a:r>
            <a:rPr lang="en-US" sz="1800" dirty="0" smtClean="0"/>
            <a:t>Education 3.0</a:t>
          </a:r>
        </a:p>
        <a:p>
          <a:r>
            <a:rPr lang="en-US" sz="1800" dirty="0" smtClean="0"/>
            <a:t>21 Century Education System</a:t>
          </a:r>
        </a:p>
      </dgm:t>
    </dgm:pt>
    <dgm:pt modelId="{FC53F8F7-4714-4444-BB3E-4E307FB78FFF}" type="parTrans" cxnId="{DEE127E8-81B6-374E-94C2-338E0FE080D6}">
      <dgm:prSet/>
      <dgm:spPr/>
      <dgm:t>
        <a:bodyPr/>
        <a:lstStyle/>
        <a:p>
          <a:endParaRPr lang="en-US"/>
        </a:p>
      </dgm:t>
    </dgm:pt>
    <dgm:pt modelId="{7FE476B4-6F6C-2A4E-B0CF-C273F0217F9D}" type="sibTrans" cxnId="{DEE127E8-81B6-374E-94C2-338E0FE080D6}">
      <dgm:prSet/>
      <dgm:spPr/>
      <dgm:t>
        <a:bodyPr/>
        <a:lstStyle/>
        <a:p>
          <a:endParaRPr lang="en-US"/>
        </a:p>
      </dgm:t>
    </dgm:pt>
    <dgm:pt modelId="{AFFB0693-345D-114D-8A40-569BDCF26391}">
      <dgm:prSet phldrT="[Text]" custT="1"/>
      <dgm:spPr/>
      <dgm:t>
        <a:bodyPr/>
        <a:lstStyle/>
        <a:p>
          <a:r>
            <a:rPr lang="en-US" sz="1200" dirty="0" smtClean="0"/>
            <a:t>Holistic Transformation</a:t>
          </a:r>
          <a:endParaRPr lang="en-US" sz="1200" dirty="0"/>
        </a:p>
      </dgm:t>
    </dgm:pt>
    <dgm:pt modelId="{E1069AA9-782A-B74D-B91A-338B1D4B8981}" type="parTrans" cxnId="{67E90E36-9D13-3545-8694-0EB6DA2338FF}">
      <dgm:prSet/>
      <dgm:spPr/>
      <dgm:t>
        <a:bodyPr/>
        <a:lstStyle/>
        <a:p>
          <a:endParaRPr lang="en-US"/>
        </a:p>
      </dgm:t>
    </dgm:pt>
    <dgm:pt modelId="{8B7E8B16-A247-E743-9AF8-0D913389D30E}" type="sibTrans" cxnId="{67E90E36-9D13-3545-8694-0EB6DA2338FF}">
      <dgm:prSet/>
      <dgm:spPr/>
      <dgm:t>
        <a:bodyPr/>
        <a:lstStyle/>
        <a:p>
          <a:endParaRPr lang="en-US"/>
        </a:p>
      </dgm:t>
    </dgm:pt>
    <dgm:pt modelId="{5339994C-C6B9-E84A-92DB-8DC9535435C3}">
      <dgm:prSet phldrT="[Text]" custT="1"/>
      <dgm:spPr/>
      <dgm:t>
        <a:bodyPr/>
        <a:lstStyle/>
        <a:p>
          <a:r>
            <a:rPr lang="en-US" sz="1200" dirty="0" smtClean="0"/>
            <a:t>Curriculum, Pedagogy, Assessment</a:t>
          </a:r>
          <a:endParaRPr lang="en-US" sz="1200" dirty="0"/>
        </a:p>
      </dgm:t>
    </dgm:pt>
    <dgm:pt modelId="{714E4788-90D8-5F4F-9990-3B77A661C291}" type="parTrans" cxnId="{FE1131FD-AC27-EC41-80DC-66919B85A331}">
      <dgm:prSet/>
      <dgm:spPr/>
      <dgm:t>
        <a:bodyPr/>
        <a:lstStyle/>
        <a:p>
          <a:endParaRPr lang="en-US"/>
        </a:p>
      </dgm:t>
    </dgm:pt>
    <dgm:pt modelId="{E1C9C7F5-1DA6-374B-8969-29362221A896}" type="sibTrans" cxnId="{FE1131FD-AC27-EC41-80DC-66919B85A331}">
      <dgm:prSet/>
      <dgm:spPr/>
      <dgm:t>
        <a:bodyPr/>
        <a:lstStyle/>
        <a:p>
          <a:endParaRPr lang="en-US"/>
        </a:p>
      </dgm:t>
    </dgm:pt>
    <dgm:pt modelId="{054F67F4-3EC2-0E42-8A40-18A199E21A20}">
      <dgm:prSet phldrT="[Text]" custT="1"/>
      <dgm:spPr/>
      <dgm:t>
        <a:bodyPr/>
        <a:lstStyle/>
        <a:p>
          <a:r>
            <a:rPr lang="en-US" sz="1200" dirty="0" smtClean="0"/>
            <a:t>Infrastructure and Technology</a:t>
          </a:r>
          <a:endParaRPr lang="en-US" sz="1200" dirty="0"/>
        </a:p>
      </dgm:t>
    </dgm:pt>
    <dgm:pt modelId="{EEAE06C3-A495-2647-9B14-BED5EE911921}" type="parTrans" cxnId="{B928DEFA-F3D1-0340-A00D-C337586A4B8F}">
      <dgm:prSet/>
      <dgm:spPr/>
      <dgm:t>
        <a:bodyPr/>
        <a:lstStyle/>
        <a:p>
          <a:endParaRPr lang="en-US"/>
        </a:p>
      </dgm:t>
    </dgm:pt>
    <dgm:pt modelId="{54A72451-9CC6-6E42-9E91-A9081CF3A9F8}" type="sibTrans" cxnId="{B928DEFA-F3D1-0340-A00D-C337586A4B8F}">
      <dgm:prSet/>
      <dgm:spPr/>
      <dgm:t>
        <a:bodyPr/>
        <a:lstStyle/>
        <a:p>
          <a:endParaRPr lang="en-US"/>
        </a:p>
      </dgm:t>
    </dgm:pt>
    <dgm:pt modelId="{306E3CB3-CCAE-D04E-BBEF-14F55DB2AC29}">
      <dgm:prSet phldrT="[Text]" custT="1"/>
      <dgm:spPr/>
      <dgm:t>
        <a:bodyPr/>
        <a:lstStyle/>
        <a:p>
          <a:r>
            <a:rPr lang="en-US" sz="1200" dirty="0" smtClean="0"/>
            <a:t>Leadership, HRD, and Culture</a:t>
          </a:r>
          <a:endParaRPr lang="en-US" sz="1200" dirty="0"/>
        </a:p>
      </dgm:t>
    </dgm:pt>
    <dgm:pt modelId="{183ABE04-A484-8F4A-92CA-D45D6FD76B84}" type="parTrans" cxnId="{24CA806B-F317-6A4E-99A8-8146C6BF74DC}">
      <dgm:prSet/>
      <dgm:spPr/>
      <dgm:t>
        <a:bodyPr/>
        <a:lstStyle/>
        <a:p>
          <a:endParaRPr lang="en-US"/>
        </a:p>
      </dgm:t>
    </dgm:pt>
    <dgm:pt modelId="{0FC89131-E29A-B44E-8CB8-527FD91D10F2}" type="sibTrans" cxnId="{24CA806B-F317-6A4E-99A8-8146C6BF74DC}">
      <dgm:prSet/>
      <dgm:spPr/>
      <dgm:t>
        <a:bodyPr/>
        <a:lstStyle/>
        <a:p>
          <a:endParaRPr lang="en-US"/>
        </a:p>
      </dgm:t>
    </dgm:pt>
    <dgm:pt modelId="{D463D42C-5EF9-6545-B285-347B219ECF7D}">
      <dgm:prSet phldrT="[Text]" custT="1"/>
      <dgm:spPr/>
      <dgm:t>
        <a:bodyPr/>
        <a:lstStyle/>
        <a:p>
          <a:r>
            <a:rPr lang="en-US" sz="1100" dirty="0" smtClean="0"/>
            <a:t>Governance, Innovation and Partnership</a:t>
          </a:r>
          <a:endParaRPr lang="en-US" sz="1100" dirty="0"/>
        </a:p>
      </dgm:t>
    </dgm:pt>
    <dgm:pt modelId="{4C3F424C-509E-8E43-8696-CC93E297C457}" type="parTrans" cxnId="{C2F26D63-38E8-F843-A7A7-14AD858FE001}">
      <dgm:prSet/>
      <dgm:spPr/>
      <dgm:t>
        <a:bodyPr/>
        <a:lstStyle/>
        <a:p>
          <a:endParaRPr lang="en-US"/>
        </a:p>
      </dgm:t>
    </dgm:pt>
    <dgm:pt modelId="{3C5CF856-EC2C-C040-9CC8-A562825AB2ED}" type="sibTrans" cxnId="{C2F26D63-38E8-F843-A7A7-14AD858FE001}">
      <dgm:prSet/>
      <dgm:spPr/>
      <dgm:t>
        <a:bodyPr/>
        <a:lstStyle/>
        <a:p>
          <a:endParaRPr lang="en-US"/>
        </a:p>
      </dgm:t>
    </dgm:pt>
    <dgm:pt modelId="{F91DD161-7E9D-BF4B-8284-19723172914C}">
      <dgm:prSet phldrT="[Text]" custT="1"/>
      <dgm:spPr/>
      <dgm:t>
        <a:bodyPr/>
        <a:lstStyle/>
        <a:p>
          <a:endParaRPr lang="en-US" sz="1200" dirty="0"/>
        </a:p>
      </dgm:t>
    </dgm:pt>
    <dgm:pt modelId="{4C599EB5-B7F5-3145-83EF-E181C21840E5}" type="parTrans" cxnId="{D1B08DB8-9ED1-804D-9C39-0A494C41517F}">
      <dgm:prSet/>
      <dgm:spPr/>
      <dgm:t>
        <a:bodyPr/>
        <a:lstStyle/>
        <a:p>
          <a:endParaRPr lang="en-US"/>
        </a:p>
      </dgm:t>
    </dgm:pt>
    <dgm:pt modelId="{04F8D360-26B8-5D4F-B99F-1CE8986BCC57}" type="sibTrans" cxnId="{D1B08DB8-9ED1-804D-9C39-0A494C41517F}">
      <dgm:prSet/>
      <dgm:spPr/>
      <dgm:t>
        <a:bodyPr/>
        <a:lstStyle/>
        <a:p>
          <a:endParaRPr lang="en-US"/>
        </a:p>
      </dgm:t>
    </dgm:pt>
    <dgm:pt modelId="{1AFBAB88-58D6-F94E-8BC9-DD6D9FDD7547}">
      <dgm:prSet phldrT="[Text]" custT="1"/>
      <dgm:spPr/>
      <dgm:t>
        <a:bodyPr/>
        <a:lstStyle/>
        <a:p>
          <a:endParaRPr lang="en-US" sz="1200" dirty="0"/>
        </a:p>
      </dgm:t>
    </dgm:pt>
    <dgm:pt modelId="{97977586-B81E-AB44-931C-9E1B18148C65}" type="parTrans" cxnId="{306935AD-310E-CA42-9589-C634320E72B4}">
      <dgm:prSet/>
      <dgm:spPr/>
      <dgm:t>
        <a:bodyPr/>
        <a:lstStyle/>
        <a:p>
          <a:endParaRPr lang="en-US"/>
        </a:p>
      </dgm:t>
    </dgm:pt>
    <dgm:pt modelId="{0FCAFC10-96B8-3E4A-B95C-1E97170ABA1C}" type="sibTrans" cxnId="{306935AD-310E-CA42-9589-C634320E72B4}">
      <dgm:prSet/>
      <dgm:spPr/>
      <dgm:t>
        <a:bodyPr/>
        <a:lstStyle/>
        <a:p>
          <a:endParaRPr lang="en-US"/>
        </a:p>
      </dgm:t>
    </dgm:pt>
    <dgm:pt modelId="{FEEB4D34-DCF1-EE44-B671-9E51134E6F39}">
      <dgm:prSet phldrT="[Text]" custT="1"/>
      <dgm:spPr/>
      <dgm:t>
        <a:bodyPr/>
        <a:lstStyle/>
        <a:p>
          <a:endParaRPr lang="en-US" sz="1200" dirty="0">
            <a:ln>
              <a:noFill/>
            </a:ln>
            <a:noFill/>
          </a:endParaRPr>
        </a:p>
      </dgm:t>
    </dgm:pt>
    <dgm:pt modelId="{8625AD50-5D8C-0647-B73D-587A89BF91A0}" type="sibTrans" cxnId="{F967DA7F-6C88-BB47-A05E-2A566A080D3E}">
      <dgm:prSet/>
      <dgm:spPr/>
      <dgm:t>
        <a:bodyPr/>
        <a:lstStyle/>
        <a:p>
          <a:endParaRPr lang="en-US"/>
        </a:p>
      </dgm:t>
    </dgm:pt>
    <dgm:pt modelId="{0DC1DF2D-3735-6045-8FBF-097A18A2ECBF}" type="parTrans" cxnId="{F967DA7F-6C88-BB47-A05E-2A566A080D3E}">
      <dgm:prSet/>
      <dgm:spPr/>
      <dgm:t>
        <a:bodyPr/>
        <a:lstStyle/>
        <a:p>
          <a:endParaRPr lang="en-US"/>
        </a:p>
      </dgm:t>
    </dgm:pt>
    <dgm:pt modelId="{A604276B-1A73-034B-88B6-BA52D974B263}" type="pres">
      <dgm:prSet presAssocID="{810B6819-7141-DB49-A96D-73D2ECA15C5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348BB0-9BD8-824D-9EA2-C27A954DA11E}" type="pres">
      <dgm:prSet presAssocID="{616A20D5-D072-E247-912E-2DC5E21D77C9}" presName="centerShape" presStyleLbl="node0" presStyleIdx="0" presStyleCnt="1" custScaleX="151506" custScaleY="153905"/>
      <dgm:spPr/>
      <dgm:t>
        <a:bodyPr/>
        <a:lstStyle/>
        <a:p>
          <a:endParaRPr lang="en-US"/>
        </a:p>
      </dgm:t>
    </dgm:pt>
    <dgm:pt modelId="{32CBD9BF-93A1-9B48-9043-6701D04D5323}" type="pres">
      <dgm:prSet presAssocID="{AFFB0693-345D-114D-8A40-569BDCF26391}" presName="node" presStyleLbl="node1" presStyleIdx="0" presStyleCnt="8" custScaleX="130131" custScaleY="123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6CEBD-DB08-AA41-9639-BC7C79EE9CE1}" type="pres">
      <dgm:prSet presAssocID="{AFFB0693-345D-114D-8A40-569BDCF26391}" presName="dummy" presStyleCnt="0"/>
      <dgm:spPr/>
      <dgm:t>
        <a:bodyPr/>
        <a:lstStyle/>
        <a:p>
          <a:endParaRPr lang="en-US"/>
        </a:p>
      </dgm:t>
    </dgm:pt>
    <dgm:pt modelId="{BC1E2D4E-416A-8B41-8C46-8A5DEA598097}" type="pres">
      <dgm:prSet presAssocID="{8B7E8B16-A247-E743-9AF8-0D913389D30E}" presName="sibTrans" presStyleLbl="sibTrans2D1" presStyleIdx="0" presStyleCnt="8"/>
      <dgm:spPr/>
      <dgm:t>
        <a:bodyPr/>
        <a:lstStyle/>
        <a:p>
          <a:endParaRPr lang="en-US"/>
        </a:p>
      </dgm:t>
    </dgm:pt>
    <dgm:pt modelId="{ED5DA6AF-1F28-F04D-A7E0-92D711845D14}" type="pres">
      <dgm:prSet presAssocID="{5339994C-C6B9-E84A-92DB-8DC9535435C3}" presName="node" presStyleLbl="node1" presStyleIdx="1" presStyleCnt="8" custScaleX="131702" custScaleY="131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A65040-334A-DE42-9727-8567C0A4DDD6}" type="pres">
      <dgm:prSet presAssocID="{5339994C-C6B9-E84A-92DB-8DC9535435C3}" presName="dummy" presStyleCnt="0"/>
      <dgm:spPr/>
      <dgm:t>
        <a:bodyPr/>
        <a:lstStyle/>
        <a:p>
          <a:endParaRPr lang="en-US"/>
        </a:p>
      </dgm:t>
    </dgm:pt>
    <dgm:pt modelId="{AFB9DFEE-94C5-2246-A830-51B08FBDF08D}" type="pres">
      <dgm:prSet presAssocID="{E1C9C7F5-1DA6-374B-8969-29362221A896}" presName="sibTrans" presStyleLbl="sibTrans2D1" presStyleIdx="1" presStyleCnt="8"/>
      <dgm:spPr/>
      <dgm:t>
        <a:bodyPr/>
        <a:lstStyle/>
        <a:p>
          <a:endParaRPr lang="en-US"/>
        </a:p>
      </dgm:t>
    </dgm:pt>
    <dgm:pt modelId="{8B2F0822-3AE3-1B48-9CF0-64FF53F83533}" type="pres">
      <dgm:prSet presAssocID="{054F67F4-3EC2-0E42-8A40-18A199E21A20}" presName="node" presStyleLbl="node1" presStyleIdx="2" presStyleCnt="8" custScaleX="122536" custScaleY="1218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6ADC5-AD0D-B84D-B414-4998F984B87F}" type="pres">
      <dgm:prSet presAssocID="{054F67F4-3EC2-0E42-8A40-18A199E21A20}" presName="dummy" presStyleCnt="0"/>
      <dgm:spPr/>
      <dgm:t>
        <a:bodyPr/>
        <a:lstStyle/>
        <a:p>
          <a:endParaRPr lang="en-US"/>
        </a:p>
      </dgm:t>
    </dgm:pt>
    <dgm:pt modelId="{39996103-F96A-DB4D-8F0E-D4D4346B09B0}" type="pres">
      <dgm:prSet presAssocID="{54A72451-9CC6-6E42-9E91-A9081CF3A9F8}" presName="sibTrans" presStyleLbl="sibTrans2D1" presStyleIdx="2" presStyleCnt="8"/>
      <dgm:spPr/>
      <dgm:t>
        <a:bodyPr/>
        <a:lstStyle/>
        <a:p>
          <a:endParaRPr lang="en-US"/>
        </a:p>
      </dgm:t>
    </dgm:pt>
    <dgm:pt modelId="{8A4A59BB-9EDD-C34D-93E5-8044BD08E70C}" type="pres">
      <dgm:prSet presAssocID="{306E3CB3-CCAE-D04E-BBEF-14F55DB2AC29}" presName="node" presStyleLbl="node1" presStyleIdx="3" presStyleCnt="8" custScaleX="126334" custScaleY="128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D4973-F585-DD4E-AA91-E499A235862F}" type="pres">
      <dgm:prSet presAssocID="{306E3CB3-CCAE-D04E-BBEF-14F55DB2AC29}" presName="dummy" presStyleCnt="0"/>
      <dgm:spPr/>
      <dgm:t>
        <a:bodyPr/>
        <a:lstStyle/>
        <a:p>
          <a:endParaRPr lang="en-US"/>
        </a:p>
      </dgm:t>
    </dgm:pt>
    <dgm:pt modelId="{B3ECCE79-B36B-3646-96F2-9B0C5D58700E}" type="pres">
      <dgm:prSet presAssocID="{0FC89131-E29A-B44E-8CB8-527FD91D10F2}" presName="sibTrans" presStyleLbl="sibTrans2D1" presStyleIdx="3" presStyleCnt="8"/>
      <dgm:spPr/>
      <dgm:t>
        <a:bodyPr/>
        <a:lstStyle/>
        <a:p>
          <a:endParaRPr lang="en-US"/>
        </a:p>
      </dgm:t>
    </dgm:pt>
    <dgm:pt modelId="{0FA66689-5BC9-5D4F-AF15-77CC8EF13D0C}" type="pres">
      <dgm:prSet presAssocID="{D463D42C-5EF9-6545-B285-347B219ECF7D}" presName="node" presStyleLbl="node1" presStyleIdx="4" presStyleCnt="8" custScaleX="130131" custScaleY="1254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DF1E6-5CFD-7B46-8476-AD7D246AE8CB}" type="pres">
      <dgm:prSet presAssocID="{D463D42C-5EF9-6545-B285-347B219ECF7D}" presName="dummy" presStyleCnt="0"/>
      <dgm:spPr/>
      <dgm:t>
        <a:bodyPr/>
        <a:lstStyle/>
        <a:p>
          <a:endParaRPr lang="en-US"/>
        </a:p>
      </dgm:t>
    </dgm:pt>
    <dgm:pt modelId="{81E37A47-8D6C-B546-86B4-2C44F69BD74B}" type="pres">
      <dgm:prSet presAssocID="{3C5CF856-EC2C-C040-9CC8-A562825AB2ED}" presName="sibTrans" presStyleLbl="sibTrans2D1" presStyleIdx="4" presStyleCnt="8"/>
      <dgm:spPr/>
      <dgm:t>
        <a:bodyPr/>
        <a:lstStyle/>
        <a:p>
          <a:endParaRPr lang="en-US"/>
        </a:p>
      </dgm:t>
    </dgm:pt>
    <dgm:pt modelId="{B5E8C2F9-B158-804C-9D39-1842352E983B}" type="pres">
      <dgm:prSet presAssocID="{FEEB4D34-DCF1-EE44-B671-9E51134E6F39}" presName="node" presStyleLbl="node1" presStyleIdx="5" presStyleCnt="8" custRadScaleRad="106700" custRadScaleInc="281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843CB-9A8E-854A-95E2-E7B624E65808}" type="pres">
      <dgm:prSet presAssocID="{FEEB4D34-DCF1-EE44-B671-9E51134E6F39}" presName="dummy" presStyleCnt="0"/>
      <dgm:spPr/>
      <dgm:t>
        <a:bodyPr/>
        <a:lstStyle/>
        <a:p>
          <a:endParaRPr lang="en-US"/>
        </a:p>
      </dgm:t>
    </dgm:pt>
    <dgm:pt modelId="{4ED7C9E9-24BF-CB4A-9377-EF1F187155C1}" type="pres">
      <dgm:prSet presAssocID="{8625AD50-5D8C-0647-B73D-587A89BF91A0}" presName="sibTrans" presStyleLbl="sibTrans2D1" presStyleIdx="5" presStyleCnt="8"/>
      <dgm:spPr/>
      <dgm:t>
        <a:bodyPr/>
        <a:lstStyle/>
        <a:p>
          <a:endParaRPr lang="en-US"/>
        </a:p>
      </dgm:t>
    </dgm:pt>
    <dgm:pt modelId="{EF2396DE-D0B8-1F4D-B5BC-A109C4B3A4EE}" type="pres">
      <dgm:prSet presAssocID="{1AFBAB88-58D6-F94E-8BC9-DD6D9FDD754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3B710-B6CB-174E-91C5-B7D0C2402EE6}" type="pres">
      <dgm:prSet presAssocID="{1AFBAB88-58D6-F94E-8BC9-DD6D9FDD7547}" presName="dummy" presStyleCnt="0"/>
      <dgm:spPr/>
      <dgm:t>
        <a:bodyPr/>
        <a:lstStyle/>
        <a:p>
          <a:endParaRPr lang="en-US"/>
        </a:p>
      </dgm:t>
    </dgm:pt>
    <dgm:pt modelId="{4FA0799A-04D8-A543-851C-600E39596BBF}" type="pres">
      <dgm:prSet presAssocID="{0FCAFC10-96B8-3E4A-B95C-1E97170ABA1C}" presName="sibTrans" presStyleLbl="sibTrans2D1" presStyleIdx="6" presStyleCnt="8"/>
      <dgm:spPr/>
      <dgm:t>
        <a:bodyPr/>
        <a:lstStyle/>
        <a:p>
          <a:endParaRPr lang="en-US"/>
        </a:p>
      </dgm:t>
    </dgm:pt>
    <dgm:pt modelId="{A16327BF-75B0-5341-95B5-F9D3A24916B0}" type="pres">
      <dgm:prSet presAssocID="{F91DD161-7E9D-BF4B-8284-19723172914C}" presName="node" presStyleLbl="node1" presStyleIdx="7" presStyleCnt="8" custRadScaleRad="106571" custRadScaleInc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F0252-0393-474F-8089-AB1656362996}" type="pres">
      <dgm:prSet presAssocID="{F91DD161-7E9D-BF4B-8284-19723172914C}" presName="dummy" presStyleCnt="0"/>
      <dgm:spPr/>
      <dgm:t>
        <a:bodyPr/>
        <a:lstStyle/>
        <a:p>
          <a:endParaRPr lang="en-US"/>
        </a:p>
      </dgm:t>
    </dgm:pt>
    <dgm:pt modelId="{C7F31A81-91C9-214A-B4F0-3FF3125611FC}" type="pres">
      <dgm:prSet presAssocID="{04F8D360-26B8-5D4F-B99F-1CE8986BCC57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CF9912A6-C1D7-45BD-BE5B-A153A12A34C3}" type="presOf" srcId="{E1C9C7F5-1DA6-374B-8969-29362221A896}" destId="{AFB9DFEE-94C5-2246-A830-51B08FBDF08D}" srcOrd="0" destOrd="0" presId="urn:microsoft.com/office/officeart/2005/8/layout/radial6"/>
    <dgm:cxn modelId="{4E43C1B8-690C-4990-A277-B244985BC262}" type="presOf" srcId="{616A20D5-D072-E247-912E-2DC5E21D77C9}" destId="{E3348BB0-9BD8-824D-9EA2-C27A954DA11E}" srcOrd="0" destOrd="0" presId="urn:microsoft.com/office/officeart/2005/8/layout/radial6"/>
    <dgm:cxn modelId="{FC7A3C7C-6E33-42BF-9296-91941DE74B6D}" type="presOf" srcId="{3C5CF856-EC2C-C040-9CC8-A562825AB2ED}" destId="{81E37A47-8D6C-B546-86B4-2C44F69BD74B}" srcOrd="0" destOrd="0" presId="urn:microsoft.com/office/officeart/2005/8/layout/radial6"/>
    <dgm:cxn modelId="{24CA806B-F317-6A4E-99A8-8146C6BF74DC}" srcId="{616A20D5-D072-E247-912E-2DC5E21D77C9}" destId="{306E3CB3-CCAE-D04E-BBEF-14F55DB2AC29}" srcOrd="3" destOrd="0" parTransId="{183ABE04-A484-8F4A-92CA-D45D6FD76B84}" sibTransId="{0FC89131-E29A-B44E-8CB8-527FD91D10F2}"/>
    <dgm:cxn modelId="{F967DA7F-6C88-BB47-A05E-2A566A080D3E}" srcId="{616A20D5-D072-E247-912E-2DC5E21D77C9}" destId="{FEEB4D34-DCF1-EE44-B671-9E51134E6F39}" srcOrd="5" destOrd="0" parTransId="{0DC1DF2D-3735-6045-8FBF-097A18A2ECBF}" sibTransId="{8625AD50-5D8C-0647-B73D-587A89BF91A0}"/>
    <dgm:cxn modelId="{020F614E-346F-4735-B7A0-81C2A921A24D}" type="presOf" srcId="{5339994C-C6B9-E84A-92DB-8DC9535435C3}" destId="{ED5DA6AF-1F28-F04D-A7E0-92D711845D14}" srcOrd="0" destOrd="0" presId="urn:microsoft.com/office/officeart/2005/8/layout/radial6"/>
    <dgm:cxn modelId="{D1B08DB8-9ED1-804D-9C39-0A494C41517F}" srcId="{616A20D5-D072-E247-912E-2DC5E21D77C9}" destId="{F91DD161-7E9D-BF4B-8284-19723172914C}" srcOrd="7" destOrd="0" parTransId="{4C599EB5-B7F5-3145-83EF-E181C21840E5}" sibTransId="{04F8D360-26B8-5D4F-B99F-1CE8986BCC57}"/>
    <dgm:cxn modelId="{9832511F-E955-4BE1-BFAE-2C61F8BC80B1}" type="presOf" srcId="{0FC89131-E29A-B44E-8CB8-527FD91D10F2}" destId="{B3ECCE79-B36B-3646-96F2-9B0C5D58700E}" srcOrd="0" destOrd="0" presId="urn:microsoft.com/office/officeart/2005/8/layout/radial6"/>
    <dgm:cxn modelId="{9F2CF81B-28E1-4C48-A023-B4B878FE6B14}" type="presOf" srcId="{8B7E8B16-A247-E743-9AF8-0D913389D30E}" destId="{BC1E2D4E-416A-8B41-8C46-8A5DEA598097}" srcOrd="0" destOrd="0" presId="urn:microsoft.com/office/officeart/2005/8/layout/radial6"/>
    <dgm:cxn modelId="{6D786DEC-C943-4433-9E97-202971B80198}" type="presOf" srcId="{306E3CB3-CCAE-D04E-BBEF-14F55DB2AC29}" destId="{8A4A59BB-9EDD-C34D-93E5-8044BD08E70C}" srcOrd="0" destOrd="0" presId="urn:microsoft.com/office/officeart/2005/8/layout/radial6"/>
    <dgm:cxn modelId="{399BAE1F-7E38-446C-84EE-671478DDA624}" type="presOf" srcId="{1AFBAB88-58D6-F94E-8BC9-DD6D9FDD7547}" destId="{EF2396DE-D0B8-1F4D-B5BC-A109C4B3A4EE}" srcOrd="0" destOrd="0" presId="urn:microsoft.com/office/officeart/2005/8/layout/radial6"/>
    <dgm:cxn modelId="{306935AD-310E-CA42-9589-C634320E72B4}" srcId="{616A20D5-D072-E247-912E-2DC5E21D77C9}" destId="{1AFBAB88-58D6-F94E-8BC9-DD6D9FDD7547}" srcOrd="6" destOrd="0" parTransId="{97977586-B81E-AB44-931C-9E1B18148C65}" sibTransId="{0FCAFC10-96B8-3E4A-B95C-1E97170ABA1C}"/>
    <dgm:cxn modelId="{DEE127E8-81B6-374E-94C2-338E0FE080D6}" srcId="{810B6819-7141-DB49-A96D-73D2ECA15C5D}" destId="{616A20D5-D072-E247-912E-2DC5E21D77C9}" srcOrd="0" destOrd="0" parTransId="{FC53F8F7-4714-4444-BB3E-4E307FB78FFF}" sibTransId="{7FE476B4-6F6C-2A4E-B0CF-C273F0217F9D}"/>
    <dgm:cxn modelId="{B3891FA4-1BB2-49EC-83FC-E0F6BC2D38A7}" type="presOf" srcId="{054F67F4-3EC2-0E42-8A40-18A199E21A20}" destId="{8B2F0822-3AE3-1B48-9CF0-64FF53F83533}" srcOrd="0" destOrd="0" presId="urn:microsoft.com/office/officeart/2005/8/layout/radial6"/>
    <dgm:cxn modelId="{2631FC81-045F-4EA2-8DB9-830FEB892F8E}" type="presOf" srcId="{0FCAFC10-96B8-3E4A-B95C-1E97170ABA1C}" destId="{4FA0799A-04D8-A543-851C-600E39596BBF}" srcOrd="0" destOrd="0" presId="urn:microsoft.com/office/officeart/2005/8/layout/radial6"/>
    <dgm:cxn modelId="{C2F26D63-38E8-F843-A7A7-14AD858FE001}" srcId="{616A20D5-D072-E247-912E-2DC5E21D77C9}" destId="{D463D42C-5EF9-6545-B285-347B219ECF7D}" srcOrd="4" destOrd="0" parTransId="{4C3F424C-509E-8E43-8696-CC93E297C457}" sibTransId="{3C5CF856-EC2C-C040-9CC8-A562825AB2ED}"/>
    <dgm:cxn modelId="{1CF2B5DE-672D-4E03-B755-E5936BCE2C2A}" type="presOf" srcId="{8625AD50-5D8C-0647-B73D-587A89BF91A0}" destId="{4ED7C9E9-24BF-CB4A-9377-EF1F187155C1}" srcOrd="0" destOrd="0" presId="urn:microsoft.com/office/officeart/2005/8/layout/radial6"/>
    <dgm:cxn modelId="{B928DEFA-F3D1-0340-A00D-C337586A4B8F}" srcId="{616A20D5-D072-E247-912E-2DC5E21D77C9}" destId="{054F67F4-3EC2-0E42-8A40-18A199E21A20}" srcOrd="2" destOrd="0" parTransId="{EEAE06C3-A495-2647-9B14-BED5EE911921}" sibTransId="{54A72451-9CC6-6E42-9E91-A9081CF3A9F8}"/>
    <dgm:cxn modelId="{F3814F71-40FE-487F-BFBC-EAA2BDB32FAE}" type="presOf" srcId="{FEEB4D34-DCF1-EE44-B671-9E51134E6F39}" destId="{B5E8C2F9-B158-804C-9D39-1842352E983B}" srcOrd="0" destOrd="0" presId="urn:microsoft.com/office/officeart/2005/8/layout/radial6"/>
    <dgm:cxn modelId="{67E90E36-9D13-3545-8694-0EB6DA2338FF}" srcId="{616A20D5-D072-E247-912E-2DC5E21D77C9}" destId="{AFFB0693-345D-114D-8A40-569BDCF26391}" srcOrd="0" destOrd="0" parTransId="{E1069AA9-782A-B74D-B91A-338B1D4B8981}" sibTransId="{8B7E8B16-A247-E743-9AF8-0D913389D30E}"/>
    <dgm:cxn modelId="{B54E648F-E615-45FC-8829-B606C83EA1A8}" type="presOf" srcId="{810B6819-7141-DB49-A96D-73D2ECA15C5D}" destId="{A604276B-1A73-034B-88B6-BA52D974B263}" srcOrd="0" destOrd="0" presId="urn:microsoft.com/office/officeart/2005/8/layout/radial6"/>
    <dgm:cxn modelId="{A21A0081-366C-479B-B4D5-1F210D6902C0}" type="presOf" srcId="{54A72451-9CC6-6E42-9E91-A9081CF3A9F8}" destId="{39996103-F96A-DB4D-8F0E-D4D4346B09B0}" srcOrd="0" destOrd="0" presId="urn:microsoft.com/office/officeart/2005/8/layout/radial6"/>
    <dgm:cxn modelId="{7C72D8E9-1A09-4E88-995B-0EA0DBAFC01D}" type="presOf" srcId="{D463D42C-5EF9-6545-B285-347B219ECF7D}" destId="{0FA66689-5BC9-5D4F-AF15-77CC8EF13D0C}" srcOrd="0" destOrd="0" presId="urn:microsoft.com/office/officeart/2005/8/layout/radial6"/>
    <dgm:cxn modelId="{2A4F426A-0637-4E75-9FC5-A604FA7C98E8}" type="presOf" srcId="{F91DD161-7E9D-BF4B-8284-19723172914C}" destId="{A16327BF-75B0-5341-95B5-F9D3A24916B0}" srcOrd="0" destOrd="0" presId="urn:microsoft.com/office/officeart/2005/8/layout/radial6"/>
    <dgm:cxn modelId="{4C4069F4-A84A-4DB5-87C1-34A01293EEA7}" type="presOf" srcId="{AFFB0693-345D-114D-8A40-569BDCF26391}" destId="{32CBD9BF-93A1-9B48-9043-6701D04D5323}" srcOrd="0" destOrd="0" presId="urn:microsoft.com/office/officeart/2005/8/layout/radial6"/>
    <dgm:cxn modelId="{FE1131FD-AC27-EC41-80DC-66919B85A331}" srcId="{616A20D5-D072-E247-912E-2DC5E21D77C9}" destId="{5339994C-C6B9-E84A-92DB-8DC9535435C3}" srcOrd="1" destOrd="0" parTransId="{714E4788-90D8-5F4F-9990-3B77A661C291}" sibTransId="{E1C9C7F5-1DA6-374B-8969-29362221A896}"/>
    <dgm:cxn modelId="{9ED3A17B-2C93-4972-945F-E8BD9281A020}" type="presOf" srcId="{04F8D360-26B8-5D4F-B99F-1CE8986BCC57}" destId="{C7F31A81-91C9-214A-B4F0-3FF3125611FC}" srcOrd="0" destOrd="0" presId="urn:microsoft.com/office/officeart/2005/8/layout/radial6"/>
    <dgm:cxn modelId="{D467B49B-6AC9-4635-B0BD-3A73C9A217C5}" type="presParOf" srcId="{A604276B-1A73-034B-88B6-BA52D974B263}" destId="{E3348BB0-9BD8-824D-9EA2-C27A954DA11E}" srcOrd="0" destOrd="0" presId="urn:microsoft.com/office/officeart/2005/8/layout/radial6"/>
    <dgm:cxn modelId="{7D1B576B-1065-45DF-B5E7-87B87348E49C}" type="presParOf" srcId="{A604276B-1A73-034B-88B6-BA52D974B263}" destId="{32CBD9BF-93A1-9B48-9043-6701D04D5323}" srcOrd="1" destOrd="0" presId="urn:microsoft.com/office/officeart/2005/8/layout/radial6"/>
    <dgm:cxn modelId="{6102F84F-219F-44FE-89EA-E34CD9402B04}" type="presParOf" srcId="{A604276B-1A73-034B-88B6-BA52D974B263}" destId="{4F66CEBD-DB08-AA41-9639-BC7C79EE9CE1}" srcOrd="2" destOrd="0" presId="urn:microsoft.com/office/officeart/2005/8/layout/radial6"/>
    <dgm:cxn modelId="{F67A51F6-2D31-40D5-BF9B-5120928DE1FB}" type="presParOf" srcId="{A604276B-1A73-034B-88B6-BA52D974B263}" destId="{BC1E2D4E-416A-8B41-8C46-8A5DEA598097}" srcOrd="3" destOrd="0" presId="urn:microsoft.com/office/officeart/2005/8/layout/radial6"/>
    <dgm:cxn modelId="{6027133A-D70F-48F1-88E4-BC742F469470}" type="presParOf" srcId="{A604276B-1A73-034B-88B6-BA52D974B263}" destId="{ED5DA6AF-1F28-F04D-A7E0-92D711845D14}" srcOrd="4" destOrd="0" presId="urn:microsoft.com/office/officeart/2005/8/layout/radial6"/>
    <dgm:cxn modelId="{997175E0-F542-4DA6-8D3A-1DE8E5B10E89}" type="presParOf" srcId="{A604276B-1A73-034B-88B6-BA52D974B263}" destId="{91A65040-334A-DE42-9727-8567C0A4DDD6}" srcOrd="5" destOrd="0" presId="urn:microsoft.com/office/officeart/2005/8/layout/radial6"/>
    <dgm:cxn modelId="{4629B891-F235-424F-8BC1-D3BF6EC8DBDD}" type="presParOf" srcId="{A604276B-1A73-034B-88B6-BA52D974B263}" destId="{AFB9DFEE-94C5-2246-A830-51B08FBDF08D}" srcOrd="6" destOrd="0" presId="urn:microsoft.com/office/officeart/2005/8/layout/radial6"/>
    <dgm:cxn modelId="{D1B00A74-EF53-4C1C-BBE8-DE0B936C0775}" type="presParOf" srcId="{A604276B-1A73-034B-88B6-BA52D974B263}" destId="{8B2F0822-3AE3-1B48-9CF0-64FF53F83533}" srcOrd="7" destOrd="0" presId="urn:microsoft.com/office/officeart/2005/8/layout/radial6"/>
    <dgm:cxn modelId="{E87CC7C5-8195-4C84-B66B-9BF3242D7F21}" type="presParOf" srcId="{A604276B-1A73-034B-88B6-BA52D974B263}" destId="{1656ADC5-AD0D-B84D-B414-4998F984B87F}" srcOrd="8" destOrd="0" presId="urn:microsoft.com/office/officeart/2005/8/layout/radial6"/>
    <dgm:cxn modelId="{37E5A46F-F931-4762-9541-D71BD194ECCE}" type="presParOf" srcId="{A604276B-1A73-034B-88B6-BA52D974B263}" destId="{39996103-F96A-DB4D-8F0E-D4D4346B09B0}" srcOrd="9" destOrd="0" presId="urn:microsoft.com/office/officeart/2005/8/layout/radial6"/>
    <dgm:cxn modelId="{02EC6B83-6C27-4B04-89C6-E27CEA4361DE}" type="presParOf" srcId="{A604276B-1A73-034B-88B6-BA52D974B263}" destId="{8A4A59BB-9EDD-C34D-93E5-8044BD08E70C}" srcOrd="10" destOrd="0" presId="urn:microsoft.com/office/officeart/2005/8/layout/radial6"/>
    <dgm:cxn modelId="{0AB85B5C-59DB-4E5F-85D3-3FCF8ABDC56D}" type="presParOf" srcId="{A604276B-1A73-034B-88B6-BA52D974B263}" destId="{A18D4973-F585-DD4E-AA91-E499A235862F}" srcOrd="11" destOrd="0" presId="urn:microsoft.com/office/officeart/2005/8/layout/radial6"/>
    <dgm:cxn modelId="{57E61ACA-CE15-4B57-8AD7-9D15BFCF3C87}" type="presParOf" srcId="{A604276B-1A73-034B-88B6-BA52D974B263}" destId="{B3ECCE79-B36B-3646-96F2-9B0C5D58700E}" srcOrd="12" destOrd="0" presId="urn:microsoft.com/office/officeart/2005/8/layout/radial6"/>
    <dgm:cxn modelId="{9A692D72-79DD-4899-B89D-DE5CD5AFFB13}" type="presParOf" srcId="{A604276B-1A73-034B-88B6-BA52D974B263}" destId="{0FA66689-5BC9-5D4F-AF15-77CC8EF13D0C}" srcOrd="13" destOrd="0" presId="urn:microsoft.com/office/officeart/2005/8/layout/radial6"/>
    <dgm:cxn modelId="{462E48E5-E5BA-4F05-8BDC-ED58D399EF48}" type="presParOf" srcId="{A604276B-1A73-034B-88B6-BA52D974B263}" destId="{6ABDF1E6-5CFD-7B46-8476-AD7D246AE8CB}" srcOrd="14" destOrd="0" presId="urn:microsoft.com/office/officeart/2005/8/layout/radial6"/>
    <dgm:cxn modelId="{3CCA2A17-E5AA-4B9F-A5DD-854016B45234}" type="presParOf" srcId="{A604276B-1A73-034B-88B6-BA52D974B263}" destId="{81E37A47-8D6C-B546-86B4-2C44F69BD74B}" srcOrd="15" destOrd="0" presId="urn:microsoft.com/office/officeart/2005/8/layout/radial6"/>
    <dgm:cxn modelId="{24B6A527-FAC7-45E4-B759-B81188DACB1A}" type="presParOf" srcId="{A604276B-1A73-034B-88B6-BA52D974B263}" destId="{B5E8C2F9-B158-804C-9D39-1842352E983B}" srcOrd="16" destOrd="0" presId="urn:microsoft.com/office/officeart/2005/8/layout/radial6"/>
    <dgm:cxn modelId="{8839DEBA-D327-40EC-92AA-79E49155724C}" type="presParOf" srcId="{A604276B-1A73-034B-88B6-BA52D974B263}" destId="{C4A843CB-9A8E-854A-95E2-E7B624E65808}" srcOrd="17" destOrd="0" presId="urn:microsoft.com/office/officeart/2005/8/layout/radial6"/>
    <dgm:cxn modelId="{AD29F82F-1060-4FE5-B6E9-B0A02DB1E584}" type="presParOf" srcId="{A604276B-1A73-034B-88B6-BA52D974B263}" destId="{4ED7C9E9-24BF-CB4A-9377-EF1F187155C1}" srcOrd="18" destOrd="0" presId="urn:microsoft.com/office/officeart/2005/8/layout/radial6"/>
    <dgm:cxn modelId="{E1A1F89B-5410-49E3-A9D2-7A94595CD4B1}" type="presParOf" srcId="{A604276B-1A73-034B-88B6-BA52D974B263}" destId="{EF2396DE-D0B8-1F4D-B5BC-A109C4B3A4EE}" srcOrd="19" destOrd="0" presId="urn:microsoft.com/office/officeart/2005/8/layout/radial6"/>
    <dgm:cxn modelId="{5EF9BD00-08D3-4268-B38C-3E8F92FBA987}" type="presParOf" srcId="{A604276B-1A73-034B-88B6-BA52D974B263}" destId="{F593B710-B6CB-174E-91C5-B7D0C2402EE6}" srcOrd="20" destOrd="0" presId="urn:microsoft.com/office/officeart/2005/8/layout/radial6"/>
    <dgm:cxn modelId="{40403F18-33A4-4D43-8A3F-6F1C8ACCFE7F}" type="presParOf" srcId="{A604276B-1A73-034B-88B6-BA52D974B263}" destId="{4FA0799A-04D8-A543-851C-600E39596BBF}" srcOrd="21" destOrd="0" presId="urn:microsoft.com/office/officeart/2005/8/layout/radial6"/>
    <dgm:cxn modelId="{F22E52B6-B0D6-4A3B-9E17-14003E4FF636}" type="presParOf" srcId="{A604276B-1A73-034B-88B6-BA52D974B263}" destId="{A16327BF-75B0-5341-95B5-F9D3A24916B0}" srcOrd="22" destOrd="0" presId="urn:microsoft.com/office/officeart/2005/8/layout/radial6"/>
    <dgm:cxn modelId="{A1552D28-4D4F-4167-B12F-2B26B6E40E6A}" type="presParOf" srcId="{A604276B-1A73-034B-88B6-BA52D974B263}" destId="{1AFF0252-0393-474F-8089-AB1656362996}" srcOrd="23" destOrd="0" presId="urn:microsoft.com/office/officeart/2005/8/layout/radial6"/>
    <dgm:cxn modelId="{AAD8252F-B787-42EC-8567-32F22F58DBA7}" type="presParOf" srcId="{A604276B-1A73-034B-88B6-BA52D974B263}" destId="{C7F31A81-91C9-214A-B4F0-3FF3125611FC}" srcOrd="24" destOrd="0" presId="urn:microsoft.com/office/officeart/2005/8/layout/radial6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D98D9E-92A7-814C-A88B-D5DA92C14245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</dgm:pt>
    <dgm:pt modelId="{A842648A-5EFF-8E43-A331-7A0831D988BB}">
      <dgm:prSet phldrT="[Text]"/>
      <dgm:spPr/>
      <dgm:t>
        <a:bodyPr/>
        <a:lstStyle/>
        <a:p>
          <a:r>
            <a:rPr lang="en-US" dirty="0" smtClean="0"/>
            <a:t>Education 1.0  </a:t>
          </a:r>
          <a:r>
            <a:rPr lang="en-US" dirty="0" err="1" smtClean="0"/>
            <a:t>Tradisional</a:t>
          </a:r>
          <a:r>
            <a:rPr lang="en-US" dirty="0" smtClean="0"/>
            <a:t> Education System</a:t>
          </a:r>
          <a:endParaRPr lang="en-US" dirty="0"/>
        </a:p>
      </dgm:t>
    </dgm:pt>
    <dgm:pt modelId="{699F77CC-2BB2-0C43-BA23-EEEA663B8732}" type="parTrans" cxnId="{2109D63B-2A7E-BF48-9A80-9EAA0F005AE1}">
      <dgm:prSet/>
      <dgm:spPr/>
      <dgm:t>
        <a:bodyPr/>
        <a:lstStyle/>
        <a:p>
          <a:endParaRPr lang="en-US"/>
        </a:p>
      </dgm:t>
    </dgm:pt>
    <dgm:pt modelId="{2068560C-D2BB-D34F-A151-C736FAF3E226}" type="sibTrans" cxnId="{2109D63B-2A7E-BF48-9A80-9EAA0F005AE1}">
      <dgm:prSet/>
      <dgm:spPr/>
      <dgm:t>
        <a:bodyPr/>
        <a:lstStyle/>
        <a:p>
          <a:endParaRPr lang="en-US"/>
        </a:p>
      </dgm:t>
    </dgm:pt>
    <dgm:pt modelId="{895CC939-226F-E84D-84EA-E59E79B212B2}">
      <dgm:prSet phldrT="[Text]"/>
      <dgm:spPr/>
      <dgm:t>
        <a:bodyPr/>
        <a:lstStyle/>
        <a:p>
          <a:r>
            <a:rPr lang="en-US" dirty="0" smtClean="0"/>
            <a:t>Education 2.0 </a:t>
          </a:r>
        </a:p>
        <a:p>
          <a:r>
            <a:rPr lang="en-US" dirty="0" smtClean="0"/>
            <a:t>Modern Education System</a:t>
          </a:r>
          <a:endParaRPr lang="en-US" dirty="0"/>
        </a:p>
      </dgm:t>
    </dgm:pt>
    <dgm:pt modelId="{4270E58E-25B5-6243-8609-095F3A9C3E0E}" type="parTrans" cxnId="{C6EFB437-CA3C-4441-9FCE-6C0816FF2C7F}">
      <dgm:prSet/>
      <dgm:spPr/>
      <dgm:t>
        <a:bodyPr/>
        <a:lstStyle/>
        <a:p>
          <a:endParaRPr lang="en-US"/>
        </a:p>
      </dgm:t>
    </dgm:pt>
    <dgm:pt modelId="{3FDFB709-4C91-0542-92B0-F1A69FECA9D3}" type="sibTrans" cxnId="{C6EFB437-CA3C-4441-9FCE-6C0816FF2C7F}">
      <dgm:prSet/>
      <dgm:spPr/>
      <dgm:t>
        <a:bodyPr/>
        <a:lstStyle/>
        <a:p>
          <a:endParaRPr lang="en-US"/>
        </a:p>
      </dgm:t>
    </dgm:pt>
    <dgm:pt modelId="{74BE4DAF-F110-5B41-80F5-43384B411C31}" type="pres">
      <dgm:prSet presAssocID="{56D98D9E-92A7-814C-A88B-D5DA92C14245}" presName="CompostProcess" presStyleCnt="0">
        <dgm:presLayoutVars>
          <dgm:dir/>
          <dgm:resizeHandles val="exact"/>
        </dgm:presLayoutVars>
      </dgm:prSet>
      <dgm:spPr/>
    </dgm:pt>
    <dgm:pt modelId="{BB7089C9-35C2-9E49-81B1-0C6FD660180F}" type="pres">
      <dgm:prSet presAssocID="{56D98D9E-92A7-814C-A88B-D5DA92C14245}" presName="arrow" presStyleLbl="bgShp" presStyleIdx="0" presStyleCnt="1" custScaleX="117647"/>
      <dgm:spPr/>
    </dgm:pt>
    <dgm:pt modelId="{B06DA046-05A9-4F4F-A5EC-92ACE6DA6EA0}" type="pres">
      <dgm:prSet presAssocID="{56D98D9E-92A7-814C-A88B-D5DA92C14245}" presName="linearProcess" presStyleCnt="0"/>
      <dgm:spPr/>
    </dgm:pt>
    <dgm:pt modelId="{569726C3-7784-AB43-8C26-0E3483924619}" type="pres">
      <dgm:prSet presAssocID="{A842648A-5EFF-8E43-A331-7A0831D988BB}" presName="textNode" presStyleLbl="node1" presStyleIdx="0" presStyleCnt="2" custScaleX="91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85BC3B-BB74-D64E-BEAF-43A89AE84DC3}" type="pres">
      <dgm:prSet presAssocID="{2068560C-D2BB-D34F-A151-C736FAF3E226}" presName="sibTrans" presStyleCnt="0"/>
      <dgm:spPr/>
    </dgm:pt>
    <dgm:pt modelId="{C2B1F7AB-10E2-1D4F-9487-8996F3EF9611}" type="pres">
      <dgm:prSet presAssocID="{895CC939-226F-E84D-84EA-E59E79B212B2}" presName="textNode" presStyleLbl="node1" presStyleIdx="1" presStyleCnt="2" custScaleX="850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707FAC-C271-48F0-97E6-19BA7D2840FB}" type="presOf" srcId="{56D98D9E-92A7-814C-A88B-D5DA92C14245}" destId="{74BE4DAF-F110-5B41-80F5-43384B411C31}" srcOrd="0" destOrd="0" presId="urn:microsoft.com/office/officeart/2005/8/layout/hProcess9"/>
    <dgm:cxn modelId="{2109D63B-2A7E-BF48-9A80-9EAA0F005AE1}" srcId="{56D98D9E-92A7-814C-A88B-D5DA92C14245}" destId="{A842648A-5EFF-8E43-A331-7A0831D988BB}" srcOrd="0" destOrd="0" parTransId="{699F77CC-2BB2-0C43-BA23-EEEA663B8732}" sibTransId="{2068560C-D2BB-D34F-A151-C736FAF3E226}"/>
    <dgm:cxn modelId="{C97DFDCD-70DF-4DCD-8DDB-1A5729DBE8EE}" type="presOf" srcId="{895CC939-226F-E84D-84EA-E59E79B212B2}" destId="{C2B1F7AB-10E2-1D4F-9487-8996F3EF9611}" srcOrd="0" destOrd="0" presId="urn:microsoft.com/office/officeart/2005/8/layout/hProcess9"/>
    <dgm:cxn modelId="{C6EFB437-CA3C-4441-9FCE-6C0816FF2C7F}" srcId="{56D98D9E-92A7-814C-A88B-D5DA92C14245}" destId="{895CC939-226F-E84D-84EA-E59E79B212B2}" srcOrd="1" destOrd="0" parTransId="{4270E58E-25B5-6243-8609-095F3A9C3E0E}" sibTransId="{3FDFB709-4C91-0542-92B0-F1A69FECA9D3}"/>
    <dgm:cxn modelId="{FBA364D7-6C1E-4EAD-AA80-7B00B94FD033}" type="presOf" srcId="{A842648A-5EFF-8E43-A331-7A0831D988BB}" destId="{569726C3-7784-AB43-8C26-0E3483924619}" srcOrd="0" destOrd="0" presId="urn:microsoft.com/office/officeart/2005/8/layout/hProcess9"/>
    <dgm:cxn modelId="{5F52B361-0C89-47FD-AAB0-0C79ED4D676F}" type="presParOf" srcId="{74BE4DAF-F110-5B41-80F5-43384B411C31}" destId="{BB7089C9-35C2-9E49-81B1-0C6FD660180F}" srcOrd="0" destOrd="0" presId="urn:microsoft.com/office/officeart/2005/8/layout/hProcess9"/>
    <dgm:cxn modelId="{5A951D06-48B7-4C42-AF65-103127A9B6D5}" type="presParOf" srcId="{74BE4DAF-F110-5B41-80F5-43384B411C31}" destId="{B06DA046-05A9-4F4F-A5EC-92ACE6DA6EA0}" srcOrd="1" destOrd="0" presId="urn:microsoft.com/office/officeart/2005/8/layout/hProcess9"/>
    <dgm:cxn modelId="{92876637-C643-4938-B78B-C2FCD4366F2B}" type="presParOf" srcId="{B06DA046-05A9-4F4F-A5EC-92ACE6DA6EA0}" destId="{569726C3-7784-AB43-8C26-0E3483924619}" srcOrd="0" destOrd="0" presId="urn:microsoft.com/office/officeart/2005/8/layout/hProcess9"/>
    <dgm:cxn modelId="{3EF53A58-953F-4F61-97B3-7531A894F266}" type="presParOf" srcId="{B06DA046-05A9-4F4F-A5EC-92ACE6DA6EA0}" destId="{7D85BC3B-BB74-D64E-BEAF-43A89AE84DC3}" srcOrd="1" destOrd="0" presId="urn:microsoft.com/office/officeart/2005/8/layout/hProcess9"/>
    <dgm:cxn modelId="{61259319-DFDB-4934-82C7-0F3E736F7ABA}" type="presParOf" srcId="{B06DA046-05A9-4F4F-A5EC-92ACE6DA6EA0}" destId="{C2B1F7AB-10E2-1D4F-9487-8996F3EF9611}" srcOrd="2" destOrd="0" presId="urn:microsoft.com/office/officeart/2005/8/layout/hProcess9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2200A8-A74A-E247-9C12-03DB28854D99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4A169A-FBDA-9B4E-B320-48AFD1F5EFA3}">
      <dgm:prSet phldrT="[Text]"/>
      <dgm:spPr/>
      <dgm:t>
        <a:bodyPr/>
        <a:lstStyle/>
        <a:p>
          <a:r>
            <a:rPr lang="en-US" dirty="0" err="1" smtClean="0"/>
            <a:t>OpenContent</a:t>
          </a:r>
          <a:endParaRPr lang="en-US" dirty="0"/>
        </a:p>
      </dgm:t>
    </dgm:pt>
    <dgm:pt modelId="{2B677E48-70F4-7849-A615-309657A1DA96}" type="parTrans" cxnId="{D6C8DB1F-29CF-944D-A838-6F916FA9148D}">
      <dgm:prSet/>
      <dgm:spPr/>
      <dgm:t>
        <a:bodyPr/>
        <a:lstStyle/>
        <a:p>
          <a:endParaRPr lang="en-US"/>
        </a:p>
      </dgm:t>
    </dgm:pt>
    <dgm:pt modelId="{C4B9081B-1A46-224B-B32F-B8BE156AAE9F}" type="sibTrans" cxnId="{D6C8DB1F-29CF-944D-A838-6F916FA9148D}">
      <dgm:prSet/>
      <dgm:spPr/>
      <dgm:t>
        <a:bodyPr/>
        <a:lstStyle/>
        <a:p>
          <a:endParaRPr lang="en-US"/>
        </a:p>
      </dgm:t>
    </dgm:pt>
    <dgm:pt modelId="{E7B0F0B7-461E-904D-950B-8AE730369553}">
      <dgm:prSet phldrT="[Text]"/>
      <dgm:spPr/>
      <dgm:t>
        <a:bodyPr/>
        <a:lstStyle/>
        <a:p>
          <a:r>
            <a:rPr lang="en-US" dirty="0" err="1" smtClean="0"/>
            <a:t>OpenCourseWare</a:t>
          </a:r>
          <a:endParaRPr lang="en-US" dirty="0"/>
        </a:p>
      </dgm:t>
    </dgm:pt>
    <dgm:pt modelId="{8FF8E759-C308-6848-A3DB-0D5FB46C827B}" type="parTrans" cxnId="{3D41B48C-21D9-DA4A-AA90-D6843BB76C9C}">
      <dgm:prSet/>
      <dgm:spPr/>
      <dgm:t>
        <a:bodyPr/>
        <a:lstStyle/>
        <a:p>
          <a:endParaRPr lang="en-US"/>
        </a:p>
      </dgm:t>
    </dgm:pt>
    <dgm:pt modelId="{CF340232-2264-EA4A-B6D0-4FE4D314F218}" type="sibTrans" cxnId="{3D41B48C-21D9-DA4A-AA90-D6843BB76C9C}">
      <dgm:prSet/>
      <dgm:spPr/>
      <dgm:t>
        <a:bodyPr/>
        <a:lstStyle/>
        <a:p>
          <a:endParaRPr lang="en-US"/>
        </a:p>
      </dgm:t>
    </dgm:pt>
    <dgm:pt modelId="{DC38338E-7A02-8849-BBCF-F6A64221519C}">
      <dgm:prSet phldrT="[Text]"/>
      <dgm:spPr/>
      <dgm:t>
        <a:bodyPr/>
        <a:lstStyle/>
        <a:p>
          <a:r>
            <a:rPr lang="en-US" dirty="0" err="1" smtClean="0"/>
            <a:t>OpenJournals</a:t>
          </a:r>
          <a:endParaRPr lang="en-US" dirty="0"/>
        </a:p>
      </dgm:t>
    </dgm:pt>
    <dgm:pt modelId="{0897C10B-C6CA-3E43-B51D-2AF732A5CB87}" type="parTrans" cxnId="{EC667191-22F0-144F-85C7-8B55B7C90C2C}">
      <dgm:prSet/>
      <dgm:spPr/>
      <dgm:t>
        <a:bodyPr/>
        <a:lstStyle/>
        <a:p>
          <a:endParaRPr lang="en-US"/>
        </a:p>
      </dgm:t>
    </dgm:pt>
    <dgm:pt modelId="{537EDF1B-B8DC-A644-8AF2-92598BC585B9}" type="sibTrans" cxnId="{EC667191-22F0-144F-85C7-8B55B7C90C2C}">
      <dgm:prSet/>
      <dgm:spPr/>
      <dgm:t>
        <a:bodyPr/>
        <a:lstStyle/>
        <a:p>
          <a:endParaRPr lang="en-US"/>
        </a:p>
      </dgm:t>
    </dgm:pt>
    <dgm:pt modelId="{D1D79390-0F9F-494B-B4E5-F21C577795AE}">
      <dgm:prSet phldrT="[Text]"/>
      <dgm:spPr/>
      <dgm:t>
        <a:bodyPr/>
        <a:lstStyle/>
        <a:p>
          <a:r>
            <a:rPr lang="en-US" dirty="0" err="1" smtClean="0"/>
            <a:t>OpenProfessors</a:t>
          </a:r>
          <a:endParaRPr lang="en-US" dirty="0"/>
        </a:p>
      </dgm:t>
    </dgm:pt>
    <dgm:pt modelId="{37437BD0-D9BC-3A44-B8AE-0E64FFBA082E}" type="parTrans" cxnId="{F7ACCC19-83EC-2F4F-80A7-D8BBCC9CBCC0}">
      <dgm:prSet/>
      <dgm:spPr/>
      <dgm:t>
        <a:bodyPr/>
        <a:lstStyle/>
        <a:p>
          <a:endParaRPr lang="en-US"/>
        </a:p>
      </dgm:t>
    </dgm:pt>
    <dgm:pt modelId="{9D04EED7-F2BF-0D41-8164-14B283C18D94}" type="sibTrans" cxnId="{F7ACCC19-83EC-2F4F-80A7-D8BBCC9CBCC0}">
      <dgm:prSet/>
      <dgm:spPr/>
      <dgm:t>
        <a:bodyPr/>
        <a:lstStyle/>
        <a:p>
          <a:endParaRPr lang="en-US"/>
        </a:p>
      </dgm:t>
    </dgm:pt>
    <dgm:pt modelId="{83657A4F-0F2C-E547-9111-F2F39751F41F}">
      <dgm:prSet phldrT="[Text]"/>
      <dgm:spPr/>
      <dgm:t>
        <a:bodyPr/>
        <a:lstStyle/>
        <a:p>
          <a:r>
            <a:rPr lang="en-US" dirty="0" err="1" smtClean="0"/>
            <a:t>OpenFacilities</a:t>
          </a:r>
          <a:endParaRPr lang="en-US" dirty="0"/>
        </a:p>
      </dgm:t>
    </dgm:pt>
    <dgm:pt modelId="{DA9A675A-C77C-4542-9BE5-532EF83A5E00}" type="parTrans" cxnId="{6DD8087B-C973-5049-9401-99E13039521B}">
      <dgm:prSet/>
      <dgm:spPr/>
      <dgm:t>
        <a:bodyPr/>
        <a:lstStyle/>
        <a:p>
          <a:endParaRPr lang="en-US"/>
        </a:p>
      </dgm:t>
    </dgm:pt>
    <dgm:pt modelId="{0CA95833-5714-D942-9D99-A38AECFEB2D1}" type="sibTrans" cxnId="{6DD8087B-C973-5049-9401-99E13039521B}">
      <dgm:prSet/>
      <dgm:spPr/>
      <dgm:t>
        <a:bodyPr/>
        <a:lstStyle/>
        <a:p>
          <a:endParaRPr lang="en-US"/>
        </a:p>
      </dgm:t>
    </dgm:pt>
    <dgm:pt modelId="{02084725-4F80-8D46-B84F-EFD4D8921771}">
      <dgm:prSet phldrT="[Text]"/>
      <dgm:spPr/>
      <dgm:t>
        <a:bodyPr/>
        <a:lstStyle/>
        <a:p>
          <a:r>
            <a:rPr lang="en-US" dirty="0" err="1" smtClean="0"/>
            <a:t>OpenConference</a:t>
          </a:r>
          <a:endParaRPr lang="en-US" dirty="0"/>
        </a:p>
      </dgm:t>
    </dgm:pt>
    <dgm:pt modelId="{9C7C5E65-4B3E-0A47-A404-1F914AD4C1E5}" type="parTrans" cxnId="{563AA932-2AA8-694E-ACBA-32971D708BEF}">
      <dgm:prSet/>
      <dgm:spPr/>
      <dgm:t>
        <a:bodyPr/>
        <a:lstStyle/>
        <a:p>
          <a:endParaRPr lang="en-US"/>
        </a:p>
      </dgm:t>
    </dgm:pt>
    <dgm:pt modelId="{84C2F1B8-C31F-C740-86A6-0D98F5BB239B}" type="sibTrans" cxnId="{563AA932-2AA8-694E-ACBA-32971D708BEF}">
      <dgm:prSet/>
      <dgm:spPr/>
      <dgm:t>
        <a:bodyPr/>
        <a:lstStyle/>
        <a:p>
          <a:endParaRPr lang="en-US"/>
        </a:p>
      </dgm:t>
    </dgm:pt>
    <dgm:pt modelId="{D935A5A6-52AD-834C-A77F-51F60C7A80FE}">
      <dgm:prSet phldrT="[Text]"/>
      <dgm:spPr/>
      <dgm:t>
        <a:bodyPr/>
        <a:lstStyle/>
        <a:p>
          <a:r>
            <a:rPr lang="en-US" dirty="0" err="1" smtClean="0"/>
            <a:t>OpenLibrary</a:t>
          </a:r>
          <a:endParaRPr lang="en-US" dirty="0"/>
        </a:p>
      </dgm:t>
    </dgm:pt>
    <dgm:pt modelId="{0A69B4F4-6F17-C943-BD81-B3F3879BA51A}" type="parTrans" cxnId="{D4AF7A6C-3FAC-9341-9C50-7299AABA1C6C}">
      <dgm:prSet/>
      <dgm:spPr/>
      <dgm:t>
        <a:bodyPr/>
        <a:lstStyle/>
        <a:p>
          <a:endParaRPr lang="en-US"/>
        </a:p>
      </dgm:t>
    </dgm:pt>
    <dgm:pt modelId="{5C2941CA-816F-1F4D-9276-4A3A1AF5FF10}" type="sibTrans" cxnId="{D4AF7A6C-3FAC-9341-9C50-7299AABA1C6C}">
      <dgm:prSet/>
      <dgm:spPr/>
      <dgm:t>
        <a:bodyPr/>
        <a:lstStyle/>
        <a:p>
          <a:endParaRPr lang="en-US"/>
        </a:p>
      </dgm:t>
    </dgm:pt>
    <dgm:pt modelId="{B2543EAC-7DB8-8946-8E66-DB7CC022E373}">
      <dgm:prSet phldrT="[Text]"/>
      <dgm:spPr/>
      <dgm:t>
        <a:bodyPr/>
        <a:lstStyle/>
        <a:p>
          <a:r>
            <a:rPr lang="en-US" dirty="0" err="1" smtClean="0"/>
            <a:t>OpenCreditTransfer</a:t>
          </a:r>
          <a:endParaRPr lang="en-US" dirty="0"/>
        </a:p>
      </dgm:t>
    </dgm:pt>
    <dgm:pt modelId="{B9E6EE0F-8DCA-EA4B-9EF9-AD2A89B5AF9D}" type="parTrans" cxnId="{C3CED6B4-0837-CD42-993C-9D719D4A1FDC}">
      <dgm:prSet/>
      <dgm:spPr/>
      <dgm:t>
        <a:bodyPr/>
        <a:lstStyle/>
        <a:p>
          <a:endParaRPr lang="en-US"/>
        </a:p>
      </dgm:t>
    </dgm:pt>
    <dgm:pt modelId="{6B835C1D-249A-C045-967D-2910E1EA1424}" type="sibTrans" cxnId="{C3CED6B4-0837-CD42-993C-9D719D4A1FDC}">
      <dgm:prSet/>
      <dgm:spPr/>
      <dgm:t>
        <a:bodyPr/>
        <a:lstStyle/>
        <a:p>
          <a:endParaRPr lang="en-US"/>
        </a:p>
      </dgm:t>
    </dgm:pt>
    <dgm:pt modelId="{8E9FC4EC-230A-624A-A22B-B20B63E12F90}">
      <dgm:prSet phldrT="[Text]"/>
      <dgm:spPr/>
      <dgm:t>
        <a:bodyPr/>
        <a:lstStyle/>
        <a:p>
          <a:r>
            <a:rPr lang="en-US" dirty="0" err="1" smtClean="0"/>
            <a:t>OpenCreditEarning</a:t>
          </a:r>
          <a:endParaRPr lang="en-US" dirty="0"/>
        </a:p>
      </dgm:t>
    </dgm:pt>
    <dgm:pt modelId="{C40B8944-91C2-FE4B-B087-18203A2A135D}" type="parTrans" cxnId="{99285813-D78A-5D47-B837-BE7763642F6B}">
      <dgm:prSet/>
      <dgm:spPr/>
      <dgm:t>
        <a:bodyPr/>
        <a:lstStyle/>
        <a:p>
          <a:endParaRPr lang="en-US"/>
        </a:p>
      </dgm:t>
    </dgm:pt>
    <dgm:pt modelId="{774D8651-A56A-764A-9B01-19520B32FC99}" type="sibTrans" cxnId="{99285813-D78A-5D47-B837-BE7763642F6B}">
      <dgm:prSet/>
      <dgm:spPr/>
      <dgm:t>
        <a:bodyPr/>
        <a:lstStyle/>
        <a:p>
          <a:endParaRPr lang="en-US"/>
        </a:p>
      </dgm:t>
    </dgm:pt>
    <dgm:pt modelId="{11BE6EB4-F87B-EB49-B9F9-6A9B2AD20ADE}">
      <dgm:prSet phldrT="[Text]"/>
      <dgm:spPr/>
      <dgm:t>
        <a:bodyPr/>
        <a:lstStyle/>
        <a:p>
          <a:r>
            <a:rPr lang="en-US" dirty="0" err="1" smtClean="0"/>
            <a:t>OpenEBooks</a:t>
          </a:r>
          <a:endParaRPr lang="en-US" dirty="0"/>
        </a:p>
      </dgm:t>
    </dgm:pt>
    <dgm:pt modelId="{C1487717-144E-064E-96F3-38A7AFAA65E6}" type="parTrans" cxnId="{55B41B20-DA01-F44E-9A9F-21D2EC65DFDB}">
      <dgm:prSet/>
      <dgm:spPr/>
      <dgm:t>
        <a:bodyPr/>
        <a:lstStyle/>
        <a:p>
          <a:endParaRPr lang="en-US"/>
        </a:p>
      </dgm:t>
    </dgm:pt>
    <dgm:pt modelId="{412D05D7-D462-DF43-A525-FC8D3DB6579C}" type="sibTrans" cxnId="{55B41B20-DA01-F44E-9A9F-21D2EC65DFDB}">
      <dgm:prSet/>
      <dgm:spPr/>
      <dgm:t>
        <a:bodyPr/>
        <a:lstStyle/>
        <a:p>
          <a:endParaRPr lang="en-US"/>
        </a:p>
      </dgm:t>
    </dgm:pt>
    <dgm:pt modelId="{09F96838-DAD9-564E-A5F0-CD7D15624726}">
      <dgm:prSet phldrT="[Text]"/>
      <dgm:spPr/>
      <dgm:t>
        <a:bodyPr/>
        <a:lstStyle/>
        <a:p>
          <a:r>
            <a:rPr lang="en-US" dirty="0" err="1" smtClean="0"/>
            <a:t>OpenLearning</a:t>
          </a:r>
          <a:endParaRPr lang="en-US" dirty="0"/>
        </a:p>
      </dgm:t>
    </dgm:pt>
    <dgm:pt modelId="{25E705BC-C87D-4845-AE7B-FB15CD85D4B6}" type="parTrans" cxnId="{293AF8AA-2CB4-F04D-8D36-A520D5785E9E}">
      <dgm:prSet/>
      <dgm:spPr/>
      <dgm:t>
        <a:bodyPr/>
        <a:lstStyle/>
        <a:p>
          <a:endParaRPr lang="en-US"/>
        </a:p>
      </dgm:t>
    </dgm:pt>
    <dgm:pt modelId="{4EF4AC06-7A01-4449-AA80-6349939B44BC}" type="sibTrans" cxnId="{293AF8AA-2CB4-F04D-8D36-A520D5785E9E}">
      <dgm:prSet/>
      <dgm:spPr/>
      <dgm:t>
        <a:bodyPr/>
        <a:lstStyle/>
        <a:p>
          <a:endParaRPr lang="en-US"/>
        </a:p>
      </dgm:t>
    </dgm:pt>
    <dgm:pt modelId="{9191F198-73AB-074A-A972-5F860DACF9FE}">
      <dgm:prSet phldrT="[Text]"/>
      <dgm:spPr/>
      <dgm:t>
        <a:bodyPr/>
        <a:lstStyle/>
        <a:p>
          <a:r>
            <a:rPr lang="en-US" dirty="0" err="1" smtClean="0"/>
            <a:t>OpenResearch</a:t>
          </a:r>
          <a:endParaRPr lang="en-US" dirty="0"/>
        </a:p>
      </dgm:t>
    </dgm:pt>
    <dgm:pt modelId="{604C2C89-B285-784D-881F-3EF98AE5F804}" type="parTrans" cxnId="{5E9CAC23-9F50-494E-AF9D-B8E458BA5ECA}">
      <dgm:prSet/>
      <dgm:spPr/>
      <dgm:t>
        <a:bodyPr/>
        <a:lstStyle/>
        <a:p>
          <a:endParaRPr lang="en-US"/>
        </a:p>
      </dgm:t>
    </dgm:pt>
    <dgm:pt modelId="{AD8C39A1-7FC5-DC44-964C-7AF5D104F9F0}" type="sibTrans" cxnId="{5E9CAC23-9F50-494E-AF9D-B8E458BA5ECA}">
      <dgm:prSet/>
      <dgm:spPr/>
      <dgm:t>
        <a:bodyPr/>
        <a:lstStyle/>
        <a:p>
          <a:endParaRPr lang="en-US"/>
        </a:p>
      </dgm:t>
    </dgm:pt>
    <dgm:pt modelId="{CB5ADBB8-BF5F-8341-A140-7103EA511241}" type="pres">
      <dgm:prSet presAssocID="{052200A8-A74A-E247-9C12-03DB28854D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1B20D1-2500-D640-9449-9D67808ACA6A}" type="pres">
      <dgm:prSet presAssocID="{2C4A169A-FBDA-9B4E-B320-48AFD1F5EFA3}" presName="composite" presStyleCnt="0"/>
      <dgm:spPr/>
    </dgm:pt>
    <dgm:pt modelId="{5274E68A-5229-004C-90BF-453C722A1392}" type="pres">
      <dgm:prSet presAssocID="{2C4A169A-FBDA-9B4E-B320-48AFD1F5EFA3}" presName="rect1" presStyleLbl="trAlignAcc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1C8F0-448E-9F4D-8AA9-F18100504F00}" type="pres">
      <dgm:prSet presAssocID="{2C4A169A-FBDA-9B4E-B320-48AFD1F5EFA3}" presName="rect2" presStyleLbl="fgImgPlace1" presStyleIdx="0" presStyleCnt="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6BA6D4A7-F2A3-D444-A62C-D272A4F34D72}" type="pres">
      <dgm:prSet presAssocID="{C4B9081B-1A46-224B-B32F-B8BE156AAE9F}" presName="sibTrans" presStyleCnt="0"/>
      <dgm:spPr/>
    </dgm:pt>
    <dgm:pt modelId="{C11BE3E9-725B-D14B-A0FF-867ECF5A406C}" type="pres">
      <dgm:prSet presAssocID="{E7B0F0B7-461E-904D-950B-8AE730369553}" presName="composite" presStyleCnt="0"/>
      <dgm:spPr/>
    </dgm:pt>
    <dgm:pt modelId="{D69BED63-7CC7-6740-89AC-C9F640C58CBB}" type="pres">
      <dgm:prSet presAssocID="{E7B0F0B7-461E-904D-950B-8AE730369553}" presName="rect1" presStyleLbl="trAlignAcc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C5EF6-9782-8C44-B2C1-8DE612ACFD14}" type="pres">
      <dgm:prSet presAssocID="{E7B0F0B7-461E-904D-950B-8AE730369553}" presName="rect2" presStyleLbl="fgImgPlace1" presStyleIdx="1" presStyleCnt="1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2FCE42DF-2049-724E-A5BA-18AEC4E13085}" type="pres">
      <dgm:prSet presAssocID="{CF340232-2264-EA4A-B6D0-4FE4D314F218}" presName="sibTrans" presStyleCnt="0"/>
      <dgm:spPr/>
    </dgm:pt>
    <dgm:pt modelId="{2805EE26-163B-2043-88E1-8289A758251E}" type="pres">
      <dgm:prSet presAssocID="{DC38338E-7A02-8849-BBCF-F6A64221519C}" presName="composite" presStyleCnt="0"/>
      <dgm:spPr/>
    </dgm:pt>
    <dgm:pt modelId="{1A870FF0-DCBE-3E45-ABC4-61E7E6A064A4}" type="pres">
      <dgm:prSet presAssocID="{DC38338E-7A02-8849-BBCF-F6A64221519C}" presName="rect1" presStyleLbl="trAlignAcc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6480C-8398-E54E-84C2-9D591C4770E2}" type="pres">
      <dgm:prSet presAssocID="{DC38338E-7A02-8849-BBCF-F6A64221519C}" presName="rect2" presStyleLbl="fgImgPlace1" presStyleIdx="2" presStyleCnt="1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9CCB0D06-72F2-1342-9102-2D8E85FD3A61}" type="pres">
      <dgm:prSet presAssocID="{537EDF1B-B8DC-A644-8AF2-92598BC585B9}" presName="sibTrans" presStyleCnt="0"/>
      <dgm:spPr/>
    </dgm:pt>
    <dgm:pt modelId="{002025CE-3D3C-A94C-833E-D02DB3D2D740}" type="pres">
      <dgm:prSet presAssocID="{D1D79390-0F9F-494B-B4E5-F21C577795AE}" presName="composite" presStyleCnt="0"/>
      <dgm:spPr/>
    </dgm:pt>
    <dgm:pt modelId="{7CA2A98D-BC60-5E48-AB8B-1F3AF6D784A4}" type="pres">
      <dgm:prSet presAssocID="{D1D79390-0F9F-494B-B4E5-F21C577795AE}" presName="rect1" presStyleLbl="trAlignAcc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5C91A-0C8B-3747-AB66-F2547143D5E7}" type="pres">
      <dgm:prSet presAssocID="{D1D79390-0F9F-494B-B4E5-F21C577795AE}" presName="rect2" presStyleLbl="fgImgPlace1" presStyleIdx="3" presStyleCnt="1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B061BEE4-7FCD-BB45-973B-94E139210E53}" type="pres">
      <dgm:prSet presAssocID="{9D04EED7-F2BF-0D41-8164-14B283C18D94}" presName="sibTrans" presStyleCnt="0"/>
      <dgm:spPr/>
    </dgm:pt>
    <dgm:pt modelId="{FB78C06C-DB77-434A-9529-431481C1655C}" type="pres">
      <dgm:prSet presAssocID="{83657A4F-0F2C-E547-9111-F2F39751F41F}" presName="composite" presStyleCnt="0"/>
      <dgm:spPr/>
    </dgm:pt>
    <dgm:pt modelId="{48E5C3C8-11E7-584E-86B8-27B78BE131CE}" type="pres">
      <dgm:prSet presAssocID="{83657A4F-0F2C-E547-9111-F2F39751F41F}" presName="rect1" presStyleLbl="trAlignAcc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F2E6F-442C-874F-9A9E-EBEE1132F544}" type="pres">
      <dgm:prSet presAssocID="{83657A4F-0F2C-E547-9111-F2F39751F41F}" presName="rect2" presStyleLbl="fgImgPlace1" presStyleIdx="4" presStyleCnt="1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9F5D6CC3-56E7-BC4F-875D-84A83F1BF971}" type="pres">
      <dgm:prSet presAssocID="{0CA95833-5714-D942-9D99-A38AECFEB2D1}" presName="sibTrans" presStyleCnt="0"/>
      <dgm:spPr/>
    </dgm:pt>
    <dgm:pt modelId="{57699956-7239-3543-81DF-E81C7D42AB99}" type="pres">
      <dgm:prSet presAssocID="{02084725-4F80-8D46-B84F-EFD4D8921771}" presName="composite" presStyleCnt="0"/>
      <dgm:spPr/>
    </dgm:pt>
    <dgm:pt modelId="{0CB2570A-296A-5C4B-A05E-AA8BC1A2E930}" type="pres">
      <dgm:prSet presAssocID="{02084725-4F80-8D46-B84F-EFD4D8921771}" presName="rect1" presStyleLbl="trAlignAcc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F8D64-FBA5-3741-BE6D-EB888B6D3C37}" type="pres">
      <dgm:prSet presAssocID="{02084725-4F80-8D46-B84F-EFD4D8921771}" presName="rect2" presStyleLbl="fgImgPlace1" presStyleIdx="5" presStyleCnt="1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97995B19-E5F8-1242-80B5-D2CCAC197456}" type="pres">
      <dgm:prSet presAssocID="{84C2F1B8-C31F-C740-86A6-0D98F5BB239B}" presName="sibTrans" presStyleCnt="0"/>
      <dgm:spPr/>
    </dgm:pt>
    <dgm:pt modelId="{AD24EC9A-42F0-2940-AF3A-75FB6BB34D96}" type="pres">
      <dgm:prSet presAssocID="{D935A5A6-52AD-834C-A77F-51F60C7A80FE}" presName="composite" presStyleCnt="0"/>
      <dgm:spPr/>
    </dgm:pt>
    <dgm:pt modelId="{8B1D264F-CB1E-1E47-9BD8-E29E06CBFC01}" type="pres">
      <dgm:prSet presAssocID="{D935A5A6-52AD-834C-A77F-51F60C7A80FE}" presName="rect1" presStyleLbl="trAlignAcc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3DA32-9053-0146-998D-4923D82B568F}" type="pres">
      <dgm:prSet presAssocID="{D935A5A6-52AD-834C-A77F-51F60C7A80FE}" presName="rect2" presStyleLbl="fgImgPlace1" presStyleIdx="6" presStyleCnt="1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4F28F576-9615-E044-BFC4-83E78CF740C1}" type="pres">
      <dgm:prSet presAssocID="{5C2941CA-816F-1F4D-9276-4A3A1AF5FF10}" presName="sibTrans" presStyleCnt="0"/>
      <dgm:spPr/>
    </dgm:pt>
    <dgm:pt modelId="{F6DA15D6-761F-2445-B7F3-70BA4A0805E4}" type="pres">
      <dgm:prSet presAssocID="{B2543EAC-7DB8-8946-8E66-DB7CC022E373}" presName="composite" presStyleCnt="0"/>
      <dgm:spPr/>
    </dgm:pt>
    <dgm:pt modelId="{F243824D-8374-234B-855D-3C1C4175BF6A}" type="pres">
      <dgm:prSet presAssocID="{B2543EAC-7DB8-8946-8E66-DB7CC022E373}" presName="rect1" presStyleLbl="trAlignAcc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08B17-D10F-E744-BE0A-56BC4A7B714E}" type="pres">
      <dgm:prSet presAssocID="{B2543EAC-7DB8-8946-8E66-DB7CC022E373}" presName="rect2" presStyleLbl="fgImgPlace1" presStyleIdx="7" presStyleCnt="12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CDBC3721-2698-9E43-BB42-75E2CBC7324F}" type="pres">
      <dgm:prSet presAssocID="{6B835C1D-249A-C045-967D-2910E1EA1424}" presName="sibTrans" presStyleCnt="0"/>
      <dgm:spPr/>
    </dgm:pt>
    <dgm:pt modelId="{F525A18C-36CB-924D-9BC0-482FF34FAB3A}" type="pres">
      <dgm:prSet presAssocID="{8E9FC4EC-230A-624A-A22B-B20B63E12F90}" presName="composite" presStyleCnt="0"/>
      <dgm:spPr/>
    </dgm:pt>
    <dgm:pt modelId="{7ECC04A9-1A44-674C-9246-ECA9B2DD94BB}" type="pres">
      <dgm:prSet presAssocID="{8E9FC4EC-230A-624A-A22B-B20B63E12F90}" presName="rect1" presStyleLbl="trAlignAcc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4CCC41-0829-A343-B33B-ED3AB08FAAB6}" type="pres">
      <dgm:prSet presAssocID="{8E9FC4EC-230A-624A-A22B-B20B63E12F90}" presName="rect2" presStyleLbl="fgImgPlace1" presStyleIdx="8" presStyleCnt="12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D082F876-7CCA-2E48-8B9E-2C864BF53186}" type="pres">
      <dgm:prSet presAssocID="{774D8651-A56A-764A-9B01-19520B32FC99}" presName="sibTrans" presStyleCnt="0"/>
      <dgm:spPr/>
    </dgm:pt>
    <dgm:pt modelId="{38F00D89-EF33-5F41-B555-5E1F45B8704B}" type="pres">
      <dgm:prSet presAssocID="{11BE6EB4-F87B-EB49-B9F9-6A9B2AD20ADE}" presName="composite" presStyleCnt="0"/>
      <dgm:spPr/>
    </dgm:pt>
    <dgm:pt modelId="{5C14B1FF-8033-CF44-9142-32385A919A4D}" type="pres">
      <dgm:prSet presAssocID="{11BE6EB4-F87B-EB49-B9F9-6A9B2AD20ADE}" presName="rect1" presStyleLbl="trAlignAcc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491AC5-57BF-3743-BC7F-9E0AE4011A39}" type="pres">
      <dgm:prSet presAssocID="{11BE6EB4-F87B-EB49-B9F9-6A9B2AD20ADE}" presName="rect2" presStyleLbl="fgImgPlace1" presStyleIdx="9" presStyleCnt="12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22EDB6CA-145D-0346-BB2A-371A796318C1}" type="pres">
      <dgm:prSet presAssocID="{412D05D7-D462-DF43-A525-FC8D3DB6579C}" presName="sibTrans" presStyleCnt="0"/>
      <dgm:spPr/>
    </dgm:pt>
    <dgm:pt modelId="{84CC3DBE-CE55-EA48-84D5-26C0AEE1372E}" type="pres">
      <dgm:prSet presAssocID="{09F96838-DAD9-564E-A5F0-CD7D15624726}" presName="composite" presStyleCnt="0"/>
      <dgm:spPr/>
    </dgm:pt>
    <dgm:pt modelId="{0526C504-73EB-364A-B586-0338873E9E01}" type="pres">
      <dgm:prSet presAssocID="{09F96838-DAD9-564E-A5F0-CD7D15624726}" presName="rect1" presStyleLbl="trAlignAcc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825ED-5594-1D4F-9B42-23C28737FA79}" type="pres">
      <dgm:prSet presAssocID="{09F96838-DAD9-564E-A5F0-CD7D15624726}" presName="rect2" presStyleLbl="fgImgPlace1" presStyleIdx="10" presStyleCnt="12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A2D908F4-7335-2D48-B9BF-94B25FE4205F}" type="pres">
      <dgm:prSet presAssocID="{4EF4AC06-7A01-4449-AA80-6349939B44BC}" presName="sibTrans" presStyleCnt="0"/>
      <dgm:spPr/>
    </dgm:pt>
    <dgm:pt modelId="{78EC8925-8D16-1445-8DB7-BF19D2452575}" type="pres">
      <dgm:prSet presAssocID="{9191F198-73AB-074A-A972-5F860DACF9FE}" presName="composite" presStyleCnt="0"/>
      <dgm:spPr/>
    </dgm:pt>
    <dgm:pt modelId="{FB875295-9C1D-6E4F-A5FE-FD271E3C393A}" type="pres">
      <dgm:prSet presAssocID="{9191F198-73AB-074A-A972-5F860DACF9FE}" presName="rect1" presStyleLbl="trAlignAcc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EB67A5-94B0-344E-8809-2F77B563B80C}" type="pres">
      <dgm:prSet presAssocID="{9191F198-73AB-074A-A972-5F860DACF9FE}" presName="rect2" presStyleLbl="fgImgPlace1" presStyleIdx="11" presStyleCnt="12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</dgm:ptLst>
  <dgm:cxnLst>
    <dgm:cxn modelId="{5E9CAC23-9F50-494E-AF9D-B8E458BA5ECA}" srcId="{052200A8-A74A-E247-9C12-03DB28854D99}" destId="{9191F198-73AB-074A-A972-5F860DACF9FE}" srcOrd="11" destOrd="0" parTransId="{604C2C89-B285-784D-881F-3EF98AE5F804}" sibTransId="{AD8C39A1-7FC5-DC44-964C-7AF5D104F9F0}"/>
    <dgm:cxn modelId="{D6C8DB1F-29CF-944D-A838-6F916FA9148D}" srcId="{052200A8-A74A-E247-9C12-03DB28854D99}" destId="{2C4A169A-FBDA-9B4E-B320-48AFD1F5EFA3}" srcOrd="0" destOrd="0" parTransId="{2B677E48-70F4-7849-A615-309657A1DA96}" sibTransId="{C4B9081B-1A46-224B-B32F-B8BE156AAE9F}"/>
    <dgm:cxn modelId="{99285813-D78A-5D47-B837-BE7763642F6B}" srcId="{052200A8-A74A-E247-9C12-03DB28854D99}" destId="{8E9FC4EC-230A-624A-A22B-B20B63E12F90}" srcOrd="8" destOrd="0" parTransId="{C40B8944-91C2-FE4B-B087-18203A2A135D}" sibTransId="{774D8651-A56A-764A-9B01-19520B32FC99}"/>
    <dgm:cxn modelId="{563AA932-2AA8-694E-ACBA-32971D708BEF}" srcId="{052200A8-A74A-E247-9C12-03DB28854D99}" destId="{02084725-4F80-8D46-B84F-EFD4D8921771}" srcOrd="5" destOrd="0" parTransId="{9C7C5E65-4B3E-0A47-A404-1F914AD4C1E5}" sibTransId="{84C2F1B8-C31F-C740-86A6-0D98F5BB239B}"/>
    <dgm:cxn modelId="{6DD8087B-C973-5049-9401-99E13039521B}" srcId="{052200A8-A74A-E247-9C12-03DB28854D99}" destId="{83657A4F-0F2C-E547-9111-F2F39751F41F}" srcOrd="4" destOrd="0" parTransId="{DA9A675A-C77C-4542-9BE5-532EF83A5E00}" sibTransId="{0CA95833-5714-D942-9D99-A38AECFEB2D1}"/>
    <dgm:cxn modelId="{3D41B48C-21D9-DA4A-AA90-D6843BB76C9C}" srcId="{052200A8-A74A-E247-9C12-03DB28854D99}" destId="{E7B0F0B7-461E-904D-950B-8AE730369553}" srcOrd="1" destOrd="0" parTransId="{8FF8E759-C308-6848-A3DB-0D5FB46C827B}" sibTransId="{CF340232-2264-EA4A-B6D0-4FE4D314F218}"/>
    <dgm:cxn modelId="{EC667191-22F0-144F-85C7-8B55B7C90C2C}" srcId="{052200A8-A74A-E247-9C12-03DB28854D99}" destId="{DC38338E-7A02-8849-BBCF-F6A64221519C}" srcOrd="2" destOrd="0" parTransId="{0897C10B-C6CA-3E43-B51D-2AF732A5CB87}" sibTransId="{537EDF1B-B8DC-A644-8AF2-92598BC585B9}"/>
    <dgm:cxn modelId="{55B41B20-DA01-F44E-9A9F-21D2EC65DFDB}" srcId="{052200A8-A74A-E247-9C12-03DB28854D99}" destId="{11BE6EB4-F87B-EB49-B9F9-6A9B2AD20ADE}" srcOrd="9" destOrd="0" parTransId="{C1487717-144E-064E-96F3-38A7AFAA65E6}" sibTransId="{412D05D7-D462-DF43-A525-FC8D3DB6579C}"/>
    <dgm:cxn modelId="{ECF8F41B-0077-47E7-9FD2-71231668C7AF}" type="presOf" srcId="{9191F198-73AB-074A-A972-5F860DACF9FE}" destId="{FB875295-9C1D-6E4F-A5FE-FD271E3C393A}" srcOrd="0" destOrd="0" presId="urn:microsoft.com/office/officeart/2008/layout/PictureStrips"/>
    <dgm:cxn modelId="{C3CED6B4-0837-CD42-993C-9D719D4A1FDC}" srcId="{052200A8-A74A-E247-9C12-03DB28854D99}" destId="{B2543EAC-7DB8-8946-8E66-DB7CC022E373}" srcOrd="7" destOrd="0" parTransId="{B9E6EE0F-8DCA-EA4B-9EF9-AD2A89B5AF9D}" sibTransId="{6B835C1D-249A-C045-967D-2910E1EA1424}"/>
    <dgm:cxn modelId="{AA58EDCA-8898-4066-BBA0-08BC5963E312}" type="presOf" srcId="{8E9FC4EC-230A-624A-A22B-B20B63E12F90}" destId="{7ECC04A9-1A44-674C-9246-ECA9B2DD94BB}" srcOrd="0" destOrd="0" presId="urn:microsoft.com/office/officeart/2008/layout/PictureStrips"/>
    <dgm:cxn modelId="{293AF8AA-2CB4-F04D-8D36-A520D5785E9E}" srcId="{052200A8-A74A-E247-9C12-03DB28854D99}" destId="{09F96838-DAD9-564E-A5F0-CD7D15624726}" srcOrd="10" destOrd="0" parTransId="{25E705BC-C87D-4845-AE7B-FB15CD85D4B6}" sibTransId="{4EF4AC06-7A01-4449-AA80-6349939B44BC}"/>
    <dgm:cxn modelId="{F7ACCC19-83EC-2F4F-80A7-D8BBCC9CBCC0}" srcId="{052200A8-A74A-E247-9C12-03DB28854D99}" destId="{D1D79390-0F9F-494B-B4E5-F21C577795AE}" srcOrd="3" destOrd="0" parTransId="{37437BD0-D9BC-3A44-B8AE-0E64FFBA082E}" sibTransId="{9D04EED7-F2BF-0D41-8164-14B283C18D94}"/>
    <dgm:cxn modelId="{94067C7C-2213-40AB-9C8A-6097110DC2D0}" type="presOf" srcId="{2C4A169A-FBDA-9B4E-B320-48AFD1F5EFA3}" destId="{5274E68A-5229-004C-90BF-453C722A1392}" srcOrd="0" destOrd="0" presId="urn:microsoft.com/office/officeart/2008/layout/PictureStrips"/>
    <dgm:cxn modelId="{ECF49F11-52DD-47D3-B750-A99D22A9D6E4}" type="presOf" srcId="{DC38338E-7A02-8849-BBCF-F6A64221519C}" destId="{1A870FF0-DCBE-3E45-ABC4-61E7E6A064A4}" srcOrd="0" destOrd="0" presId="urn:microsoft.com/office/officeart/2008/layout/PictureStrips"/>
    <dgm:cxn modelId="{543E242C-6DC7-4DF6-BF63-2EC99B00A229}" type="presOf" srcId="{D935A5A6-52AD-834C-A77F-51F60C7A80FE}" destId="{8B1D264F-CB1E-1E47-9BD8-E29E06CBFC01}" srcOrd="0" destOrd="0" presId="urn:microsoft.com/office/officeart/2008/layout/PictureStrips"/>
    <dgm:cxn modelId="{009399A9-7762-4258-8253-5225DA82032A}" type="presOf" srcId="{D1D79390-0F9F-494B-B4E5-F21C577795AE}" destId="{7CA2A98D-BC60-5E48-AB8B-1F3AF6D784A4}" srcOrd="0" destOrd="0" presId="urn:microsoft.com/office/officeart/2008/layout/PictureStrips"/>
    <dgm:cxn modelId="{39744785-C34C-471C-BF74-A9A3F072D777}" type="presOf" srcId="{11BE6EB4-F87B-EB49-B9F9-6A9B2AD20ADE}" destId="{5C14B1FF-8033-CF44-9142-32385A919A4D}" srcOrd="0" destOrd="0" presId="urn:microsoft.com/office/officeart/2008/layout/PictureStrips"/>
    <dgm:cxn modelId="{C0B93DD7-5E87-43A0-A756-BBB5F1A9824A}" type="presOf" srcId="{052200A8-A74A-E247-9C12-03DB28854D99}" destId="{CB5ADBB8-BF5F-8341-A140-7103EA511241}" srcOrd="0" destOrd="0" presId="urn:microsoft.com/office/officeart/2008/layout/PictureStrips"/>
    <dgm:cxn modelId="{2A06193F-A9A1-4293-8FC7-DF4159DE646A}" type="presOf" srcId="{83657A4F-0F2C-E547-9111-F2F39751F41F}" destId="{48E5C3C8-11E7-584E-86B8-27B78BE131CE}" srcOrd="0" destOrd="0" presId="urn:microsoft.com/office/officeart/2008/layout/PictureStrips"/>
    <dgm:cxn modelId="{18E47061-CD97-4924-BE6C-B47F21B37ED4}" type="presOf" srcId="{02084725-4F80-8D46-B84F-EFD4D8921771}" destId="{0CB2570A-296A-5C4B-A05E-AA8BC1A2E930}" srcOrd="0" destOrd="0" presId="urn:microsoft.com/office/officeart/2008/layout/PictureStrips"/>
    <dgm:cxn modelId="{46146350-D1D6-45F8-96C7-823D6B01DE64}" type="presOf" srcId="{E7B0F0B7-461E-904D-950B-8AE730369553}" destId="{D69BED63-7CC7-6740-89AC-C9F640C58CBB}" srcOrd="0" destOrd="0" presId="urn:microsoft.com/office/officeart/2008/layout/PictureStrips"/>
    <dgm:cxn modelId="{3A23E016-45C2-4F59-ADFC-F77041D1C84F}" type="presOf" srcId="{09F96838-DAD9-564E-A5F0-CD7D15624726}" destId="{0526C504-73EB-364A-B586-0338873E9E01}" srcOrd="0" destOrd="0" presId="urn:microsoft.com/office/officeart/2008/layout/PictureStrips"/>
    <dgm:cxn modelId="{8E64915A-7024-4144-9068-7F70FCB22AD5}" type="presOf" srcId="{B2543EAC-7DB8-8946-8E66-DB7CC022E373}" destId="{F243824D-8374-234B-855D-3C1C4175BF6A}" srcOrd="0" destOrd="0" presId="urn:microsoft.com/office/officeart/2008/layout/PictureStrips"/>
    <dgm:cxn modelId="{D4AF7A6C-3FAC-9341-9C50-7299AABA1C6C}" srcId="{052200A8-A74A-E247-9C12-03DB28854D99}" destId="{D935A5A6-52AD-834C-A77F-51F60C7A80FE}" srcOrd="6" destOrd="0" parTransId="{0A69B4F4-6F17-C943-BD81-B3F3879BA51A}" sibTransId="{5C2941CA-816F-1F4D-9276-4A3A1AF5FF10}"/>
    <dgm:cxn modelId="{53F9D3EE-6B99-46D9-92C4-33E0FA4C349B}" type="presParOf" srcId="{CB5ADBB8-BF5F-8341-A140-7103EA511241}" destId="{BE1B20D1-2500-D640-9449-9D67808ACA6A}" srcOrd="0" destOrd="0" presId="urn:microsoft.com/office/officeart/2008/layout/PictureStrips"/>
    <dgm:cxn modelId="{75185F4B-6BD4-4FF7-A68B-5A104CD34722}" type="presParOf" srcId="{BE1B20D1-2500-D640-9449-9D67808ACA6A}" destId="{5274E68A-5229-004C-90BF-453C722A1392}" srcOrd="0" destOrd="0" presId="urn:microsoft.com/office/officeart/2008/layout/PictureStrips"/>
    <dgm:cxn modelId="{BD33C7DE-9808-408E-B214-D32555E01933}" type="presParOf" srcId="{BE1B20D1-2500-D640-9449-9D67808ACA6A}" destId="{EE81C8F0-448E-9F4D-8AA9-F18100504F00}" srcOrd="1" destOrd="0" presId="urn:microsoft.com/office/officeart/2008/layout/PictureStrips"/>
    <dgm:cxn modelId="{1B1A3469-5662-4625-B1EF-E3235928A72F}" type="presParOf" srcId="{CB5ADBB8-BF5F-8341-A140-7103EA511241}" destId="{6BA6D4A7-F2A3-D444-A62C-D272A4F34D72}" srcOrd="1" destOrd="0" presId="urn:microsoft.com/office/officeart/2008/layout/PictureStrips"/>
    <dgm:cxn modelId="{6A259514-277F-496E-8E4C-D49913CC6A2D}" type="presParOf" srcId="{CB5ADBB8-BF5F-8341-A140-7103EA511241}" destId="{C11BE3E9-725B-D14B-A0FF-867ECF5A406C}" srcOrd="2" destOrd="0" presId="urn:microsoft.com/office/officeart/2008/layout/PictureStrips"/>
    <dgm:cxn modelId="{03A285C9-FC72-45F2-8E68-80ED2F94F675}" type="presParOf" srcId="{C11BE3E9-725B-D14B-A0FF-867ECF5A406C}" destId="{D69BED63-7CC7-6740-89AC-C9F640C58CBB}" srcOrd="0" destOrd="0" presId="urn:microsoft.com/office/officeart/2008/layout/PictureStrips"/>
    <dgm:cxn modelId="{BAC0102D-DDFD-423C-813B-BD347232474F}" type="presParOf" srcId="{C11BE3E9-725B-D14B-A0FF-867ECF5A406C}" destId="{C26C5EF6-9782-8C44-B2C1-8DE612ACFD14}" srcOrd="1" destOrd="0" presId="urn:microsoft.com/office/officeart/2008/layout/PictureStrips"/>
    <dgm:cxn modelId="{1820896F-DBAE-45FE-AC87-983BECEFF40D}" type="presParOf" srcId="{CB5ADBB8-BF5F-8341-A140-7103EA511241}" destId="{2FCE42DF-2049-724E-A5BA-18AEC4E13085}" srcOrd="3" destOrd="0" presId="urn:microsoft.com/office/officeart/2008/layout/PictureStrips"/>
    <dgm:cxn modelId="{3E2AAA34-7A48-47EF-9441-94F1AAC0618E}" type="presParOf" srcId="{CB5ADBB8-BF5F-8341-A140-7103EA511241}" destId="{2805EE26-163B-2043-88E1-8289A758251E}" srcOrd="4" destOrd="0" presId="urn:microsoft.com/office/officeart/2008/layout/PictureStrips"/>
    <dgm:cxn modelId="{C3D7F29B-7A4A-4ACA-993A-3D77C6C480A2}" type="presParOf" srcId="{2805EE26-163B-2043-88E1-8289A758251E}" destId="{1A870FF0-DCBE-3E45-ABC4-61E7E6A064A4}" srcOrd="0" destOrd="0" presId="urn:microsoft.com/office/officeart/2008/layout/PictureStrips"/>
    <dgm:cxn modelId="{2D58F891-0654-478F-8C33-CCE0C5E59913}" type="presParOf" srcId="{2805EE26-163B-2043-88E1-8289A758251E}" destId="{A796480C-8398-E54E-84C2-9D591C4770E2}" srcOrd="1" destOrd="0" presId="urn:microsoft.com/office/officeart/2008/layout/PictureStrips"/>
    <dgm:cxn modelId="{428DFCA7-7A0A-4C03-9716-A13219C4F7B4}" type="presParOf" srcId="{CB5ADBB8-BF5F-8341-A140-7103EA511241}" destId="{9CCB0D06-72F2-1342-9102-2D8E85FD3A61}" srcOrd="5" destOrd="0" presId="urn:microsoft.com/office/officeart/2008/layout/PictureStrips"/>
    <dgm:cxn modelId="{7DD8BE08-1430-4892-B907-6B5A455A36FF}" type="presParOf" srcId="{CB5ADBB8-BF5F-8341-A140-7103EA511241}" destId="{002025CE-3D3C-A94C-833E-D02DB3D2D740}" srcOrd="6" destOrd="0" presId="urn:microsoft.com/office/officeart/2008/layout/PictureStrips"/>
    <dgm:cxn modelId="{83E9B6CD-44C5-4782-99BE-2C4DDD5429D7}" type="presParOf" srcId="{002025CE-3D3C-A94C-833E-D02DB3D2D740}" destId="{7CA2A98D-BC60-5E48-AB8B-1F3AF6D784A4}" srcOrd="0" destOrd="0" presId="urn:microsoft.com/office/officeart/2008/layout/PictureStrips"/>
    <dgm:cxn modelId="{0EB3F2A4-DFD1-4172-AAE0-BFA173B27664}" type="presParOf" srcId="{002025CE-3D3C-A94C-833E-D02DB3D2D740}" destId="{E9A5C91A-0C8B-3747-AB66-F2547143D5E7}" srcOrd="1" destOrd="0" presId="urn:microsoft.com/office/officeart/2008/layout/PictureStrips"/>
    <dgm:cxn modelId="{850072E6-B71F-4CC2-B4CB-EE61BA452C63}" type="presParOf" srcId="{CB5ADBB8-BF5F-8341-A140-7103EA511241}" destId="{B061BEE4-7FCD-BB45-973B-94E139210E53}" srcOrd="7" destOrd="0" presId="urn:microsoft.com/office/officeart/2008/layout/PictureStrips"/>
    <dgm:cxn modelId="{9A165CC5-BC8C-4421-9947-EEFAEC6F2615}" type="presParOf" srcId="{CB5ADBB8-BF5F-8341-A140-7103EA511241}" destId="{FB78C06C-DB77-434A-9529-431481C1655C}" srcOrd="8" destOrd="0" presId="urn:microsoft.com/office/officeart/2008/layout/PictureStrips"/>
    <dgm:cxn modelId="{D119B57C-ADE1-45EE-A466-5B109A5E6B69}" type="presParOf" srcId="{FB78C06C-DB77-434A-9529-431481C1655C}" destId="{48E5C3C8-11E7-584E-86B8-27B78BE131CE}" srcOrd="0" destOrd="0" presId="urn:microsoft.com/office/officeart/2008/layout/PictureStrips"/>
    <dgm:cxn modelId="{40084E85-C105-4FBC-AE6E-50BF77DAF9BA}" type="presParOf" srcId="{FB78C06C-DB77-434A-9529-431481C1655C}" destId="{584F2E6F-442C-874F-9A9E-EBEE1132F544}" srcOrd="1" destOrd="0" presId="urn:microsoft.com/office/officeart/2008/layout/PictureStrips"/>
    <dgm:cxn modelId="{EA35A66C-9347-4204-BA7E-2D1B86D99069}" type="presParOf" srcId="{CB5ADBB8-BF5F-8341-A140-7103EA511241}" destId="{9F5D6CC3-56E7-BC4F-875D-84A83F1BF971}" srcOrd="9" destOrd="0" presId="urn:microsoft.com/office/officeart/2008/layout/PictureStrips"/>
    <dgm:cxn modelId="{6600D252-D8BF-4A2A-97B3-5A5005096E79}" type="presParOf" srcId="{CB5ADBB8-BF5F-8341-A140-7103EA511241}" destId="{57699956-7239-3543-81DF-E81C7D42AB99}" srcOrd="10" destOrd="0" presId="urn:microsoft.com/office/officeart/2008/layout/PictureStrips"/>
    <dgm:cxn modelId="{AF65CD06-80C1-4D2C-900E-90A6C5A6902C}" type="presParOf" srcId="{57699956-7239-3543-81DF-E81C7D42AB99}" destId="{0CB2570A-296A-5C4B-A05E-AA8BC1A2E930}" srcOrd="0" destOrd="0" presId="urn:microsoft.com/office/officeart/2008/layout/PictureStrips"/>
    <dgm:cxn modelId="{09B4C0C5-73E4-4B88-9AE3-0CF1DF0D1833}" type="presParOf" srcId="{57699956-7239-3543-81DF-E81C7D42AB99}" destId="{3B5F8D64-FBA5-3741-BE6D-EB888B6D3C37}" srcOrd="1" destOrd="0" presId="urn:microsoft.com/office/officeart/2008/layout/PictureStrips"/>
    <dgm:cxn modelId="{992A8F95-E515-4188-BFC5-8AB47404D244}" type="presParOf" srcId="{CB5ADBB8-BF5F-8341-A140-7103EA511241}" destId="{97995B19-E5F8-1242-80B5-D2CCAC197456}" srcOrd="11" destOrd="0" presId="urn:microsoft.com/office/officeart/2008/layout/PictureStrips"/>
    <dgm:cxn modelId="{F98B3358-D7F1-4FFF-A6B8-D1FA653B9253}" type="presParOf" srcId="{CB5ADBB8-BF5F-8341-A140-7103EA511241}" destId="{AD24EC9A-42F0-2940-AF3A-75FB6BB34D96}" srcOrd="12" destOrd="0" presId="urn:microsoft.com/office/officeart/2008/layout/PictureStrips"/>
    <dgm:cxn modelId="{338CC644-6D61-4E9D-B1C4-0457C5680FA1}" type="presParOf" srcId="{AD24EC9A-42F0-2940-AF3A-75FB6BB34D96}" destId="{8B1D264F-CB1E-1E47-9BD8-E29E06CBFC01}" srcOrd="0" destOrd="0" presId="urn:microsoft.com/office/officeart/2008/layout/PictureStrips"/>
    <dgm:cxn modelId="{584144C4-8B41-4DC5-8F50-94F96AF72BB3}" type="presParOf" srcId="{AD24EC9A-42F0-2940-AF3A-75FB6BB34D96}" destId="{C473DA32-9053-0146-998D-4923D82B568F}" srcOrd="1" destOrd="0" presId="urn:microsoft.com/office/officeart/2008/layout/PictureStrips"/>
    <dgm:cxn modelId="{4A3F0575-2DBE-4B9B-8D66-EDDC6DA60DBC}" type="presParOf" srcId="{CB5ADBB8-BF5F-8341-A140-7103EA511241}" destId="{4F28F576-9615-E044-BFC4-83E78CF740C1}" srcOrd="13" destOrd="0" presId="urn:microsoft.com/office/officeart/2008/layout/PictureStrips"/>
    <dgm:cxn modelId="{1918116B-982C-41E9-9422-C2346687970A}" type="presParOf" srcId="{CB5ADBB8-BF5F-8341-A140-7103EA511241}" destId="{F6DA15D6-761F-2445-B7F3-70BA4A0805E4}" srcOrd="14" destOrd="0" presId="urn:microsoft.com/office/officeart/2008/layout/PictureStrips"/>
    <dgm:cxn modelId="{51769B5A-8C36-4C46-B17D-A306D91BFF01}" type="presParOf" srcId="{F6DA15D6-761F-2445-B7F3-70BA4A0805E4}" destId="{F243824D-8374-234B-855D-3C1C4175BF6A}" srcOrd="0" destOrd="0" presId="urn:microsoft.com/office/officeart/2008/layout/PictureStrips"/>
    <dgm:cxn modelId="{9438FA7A-D60C-42FF-B8D2-0F18A015B582}" type="presParOf" srcId="{F6DA15D6-761F-2445-B7F3-70BA4A0805E4}" destId="{28D08B17-D10F-E744-BE0A-56BC4A7B714E}" srcOrd="1" destOrd="0" presId="urn:microsoft.com/office/officeart/2008/layout/PictureStrips"/>
    <dgm:cxn modelId="{19C92776-E14C-40CF-856F-F12632A24618}" type="presParOf" srcId="{CB5ADBB8-BF5F-8341-A140-7103EA511241}" destId="{CDBC3721-2698-9E43-BB42-75E2CBC7324F}" srcOrd="15" destOrd="0" presId="urn:microsoft.com/office/officeart/2008/layout/PictureStrips"/>
    <dgm:cxn modelId="{1621FB19-0AC5-4DCB-85F7-53B9881694C1}" type="presParOf" srcId="{CB5ADBB8-BF5F-8341-A140-7103EA511241}" destId="{F525A18C-36CB-924D-9BC0-482FF34FAB3A}" srcOrd="16" destOrd="0" presId="urn:microsoft.com/office/officeart/2008/layout/PictureStrips"/>
    <dgm:cxn modelId="{DB57AF9F-E383-4F4F-A5F4-76243F636CFE}" type="presParOf" srcId="{F525A18C-36CB-924D-9BC0-482FF34FAB3A}" destId="{7ECC04A9-1A44-674C-9246-ECA9B2DD94BB}" srcOrd="0" destOrd="0" presId="urn:microsoft.com/office/officeart/2008/layout/PictureStrips"/>
    <dgm:cxn modelId="{7D0CD233-E879-4E3A-8732-E0FCB00D8AE1}" type="presParOf" srcId="{F525A18C-36CB-924D-9BC0-482FF34FAB3A}" destId="{084CCC41-0829-A343-B33B-ED3AB08FAAB6}" srcOrd="1" destOrd="0" presId="urn:microsoft.com/office/officeart/2008/layout/PictureStrips"/>
    <dgm:cxn modelId="{E21AFE7E-FDDE-4E17-B43F-9AB8F85990BF}" type="presParOf" srcId="{CB5ADBB8-BF5F-8341-A140-7103EA511241}" destId="{D082F876-7CCA-2E48-8B9E-2C864BF53186}" srcOrd="17" destOrd="0" presId="urn:microsoft.com/office/officeart/2008/layout/PictureStrips"/>
    <dgm:cxn modelId="{4AAEB945-03D5-44D2-B44C-0230BA073DEC}" type="presParOf" srcId="{CB5ADBB8-BF5F-8341-A140-7103EA511241}" destId="{38F00D89-EF33-5F41-B555-5E1F45B8704B}" srcOrd="18" destOrd="0" presId="urn:microsoft.com/office/officeart/2008/layout/PictureStrips"/>
    <dgm:cxn modelId="{71C5B530-144B-4506-9623-051D97D7379E}" type="presParOf" srcId="{38F00D89-EF33-5F41-B555-5E1F45B8704B}" destId="{5C14B1FF-8033-CF44-9142-32385A919A4D}" srcOrd="0" destOrd="0" presId="urn:microsoft.com/office/officeart/2008/layout/PictureStrips"/>
    <dgm:cxn modelId="{3AB648A9-7DDF-4832-B73F-D133C1803A94}" type="presParOf" srcId="{38F00D89-EF33-5F41-B555-5E1F45B8704B}" destId="{11491AC5-57BF-3743-BC7F-9E0AE4011A39}" srcOrd="1" destOrd="0" presId="urn:microsoft.com/office/officeart/2008/layout/PictureStrips"/>
    <dgm:cxn modelId="{59991CE5-A9F9-471B-94C1-8FD1250C32B3}" type="presParOf" srcId="{CB5ADBB8-BF5F-8341-A140-7103EA511241}" destId="{22EDB6CA-145D-0346-BB2A-371A796318C1}" srcOrd="19" destOrd="0" presId="urn:microsoft.com/office/officeart/2008/layout/PictureStrips"/>
    <dgm:cxn modelId="{9F4FF80F-1FD3-40D1-84CF-9D7D0ED51830}" type="presParOf" srcId="{CB5ADBB8-BF5F-8341-A140-7103EA511241}" destId="{84CC3DBE-CE55-EA48-84D5-26C0AEE1372E}" srcOrd="20" destOrd="0" presId="urn:microsoft.com/office/officeart/2008/layout/PictureStrips"/>
    <dgm:cxn modelId="{0F6EF248-4214-473E-951A-BBE6B0CCD48B}" type="presParOf" srcId="{84CC3DBE-CE55-EA48-84D5-26C0AEE1372E}" destId="{0526C504-73EB-364A-B586-0338873E9E01}" srcOrd="0" destOrd="0" presId="urn:microsoft.com/office/officeart/2008/layout/PictureStrips"/>
    <dgm:cxn modelId="{CE8DBE2C-BD9C-4943-A45D-E9AD34B4E868}" type="presParOf" srcId="{84CC3DBE-CE55-EA48-84D5-26C0AEE1372E}" destId="{0C2825ED-5594-1D4F-9B42-23C28737FA79}" srcOrd="1" destOrd="0" presId="urn:microsoft.com/office/officeart/2008/layout/PictureStrips"/>
    <dgm:cxn modelId="{C844AB95-7734-4507-B485-C8E164F01610}" type="presParOf" srcId="{CB5ADBB8-BF5F-8341-A140-7103EA511241}" destId="{A2D908F4-7335-2D48-B9BF-94B25FE4205F}" srcOrd="21" destOrd="0" presId="urn:microsoft.com/office/officeart/2008/layout/PictureStrips"/>
    <dgm:cxn modelId="{B73CFBDE-227D-4236-A763-FFB2BF7B8E81}" type="presParOf" srcId="{CB5ADBB8-BF5F-8341-A140-7103EA511241}" destId="{78EC8925-8D16-1445-8DB7-BF19D2452575}" srcOrd="22" destOrd="0" presId="urn:microsoft.com/office/officeart/2008/layout/PictureStrips"/>
    <dgm:cxn modelId="{1FF8080F-0872-4D2B-9BEB-6198053CA67D}" type="presParOf" srcId="{78EC8925-8D16-1445-8DB7-BF19D2452575}" destId="{FB875295-9C1D-6E4F-A5FE-FD271E3C393A}" srcOrd="0" destOrd="0" presId="urn:microsoft.com/office/officeart/2008/layout/PictureStrips"/>
    <dgm:cxn modelId="{77AE7123-42DF-4E71-BEEB-A56868443237}" type="presParOf" srcId="{78EC8925-8D16-1445-8DB7-BF19D2452575}" destId="{57EB67A5-94B0-344E-8809-2F77B563B80C}" srcOrd="1" destOrd="0" presId="urn:microsoft.com/office/officeart/2008/layout/PictureStrips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469C0-EDB1-494B-9549-CA93638B4022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4D91C-F6DB-A249-AEC7-30310C694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068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4D91C-F6DB-A249-AEC7-30310C694E2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altLang="en-US" smtClean="0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A2ABA0-5970-4CC4-9E10-D87D296B2863}" type="slidenum">
              <a:rPr lang="en-US" altLang="en-US">
                <a:latin typeface="Times New Roman" panose="02020603050405020304" pitchFamily="18" charset="0"/>
              </a:rPr>
              <a:pPr eaLnBrk="1" hangingPunct="1"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1575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40" indent="-28574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85" indent="-22859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78" indent="-22859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72" indent="-22859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66" indent="-2285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59" indent="-2285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53" indent="-2285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47" indent="-2285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FBFB9E1-83C5-6E46-9CFC-9B5CD4480EC8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16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7390" y="4343400"/>
            <a:ext cx="5483225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19" tIns="45711" rIns="91419" bIns="4571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11" rIns="91419" bIns="45711" anchor="b"/>
          <a:lstStyle>
            <a:lvl1pPr defTabSz="8937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937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937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937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937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ED21A97-3C5B-7B45-A18F-D539BDEC13E6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 eaLnBrk="1" hangingPunct="1"/>
              <a:t>16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Arial" charset="0"/>
                <a:cs typeface="Arial" charset="0"/>
              </a:rPr>
              <a:t>N</a:t>
            </a:r>
            <a:r>
              <a:rPr lang="id-ID">
                <a:latin typeface="Arial" charset="0"/>
                <a:cs typeface="Arial" charset="0"/>
              </a:rPr>
              <a:t>amun demikian, produktivitas tenaga kerja indonesia masih rendah, separo dari Thailand, seperlima dari Malaysia.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40" indent="-285746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85" indent="-22859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78" indent="-22859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72" indent="-228597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66" indent="-2285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59" indent="-2285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53" indent="-2285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47" indent="-22859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F01C3A4-EB4B-AB48-8F2F-19E1A0026E8F}" type="slidenum">
              <a:rPr lang="id-ID" sz="1200">
                <a:solidFill>
                  <a:srgbClr val="000000"/>
                </a:solidFill>
                <a:cs typeface="Arial" charset="0"/>
              </a:rPr>
              <a:pPr eaLnBrk="1" hangingPunct="1"/>
              <a:t>17</a:t>
            </a:fld>
            <a:endParaRPr lang="id-ID" sz="120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3879B4-E05F-415A-86D3-0C25A4D30324}" type="slidenum">
              <a:rPr lang="id-ID" smtClean="0"/>
              <a:pPr>
                <a:defRPr/>
              </a:pPr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E352C-A05C-4F45-A0DB-37752808F7F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9697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38F3D-00CA-A54D-8777-C630AE2A6A3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5CFB2-DD99-4D01-8054-769F1EB221DE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4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1225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fld id="{1637C6E9-D63C-1540-9DB0-FD08AF2F532D}" type="slidenum">
              <a:rPr lang="en-US" sz="800">
                <a:solidFill>
                  <a:srgbClr val="000000"/>
                </a:solidFill>
                <a:latin typeface="Arial" charset="0"/>
              </a:rPr>
              <a:pPr/>
              <a:t>94</a:t>
            </a:fld>
            <a:endParaRPr lang="en-US" sz="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06450" y="211138"/>
            <a:ext cx="5197475" cy="3897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0"/>
          <p:cNvSpPr>
            <a:spLocks noChangeShapeType="1"/>
          </p:cNvSpPr>
          <p:nvPr userDrawn="1"/>
        </p:nvSpPr>
        <p:spPr bwMode="auto">
          <a:xfrm>
            <a:off x="1373188" y="1524000"/>
            <a:ext cx="1587" cy="1905000"/>
          </a:xfrm>
          <a:prstGeom prst="line">
            <a:avLst/>
          </a:prstGeom>
          <a:noFill/>
          <a:ln w="101600">
            <a:solidFill>
              <a:srgbClr val="0B1F65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Screen shot 2009-11-24 at 9.31.54 P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6249988"/>
            <a:ext cx="139858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145" name="Rectangle 97"/>
          <p:cNvSpPr>
            <a:spLocks noGrp="1" noChangeArrowheads="1"/>
          </p:cNvSpPr>
          <p:nvPr>
            <p:ph type="ctrTitle"/>
          </p:nvPr>
        </p:nvSpPr>
        <p:spPr>
          <a:xfrm>
            <a:off x="1524000" y="1524000"/>
            <a:ext cx="6172200" cy="304800"/>
          </a:xfr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146" name="Rectangle 98"/>
          <p:cNvSpPr>
            <a:spLocks noGrp="1" noChangeArrowheads="1"/>
          </p:cNvSpPr>
          <p:nvPr>
            <p:ph type="subTitle" idx="1"/>
          </p:nvPr>
        </p:nvSpPr>
        <p:spPr>
          <a:xfrm>
            <a:off x="1524002" y="1981200"/>
            <a:ext cx="6638192" cy="1447800"/>
          </a:xfrm>
        </p:spPr>
        <p:txBody>
          <a:bodyPr anchor="ctr"/>
          <a:lstStyle>
            <a:lvl1pPr marL="0" indent="0">
              <a:buFontTx/>
              <a:buNone/>
              <a:defRPr sz="2800" b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417756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r>
              <a:rPr lang="en-US">
                <a:ea typeface="ＭＳ Ｐゴシック"/>
              </a:rPr>
              <a:t>Halaman </a:t>
            </a:r>
            <a:fld id="{87F65F81-AAB0-6D49-96FA-EA8AC2FF2CD5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9124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7B8A6965-5069-1247-BB55-275FF4FD3155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4442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7623" y="1422400"/>
            <a:ext cx="3972657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957" y="1422400"/>
            <a:ext cx="397412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472D515-A5C8-6843-BCB9-09701F696DAB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4426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3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3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678E2A9-A98B-1F47-BF15-524E9A07C9C9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1228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95D10A4-E60F-A048-8813-46DE4B5B2D0F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5937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E4DACDCD-ADBC-3E46-A055-183FC197CA44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7321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7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75503CF2-E47D-274B-A73B-B059E9BA819E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339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1EC31D62-1F29-B645-B79D-FBCE17D53A64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2966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F365AE8A-80C4-4F45-B470-8B0C5DB8AA35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0726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2849" y="330200"/>
            <a:ext cx="2022231" cy="5613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6154" y="330200"/>
            <a:ext cx="5926015" cy="5613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defTabSz="457200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4F3D83F9-DFF5-5348-8198-1860EA53AD69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265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10" name="Rectangle 8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5788" y="6273800"/>
            <a:ext cx="5040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0" hangingPunct="0">
              <a:defRPr sz="1200" i="0">
                <a:solidFill>
                  <a:srgbClr val="000000"/>
                </a:solidFill>
                <a:latin typeface="Bell Gothic Std Bold" charset="0"/>
                <a:cs typeface="Bell Gothic Std Bol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charset="0"/>
              </a:rPr>
              <a:t>Halaman </a:t>
            </a:r>
            <a:fld id="{D079B817-AB6C-CE4B-A6FB-E1FEBEBF9B18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027" name="Line 103"/>
          <p:cNvSpPr>
            <a:spLocks noChangeShapeType="1"/>
          </p:cNvSpPr>
          <p:nvPr/>
        </p:nvSpPr>
        <p:spPr bwMode="auto">
          <a:xfrm>
            <a:off x="585788" y="1222375"/>
            <a:ext cx="809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Line 105"/>
          <p:cNvSpPr>
            <a:spLocks noChangeShapeType="1"/>
          </p:cNvSpPr>
          <p:nvPr/>
        </p:nvSpPr>
        <p:spPr bwMode="auto">
          <a:xfrm flipV="1">
            <a:off x="587375" y="6078538"/>
            <a:ext cx="8088313" cy="0"/>
          </a:xfrm>
          <a:prstGeom prst="line">
            <a:avLst/>
          </a:prstGeom>
          <a:noFill/>
          <a:ln w="3175">
            <a:pattFill prst="pct30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106"/>
          <p:cNvSpPr>
            <a:spLocks noGrp="1" noChangeArrowheads="1"/>
          </p:cNvSpPr>
          <p:nvPr>
            <p:ph type="title"/>
          </p:nvPr>
        </p:nvSpPr>
        <p:spPr bwMode="auto">
          <a:xfrm>
            <a:off x="585788" y="330200"/>
            <a:ext cx="8088312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10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7375" y="1422400"/>
            <a:ext cx="8088313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1" name="Picture 6" descr="Screen shot 2009-11-24 at 9.31.54 PM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6249988"/>
            <a:ext cx="139858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9198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660066"/>
          </a:solidFill>
          <a:latin typeface="Bell Gothic Std Bold"/>
          <a:ea typeface="ＭＳ Ｐゴシック" charset="-128"/>
          <a:cs typeface="Bell Gothic Std Bold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660066"/>
          </a:solidFill>
          <a:latin typeface="Bell Gothic Std Bold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660066"/>
          </a:solidFill>
          <a:latin typeface="Bell Gothic Std Bold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660066"/>
          </a:solidFill>
          <a:latin typeface="Bell Gothic Std Bold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660066"/>
          </a:solidFill>
          <a:latin typeface="Bell Gothic Std Bold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-65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-65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-65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pitchFamily="-65" charset="0"/>
        </a:defRPr>
      </a:lvl9pPr>
    </p:titleStyle>
    <p:bodyStyle>
      <a:lvl1pPr marL="341313" indent="-341313" algn="l" rtl="0" eaLnBrk="0" fontAlgn="base" hangingPunct="0">
        <a:spcBef>
          <a:spcPct val="75000"/>
        </a:spcBef>
        <a:spcAft>
          <a:spcPct val="0"/>
        </a:spcAft>
        <a:buChar char="•"/>
        <a:tabLst>
          <a:tab pos="1425575" algn="l"/>
        </a:tabLst>
        <a:defRPr sz="2400">
          <a:solidFill>
            <a:schemeClr val="tx1"/>
          </a:solidFill>
          <a:latin typeface="Bell Gothic Std Bold"/>
          <a:ea typeface="+mn-ea"/>
          <a:cs typeface="Bell Gothic Std Bold"/>
        </a:defRPr>
      </a:lvl1pPr>
      <a:lvl2pPr marL="795338" indent="-339725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425575" algn="l"/>
        </a:tabLst>
        <a:defRPr sz="2000">
          <a:solidFill>
            <a:schemeClr val="tx1"/>
          </a:solidFill>
          <a:latin typeface="Bell Gothic Std Bold"/>
          <a:ea typeface="+mn-ea"/>
          <a:cs typeface="Bell Gothic Std Bold"/>
        </a:defRPr>
      </a:lvl2pPr>
      <a:lvl3pPr marL="1146175" indent="-236538" algn="l" rtl="0" eaLnBrk="0" fontAlgn="base" hangingPunct="0">
        <a:spcBef>
          <a:spcPct val="20000"/>
        </a:spcBef>
        <a:spcAft>
          <a:spcPct val="0"/>
        </a:spcAft>
        <a:buChar char="•"/>
        <a:tabLst>
          <a:tab pos="1425575" algn="l"/>
        </a:tabLst>
        <a:defRPr>
          <a:solidFill>
            <a:schemeClr val="tx1"/>
          </a:solidFill>
          <a:latin typeface="Bell Gothic Std Bold"/>
          <a:ea typeface="+mn-ea"/>
          <a:cs typeface="Bell Gothic Std Bold"/>
        </a:defRPr>
      </a:lvl3pPr>
      <a:lvl4pPr marL="1487488" indent="-227013" algn="l" rtl="0" eaLnBrk="0" fontAlgn="base" hangingPunct="0">
        <a:spcBef>
          <a:spcPct val="20000"/>
        </a:spcBef>
        <a:spcAft>
          <a:spcPct val="0"/>
        </a:spcAft>
        <a:buChar char="–"/>
        <a:tabLst>
          <a:tab pos="1425575" algn="l"/>
        </a:tabLst>
        <a:defRPr sz="1100">
          <a:solidFill>
            <a:schemeClr val="tx1"/>
          </a:solidFill>
          <a:latin typeface="Bell Gothic Std Bold"/>
          <a:ea typeface="+mn-ea"/>
          <a:cs typeface="Bell Gothic Std Bold"/>
        </a:defRPr>
      </a:lvl4pPr>
      <a:lvl5pPr marL="1827213" indent="-225425" algn="l" rtl="0" eaLnBrk="0" fontAlgn="base" hangingPunct="0">
        <a:spcBef>
          <a:spcPct val="20000"/>
        </a:spcBef>
        <a:spcAft>
          <a:spcPct val="0"/>
        </a:spcAft>
        <a:buChar char="»"/>
        <a:tabLst>
          <a:tab pos="1425575" algn="l"/>
        </a:tabLst>
        <a:defRPr sz="1100">
          <a:solidFill>
            <a:schemeClr val="tx1"/>
          </a:solidFill>
          <a:latin typeface="Bell Gothic Std Bold"/>
          <a:ea typeface="+mn-ea"/>
          <a:cs typeface="Bell Gothic Std Bold"/>
        </a:defRPr>
      </a:lvl5pPr>
      <a:lvl6pPr marL="2284413" indent="-225425" algn="l" rtl="0" fontAlgn="base">
        <a:spcBef>
          <a:spcPct val="20000"/>
        </a:spcBef>
        <a:spcAft>
          <a:spcPct val="0"/>
        </a:spcAft>
        <a:buChar char="»"/>
        <a:tabLst>
          <a:tab pos="1425575" algn="l"/>
        </a:tabLst>
        <a:defRPr sz="1000">
          <a:solidFill>
            <a:schemeClr val="tx1"/>
          </a:solidFill>
          <a:latin typeface="+mn-lt"/>
          <a:ea typeface="+mn-ea"/>
        </a:defRPr>
      </a:lvl6pPr>
      <a:lvl7pPr marL="2741613" indent="-225425" algn="l" rtl="0" fontAlgn="base">
        <a:spcBef>
          <a:spcPct val="20000"/>
        </a:spcBef>
        <a:spcAft>
          <a:spcPct val="0"/>
        </a:spcAft>
        <a:buChar char="»"/>
        <a:tabLst>
          <a:tab pos="1425575" algn="l"/>
        </a:tabLst>
        <a:defRPr sz="1000">
          <a:solidFill>
            <a:schemeClr val="tx1"/>
          </a:solidFill>
          <a:latin typeface="+mn-lt"/>
          <a:ea typeface="+mn-ea"/>
        </a:defRPr>
      </a:lvl7pPr>
      <a:lvl8pPr marL="3198813" indent="-225425" algn="l" rtl="0" fontAlgn="base">
        <a:spcBef>
          <a:spcPct val="20000"/>
        </a:spcBef>
        <a:spcAft>
          <a:spcPct val="0"/>
        </a:spcAft>
        <a:buChar char="»"/>
        <a:tabLst>
          <a:tab pos="1425575" algn="l"/>
        </a:tabLst>
        <a:defRPr sz="1000">
          <a:solidFill>
            <a:schemeClr val="tx1"/>
          </a:solidFill>
          <a:latin typeface="+mn-lt"/>
          <a:ea typeface="+mn-ea"/>
        </a:defRPr>
      </a:lvl8pPr>
      <a:lvl9pPr marL="3656013" indent="-225425" algn="l" rtl="0" fontAlgn="base">
        <a:spcBef>
          <a:spcPct val="20000"/>
        </a:spcBef>
        <a:spcAft>
          <a:spcPct val="0"/>
        </a:spcAft>
        <a:buChar char="»"/>
        <a:tabLst>
          <a:tab pos="1425575" algn="l"/>
        </a:tabLst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2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jpeg"/><Relationship Id="rId19" Type="http://schemas.openxmlformats.org/officeDocument/2006/relationships/image" Target="../media/image28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jpeg"/><Relationship Id="rId1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4.xml"/><Relationship Id="rId12" Type="http://schemas.openxmlformats.org/officeDocument/2006/relationships/image" Target="../media/image5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diagramQuickStyle" Target="../diagrams/quickStyle4.xml"/><Relationship Id="rId11" Type="http://schemas.openxmlformats.org/officeDocument/2006/relationships/diagramColors" Target="../diagrams/colors5.xml"/><Relationship Id="rId5" Type="http://schemas.openxmlformats.org/officeDocument/2006/relationships/diagramLayout" Target="../diagrams/layout4.xml"/><Relationship Id="rId10" Type="http://schemas.openxmlformats.org/officeDocument/2006/relationships/diagramQuickStyle" Target="../diagrams/quickStyle5.xml"/><Relationship Id="rId4" Type="http://schemas.openxmlformats.org/officeDocument/2006/relationships/diagramData" Target="../diagrams/data4.xml"/><Relationship Id="rId9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diagramData" Target="../diagrams/data6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chart" Target="../charts/chart2.xml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q=http://www.graphicsfactory.com/search/antenna_P1.html&amp;sa=U&amp;ei=-Nl6U_TyG5eVuATwo4GwBA&amp;ved=0CDcQ9QEwBQ&amp;sig2=qehaPsRzEnaoD-_U6DAwgQ&amp;usg=AFQjCNEUCbonvlTbK43QgQfiOIxnAbbo4Q" TargetMode="External"/><Relationship Id="rId13" Type="http://schemas.openxmlformats.org/officeDocument/2006/relationships/image" Target="../media/image71.jpeg"/><Relationship Id="rId3" Type="http://schemas.openxmlformats.org/officeDocument/2006/relationships/image" Target="../media/image66.png"/><Relationship Id="rId7" Type="http://schemas.openxmlformats.org/officeDocument/2006/relationships/image" Target="../media/image68.jpeg"/><Relationship Id="rId12" Type="http://schemas.openxmlformats.org/officeDocument/2006/relationships/hyperlink" Target="https://www.google.com/url?q=http://www.dreamstime.com/royalty-free-stock-photos-student-reads-book-cartoon-isolated-illustration-image34510618&amp;sa=U&amp;ei=vNt6U8KNIYOSuASPy4GQCw&amp;ved=0CEcQ9QEwDQ&amp;sig2=64xKPXPpGxDC_97Nyww8YQ&amp;usg=AFQjCNG84j5BZ6K70aFWX-CF9U8tB1wOj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york.ac.uk/media/chemistry/research/richardtaylor/photogallery/rjkt60th/rjkt60_big.jpg" TargetMode="External"/><Relationship Id="rId11" Type="http://schemas.openxmlformats.org/officeDocument/2006/relationships/image" Target="../media/image70.jpeg"/><Relationship Id="rId5" Type="http://schemas.openxmlformats.org/officeDocument/2006/relationships/image" Target="../media/image67.jpeg"/><Relationship Id="rId10" Type="http://schemas.openxmlformats.org/officeDocument/2006/relationships/hyperlink" Target="https://www.google.com/url?q=http://www.clker.com/clipart-11454.html&amp;sa=U&amp;ei=-Nl6U_TyG5eVuATwo4GwBA&amp;ved=0CDkQ9QEwBg&amp;sig2=2nZ9ugGLi4mV6-IyOTGlKQ&amp;usg=AFQjCNEegsHBm-kvosCbPXJxhGFbc0IYNg" TargetMode="External"/><Relationship Id="rId4" Type="http://schemas.openxmlformats.org/officeDocument/2006/relationships/hyperlink" Target="http://litigationnews.files.wordpress.com/2008/06/cityhall1930.jpg" TargetMode="External"/><Relationship Id="rId9" Type="http://schemas.openxmlformats.org/officeDocument/2006/relationships/image" Target="../media/image69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openxmlformats.org/officeDocument/2006/relationships/image" Target="../media/image7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hyperlink" Target="http://www.york.ac.uk/media/chemistry/research/richardtaylor/photogallery/rjkt60th/rjkt60_big.jpg" TargetMode="External"/><Relationship Id="rId7" Type="http://schemas.openxmlformats.org/officeDocument/2006/relationships/hyperlink" Target="https://www.google.com/url?q=http://www.dreamstime.com/royalty-free-stock-photos-student-reads-book-cartoon-isolated-illustration-image34510618&amp;sa=U&amp;ei=vNt6U8KNIYOSuASPy4GQCw&amp;ved=0CEcQ9QEwDQ&amp;sig2=64xKPXPpGxDC_97Nyww8YQ&amp;usg=AFQjCNG84j5BZ6K70aFWX-CF9U8tB1wOjg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0.jpeg"/><Relationship Id="rId5" Type="http://schemas.openxmlformats.org/officeDocument/2006/relationships/hyperlink" Target="https://www.google.com/url?q=http://www.clker.com/clipart-11454.html&amp;sa=U&amp;ei=-Nl6U_TyG5eVuATwo4GwBA&amp;ved=0CDkQ9QEwBg&amp;sig2=2nZ9ugGLi4mV6-IyOTGlKQ&amp;usg=AFQjCNEegsHBm-kvosCbPXJxhGFbc0IYNg" TargetMode="External"/><Relationship Id="rId4" Type="http://schemas.openxmlformats.org/officeDocument/2006/relationships/image" Target="../media/image68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189140"/>
            <a:ext cx="7543800" cy="1859584"/>
          </a:xfrm>
        </p:spPr>
        <p:txBody>
          <a:bodyPr/>
          <a:lstStyle/>
          <a:p>
            <a:pPr algn="ctr"/>
            <a:r>
              <a:rPr lang="en-US" sz="2800" dirty="0" err="1" smtClean="0"/>
              <a:t>Oleh</a:t>
            </a:r>
            <a:r>
              <a:rPr lang="en-US" sz="2800" dirty="0" smtClean="0"/>
              <a:t>: Tim BSNP 2015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326351"/>
            <a:ext cx="6858000" cy="827288"/>
          </a:xfrm>
        </p:spPr>
        <p:txBody>
          <a:bodyPr>
            <a:normAutofit fontScale="92500"/>
          </a:bodyPr>
          <a:lstStyle/>
          <a:p>
            <a:r>
              <a:rPr lang="en-US" sz="2000" b="1" dirty="0" err="1" smtClean="0"/>
              <a:t>Presentasi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disampaikan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Workshop II </a:t>
            </a:r>
            <a:r>
              <a:rPr lang="en-US" sz="2000" b="1" dirty="0" err="1" smtClean="0"/>
              <a:t>Pengembangan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Standar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Nasional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Pendidikan</a:t>
            </a:r>
            <a:r>
              <a:rPr lang="en-US" sz="2000" b="1" dirty="0" smtClean="0"/>
              <a:t>, Jakarta 12-13 </a:t>
            </a:r>
            <a:r>
              <a:rPr lang="en-US" sz="2000" b="1" dirty="0" err="1" smtClean="0"/>
              <a:t>Desember</a:t>
            </a:r>
            <a:r>
              <a:rPr lang="en-US" sz="2000" b="1" dirty="0" smtClean="0"/>
              <a:t>, 2015</a:t>
            </a:r>
            <a:endParaRPr lang="en-US" sz="2000" b="1" dirty="0">
              <a:solidFill>
                <a:srgbClr val="000000"/>
              </a:solidFill>
              <a:latin typeface="Arial Narrow"/>
              <a:cs typeface="Arial Narro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7617" y="587994"/>
            <a:ext cx="72646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</a:rPr>
              <a:t>Pengembangan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Standar</a:t>
            </a:r>
            <a:r>
              <a:rPr lang="en-US" sz="3600" dirty="0" smtClean="0">
                <a:solidFill>
                  <a:schemeClr val="bg1"/>
                </a:solidFill>
              </a:rPr>
              <a:t> AKOM, PJJ, </a:t>
            </a:r>
          </a:p>
          <a:p>
            <a:pPr algn="ctr"/>
            <a:r>
              <a:rPr lang="en-US" sz="3600" dirty="0" err="1" smtClean="0">
                <a:solidFill>
                  <a:schemeClr val="bg1"/>
                </a:solidFill>
              </a:rPr>
              <a:t>dan</a:t>
            </a:r>
            <a:r>
              <a:rPr lang="en-US" sz="3600" dirty="0" smtClean="0">
                <a:solidFill>
                  <a:schemeClr val="bg1"/>
                </a:solidFill>
              </a:rPr>
              <a:t> SNPG </a:t>
            </a:r>
            <a:r>
              <a:rPr lang="en-US" sz="3600" dirty="0" err="1" smtClean="0">
                <a:solidFill>
                  <a:schemeClr val="bg1"/>
                </a:solidFill>
              </a:rPr>
              <a:t>untuk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Meningkatkan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ctr"/>
            <a:r>
              <a:rPr lang="en-US" sz="3600" dirty="0" err="1" smtClean="0">
                <a:solidFill>
                  <a:schemeClr val="bg1"/>
                </a:solidFill>
              </a:rPr>
              <a:t>Akses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dan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Kualitas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Pendidikan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Tinggi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853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62280" y="1329264"/>
            <a:ext cx="3657600" cy="4804836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lvl="0" hangingPunct="0"/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smtClean="0"/>
              <a:t>PKM; </a:t>
            </a:r>
            <a:endParaRPr lang="en-US" dirty="0" smtClean="0"/>
          </a:p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smtClean="0"/>
              <a:t>PKM; </a:t>
            </a:r>
            <a:endParaRPr lang="en-US" dirty="0" smtClean="0"/>
          </a:p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smtClean="0"/>
              <a:t>PKM; </a:t>
            </a:r>
            <a:endParaRPr lang="en-US" dirty="0" smtClean="0"/>
          </a:p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smtClean="0"/>
              <a:t>PKM; </a:t>
            </a:r>
            <a:endParaRPr lang="en-US" dirty="0" smtClean="0"/>
          </a:p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Pelaksana</a:t>
            </a:r>
            <a:r>
              <a:rPr lang="en-US" dirty="0" smtClean="0"/>
              <a:t> PKM; </a:t>
            </a:r>
            <a:endParaRPr lang="en-US" dirty="0" smtClean="0"/>
          </a:p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prasarana</a:t>
            </a:r>
            <a:r>
              <a:rPr lang="en-US" dirty="0" smtClean="0"/>
              <a:t> </a:t>
            </a:r>
            <a:r>
              <a:rPr lang="en-US" dirty="0" smtClean="0"/>
              <a:t>PKM; </a:t>
            </a:r>
            <a:endParaRPr lang="en-US" dirty="0" smtClean="0"/>
          </a:p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smtClean="0"/>
              <a:t>PKM;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pendanaan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pembiayaan</a:t>
            </a:r>
            <a:r>
              <a:rPr lang="en-US" dirty="0" smtClean="0"/>
              <a:t> </a:t>
            </a:r>
            <a:r>
              <a:rPr lang="en-US" dirty="0" smtClean="0"/>
              <a:t>PKM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SN-DIKTI</a:t>
            </a:r>
            <a:endParaRPr lang="en-US" dirty="0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840840" y="1329264"/>
            <a:ext cx="3241548" cy="345863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Standar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Nasional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Pendidikan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Standar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Nasional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Penelitian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Nasional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Pengabdian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kepada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Masyarakat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(PKM)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5523277" y="1340768"/>
            <a:ext cx="3475734" cy="41764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id-ID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22921" y="1412776"/>
            <a:ext cx="3457278" cy="20882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5" name="Rectangle 44"/>
          <p:cNvSpPr/>
          <p:nvPr/>
        </p:nvSpPr>
        <p:spPr>
          <a:xfrm>
            <a:off x="5605224" y="1412776"/>
            <a:ext cx="1732063" cy="2088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48072"/>
          </a:xfrm>
          <a:solidFill>
            <a:schemeClr val="accent5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id-ID" sz="3200" dirty="0" smtClean="0">
                <a:solidFill>
                  <a:schemeClr val="bg1"/>
                </a:solidFill>
              </a:rPr>
              <a:t>Kedudukan </a:t>
            </a:r>
            <a:r>
              <a:rPr lang="en-US" sz="3200" dirty="0" smtClean="0">
                <a:solidFill>
                  <a:schemeClr val="bg1"/>
                </a:solidFill>
              </a:rPr>
              <a:t>AKOM, PJJ, SNPG </a:t>
            </a:r>
            <a:r>
              <a:rPr lang="en-US" sz="3200" dirty="0" err="1" smtClean="0">
                <a:solidFill>
                  <a:schemeClr val="bg1"/>
                </a:solidFill>
              </a:rPr>
              <a:t>dalam</a:t>
            </a:r>
            <a:r>
              <a:rPr lang="en-US" sz="3200" dirty="0" smtClean="0">
                <a:solidFill>
                  <a:schemeClr val="bg1"/>
                </a:solidFill>
              </a:rPr>
              <a:t> UU </a:t>
            </a:r>
            <a:r>
              <a:rPr lang="en-US" sz="3200" dirty="0" err="1" smtClean="0">
                <a:solidFill>
                  <a:schemeClr val="bg1"/>
                </a:solidFill>
              </a:rPr>
              <a:t>dan</a:t>
            </a:r>
            <a:r>
              <a:rPr lang="en-US" sz="3200" dirty="0" smtClean="0">
                <a:solidFill>
                  <a:schemeClr val="bg1"/>
                </a:solidFill>
              </a:rPr>
              <a:t> SN-DIKTI</a:t>
            </a:r>
            <a:endParaRPr lang="id-ID" sz="32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03599" y="1412776"/>
            <a:ext cx="1628944" cy="20882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300" dirty="0" smtClean="0"/>
              <a:t>Kompetensi Lulusan</a:t>
            </a:r>
            <a:endParaRPr lang="id-ID" sz="2300" dirty="0"/>
          </a:p>
        </p:txBody>
      </p:sp>
      <p:sp>
        <p:nvSpPr>
          <p:cNvPr id="30" name="Pentagon 29"/>
          <p:cNvSpPr/>
          <p:nvPr/>
        </p:nvSpPr>
        <p:spPr>
          <a:xfrm>
            <a:off x="5700152" y="1484784"/>
            <a:ext cx="1595251" cy="936104"/>
          </a:xfrm>
          <a:prstGeom prst="homePlate">
            <a:avLst>
              <a:gd name="adj" fmla="val 23545"/>
            </a:avLst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Isi</a:t>
            </a:r>
            <a:endParaRPr lang="id-ID" sz="2400" dirty="0"/>
          </a:p>
        </p:txBody>
      </p:sp>
      <p:sp>
        <p:nvSpPr>
          <p:cNvPr id="31" name="Pentagon 30"/>
          <p:cNvSpPr/>
          <p:nvPr/>
        </p:nvSpPr>
        <p:spPr>
          <a:xfrm>
            <a:off x="5708347" y="2492896"/>
            <a:ext cx="1595251" cy="936104"/>
          </a:xfrm>
          <a:prstGeom prst="homePlate">
            <a:avLst>
              <a:gd name="adj" fmla="val 23545"/>
            </a:avLst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Proses</a:t>
            </a:r>
            <a:endParaRPr lang="id-ID" sz="2400" dirty="0"/>
          </a:p>
        </p:txBody>
      </p:sp>
      <p:sp>
        <p:nvSpPr>
          <p:cNvPr id="18" name="Pentagon 17"/>
          <p:cNvSpPr/>
          <p:nvPr/>
        </p:nvSpPr>
        <p:spPr>
          <a:xfrm>
            <a:off x="3580199" y="1412775"/>
            <a:ext cx="1943078" cy="2088232"/>
          </a:xfrm>
          <a:prstGeom prst="homePlate">
            <a:avLst>
              <a:gd name="adj" fmla="val 14526"/>
            </a:avLst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dirty="0" smtClean="0"/>
              <a:t>Pendidik dan Tenaga Kependidikan</a:t>
            </a:r>
            <a:endParaRPr lang="id-ID" sz="2200" dirty="0"/>
          </a:p>
        </p:txBody>
      </p:sp>
      <p:sp>
        <p:nvSpPr>
          <p:cNvPr id="20" name="Pentagon 19"/>
          <p:cNvSpPr/>
          <p:nvPr/>
        </p:nvSpPr>
        <p:spPr>
          <a:xfrm>
            <a:off x="1963775" y="1484784"/>
            <a:ext cx="1616424" cy="1944216"/>
          </a:xfrm>
          <a:prstGeom prst="homePlate">
            <a:avLst>
              <a:gd name="adj" fmla="val 2354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Sarpras</a:t>
            </a:r>
            <a:endParaRPr lang="id-ID" sz="2400" dirty="0"/>
          </a:p>
        </p:txBody>
      </p:sp>
      <p:sp>
        <p:nvSpPr>
          <p:cNvPr id="23" name="Pentagon 22"/>
          <p:cNvSpPr/>
          <p:nvPr/>
        </p:nvSpPr>
        <p:spPr>
          <a:xfrm>
            <a:off x="186413" y="2492897"/>
            <a:ext cx="1868325" cy="925073"/>
          </a:xfrm>
          <a:prstGeom prst="homePlate">
            <a:avLst>
              <a:gd name="adj" fmla="val 2354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Pengelolaan</a:t>
            </a:r>
            <a:endParaRPr lang="id-ID" sz="2400" dirty="0"/>
          </a:p>
        </p:txBody>
      </p:sp>
      <p:sp>
        <p:nvSpPr>
          <p:cNvPr id="28" name="Pentagon 27"/>
          <p:cNvSpPr/>
          <p:nvPr/>
        </p:nvSpPr>
        <p:spPr>
          <a:xfrm>
            <a:off x="186413" y="1476447"/>
            <a:ext cx="1868326" cy="923341"/>
          </a:xfrm>
          <a:prstGeom prst="homePlate">
            <a:avLst>
              <a:gd name="adj" fmla="val 2354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Pembiayaan</a:t>
            </a:r>
            <a:endParaRPr lang="id-ID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864224" y="673338"/>
            <a:ext cx="1824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 </a:t>
            </a:r>
            <a:r>
              <a:rPr lang="en-US" b="1" dirty="0" err="1" smtClean="0"/>
              <a:t>Perguruan</a:t>
            </a:r>
            <a:r>
              <a:rPr lang="en-US" b="1" dirty="0" smtClean="0"/>
              <a:t> </a:t>
            </a:r>
            <a:r>
              <a:rPr lang="en-US" b="1" dirty="0" err="1" smtClean="0"/>
              <a:t>Tinggi</a:t>
            </a:r>
            <a:endParaRPr lang="id-ID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672976" y="95778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Data </a:t>
            </a:r>
            <a:r>
              <a:rPr lang="en-US" b="1" dirty="0" err="1" smtClean="0"/>
              <a:t>Dosen</a:t>
            </a:r>
            <a:endParaRPr lang="id-ID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427741" y="669758"/>
            <a:ext cx="1772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Pelaksanaan</a:t>
            </a:r>
            <a:r>
              <a:rPr lang="en-US" b="1" dirty="0" smtClean="0"/>
              <a:t> </a:t>
            </a:r>
            <a:r>
              <a:rPr lang="id-ID" b="1" dirty="0" smtClean="0"/>
              <a:t>Pendidikan</a:t>
            </a:r>
            <a:endParaRPr lang="id-ID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7337287" y="468618"/>
            <a:ext cx="1595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 </a:t>
            </a:r>
            <a:r>
              <a:rPr lang="en-US" b="1" dirty="0" err="1" smtClean="0"/>
              <a:t>Mahasiswa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Alumni</a:t>
            </a:r>
            <a:endParaRPr lang="id-ID" b="1" dirty="0"/>
          </a:p>
        </p:txBody>
      </p:sp>
      <p:sp>
        <p:nvSpPr>
          <p:cNvPr id="27" name="Bent-Up Arrow 26"/>
          <p:cNvSpPr/>
          <p:nvPr/>
        </p:nvSpPr>
        <p:spPr>
          <a:xfrm flipH="1">
            <a:off x="6140847" y="3501008"/>
            <a:ext cx="664689" cy="1080120"/>
          </a:xfrm>
          <a:prstGeom prst="bent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Rectangle 25"/>
          <p:cNvSpPr/>
          <p:nvPr/>
        </p:nvSpPr>
        <p:spPr>
          <a:xfrm>
            <a:off x="5708346" y="4014926"/>
            <a:ext cx="1628941" cy="100811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Penilaian</a:t>
            </a:r>
          </a:p>
        </p:txBody>
      </p:sp>
      <p:sp>
        <p:nvSpPr>
          <p:cNvPr id="24" name="Slide Number Placeholder 2"/>
          <p:cNvSpPr txBox="1"/>
          <p:nvPr/>
        </p:nvSpPr>
        <p:spPr>
          <a:xfrm>
            <a:off x="8651631" y="6492876"/>
            <a:ext cx="492369" cy="3651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4CAFF59-AEA8-4C5D-9FC6-D16E1A041248}" type="slidenum"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id-ID" sz="1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5" name="Bent-Up Arrow 24"/>
          <p:cNvSpPr/>
          <p:nvPr/>
        </p:nvSpPr>
        <p:spPr>
          <a:xfrm rot="16200000" flipH="1">
            <a:off x="7300196" y="3538099"/>
            <a:ext cx="1204154" cy="1129972"/>
          </a:xfrm>
          <a:prstGeom prst="bentUpArrow">
            <a:avLst>
              <a:gd name="adj1" fmla="val 14936"/>
              <a:gd name="adj2" fmla="val 17530"/>
              <a:gd name="adj3" fmla="val 2111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8" name="TextBox 37"/>
          <p:cNvSpPr txBox="1"/>
          <p:nvPr/>
        </p:nvSpPr>
        <p:spPr>
          <a:xfrm>
            <a:off x="7888400" y="1719616"/>
            <a:ext cx="396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1.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80208" y="1448928"/>
            <a:ext cx="396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2.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55184" y="2474800"/>
            <a:ext cx="396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3.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68832" y="3989728"/>
            <a:ext cx="396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4.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42928" y="1901584"/>
            <a:ext cx="396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6.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35280" y="1601328"/>
            <a:ext cx="396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5.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64224" y="2474800"/>
            <a:ext cx="396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8.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6496" y="1453472"/>
            <a:ext cx="396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7.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9175" y="3534759"/>
            <a:ext cx="56220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Perguruan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Pasal</a:t>
            </a:r>
            <a:r>
              <a:rPr lang="en-US" dirty="0" smtClean="0"/>
              <a:t> 59, </a:t>
            </a:r>
            <a:r>
              <a:rPr lang="en-US" dirty="0" err="1" smtClean="0"/>
              <a:t>Ayat</a:t>
            </a:r>
            <a:r>
              <a:rPr lang="en-US" dirty="0" smtClean="0"/>
              <a:t> 1, UU PT 12/12 </a:t>
            </a:r>
            <a:endParaRPr lang="en-US" dirty="0" smtClean="0"/>
          </a:p>
          <a:p>
            <a:r>
              <a:rPr lang="en-US" dirty="0" smtClean="0"/>
              <a:t>a.  </a:t>
            </a:r>
            <a:r>
              <a:rPr lang="en-US" dirty="0" err="1" smtClean="0"/>
              <a:t>universitas;b</a:t>
            </a:r>
            <a:r>
              <a:rPr lang="en-US" dirty="0" smtClean="0"/>
              <a:t>.  </a:t>
            </a:r>
            <a:r>
              <a:rPr lang="en-US" dirty="0" err="1" smtClean="0"/>
              <a:t>institut</a:t>
            </a:r>
            <a:r>
              <a:rPr lang="en-US" dirty="0" smtClean="0"/>
              <a:t>; </a:t>
            </a:r>
            <a:r>
              <a:rPr lang="en-US" dirty="0" smtClean="0"/>
              <a:t>c</a:t>
            </a:r>
            <a:r>
              <a:rPr lang="en-US" dirty="0" smtClean="0"/>
              <a:t>.  </a:t>
            </a:r>
            <a:r>
              <a:rPr lang="en-US" dirty="0" err="1" smtClean="0"/>
              <a:t>sekolah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; </a:t>
            </a:r>
            <a:r>
              <a:rPr lang="en-US" dirty="0" smtClean="0"/>
              <a:t>d</a:t>
            </a:r>
            <a:r>
              <a:rPr lang="en-US" dirty="0" smtClean="0"/>
              <a:t>.  </a:t>
            </a:r>
            <a:r>
              <a:rPr lang="en-US" dirty="0" err="1" smtClean="0"/>
              <a:t>politeknik</a:t>
            </a:r>
            <a:r>
              <a:rPr lang="en-US" dirty="0" smtClean="0"/>
              <a:t>; </a:t>
            </a:r>
          </a:p>
          <a:p>
            <a:r>
              <a:rPr lang="en-US" dirty="0" smtClean="0"/>
              <a:t>e.  </a:t>
            </a:r>
            <a:r>
              <a:rPr lang="en-US" dirty="0" err="1" smtClean="0"/>
              <a:t>akademi</a:t>
            </a:r>
            <a:r>
              <a:rPr lang="en-US" dirty="0" smtClean="0"/>
              <a:t>;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.  </a:t>
            </a:r>
            <a:r>
              <a:rPr lang="en-US" dirty="0" err="1" smtClean="0">
                <a:solidFill>
                  <a:srgbClr val="FF0000"/>
                </a:solidFill>
              </a:rPr>
              <a:t>akademi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komunitas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6413" y="4432202"/>
            <a:ext cx="46794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PJJ (</a:t>
            </a:r>
            <a:r>
              <a:rPr lang="en-US" dirty="0" err="1" smtClean="0"/>
              <a:t>Pasal</a:t>
            </a:r>
            <a:r>
              <a:rPr lang="en-US" dirty="0" smtClean="0"/>
              <a:t> 31, </a:t>
            </a:r>
            <a:r>
              <a:rPr lang="en-US" dirty="0" err="1" smtClean="0"/>
              <a:t>Ayat</a:t>
            </a:r>
            <a:r>
              <a:rPr lang="en-US" dirty="0" smtClean="0"/>
              <a:t> 1, UU PT 12/12:</a:t>
            </a:r>
          </a:p>
          <a:p>
            <a:r>
              <a:rPr lang="en-US" dirty="0" smtClean="0"/>
              <a:t>PJJ  </a:t>
            </a:r>
            <a:r>
              <a:rPr lang="en-US" dirty="0" err="1" smtClean="0"/>
              <a:t>merupakan</a:t>
            </a:r>
            <a:r>
              <a:rPr lang="en-US" dirty="0" smtClean="0"/>
              <a:t>  </a:t>
            </a:r>
            <a:r>
              <a:rPr lang="en-US" dirty="0" err="1" smtClean="0"/>
              <a:t>proses</a:t>
            </a:r>
            <a:r>
              <a:rPr lang="en-US" dirty="0" smtClean="0"/>
              <a:t> 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mengajar</a:t>
            </a:r>
            <a:r>
              <a:rPr lang="en-US" dirty="0" smtClean="0"/>
              <a:t>  </a:t>
            </a:r>
            <a:r>
              <a:rPr lang="en-US" dirty="0" smtClean="0"/>
              <a:t>yang  </a:t>
            </a:r>
            <a:endParaRPr lang="en-US" dirty="0" smtClean="0"/>
          </a:p>
          <a:p>
            <a:r>
              <a:rPr lang="en-US" dirty="0" err="1" smtClean="0"/>
              <a:t>dilakukan</a:t>
            </a:r>
            <a:r>
              <a:rPr lang="en-US" dirty="0" smtClean="0"/>
              <a:t>  </a:t>
            </a:r>
            <a:r>
              <a:rPr lang="en-US" dirty="0" err="1" smtClean="0"/>
              <a:t>secara</a:t>
            </a:r>
            <a:r>
              <a:rPr lang="en-US" dirty="0" smtClean="0"/>
              <a:t>  </a:t>
            </a:r>
            <a:r>
              <a:rPr lang="en-US" dirty="0" err="1" smtClean="0"/>
              <a:t>jarak</a:t>
            </a:r>
            <a:r>
              <a:rPr lang="en-US" dirty="0" smtClean="0"/>
              <a:t>  </a:t>
            </a:r>
            <a:r>
              <a:rPr lang="en-US" dirty="0" err="1" smtClean="0"/>
              <a:t>jauh</a:t>
            </a:r>
            <a:r>
              <a:rPr lang="en-US" dirty="0" smtClean="0"/>
              <a:t> 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media </a:t>
            </a:r>
            <a:r>
              <a:rPr lang="en-US" dirty="0" err="1" smtClean="0"/>
              <a:t>komunikasi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59117" y="5568282"/>
            <a:ext cx="89733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 algn="just" fontAlgn="auto">
              <a:spcAft>
                <a:spcPts val="0"/>
              </a:spcAft>
              <a:defRPr/>
            </a:pPr>
            <a:r>
              <a:rPr lang="en-US" dirty="0" smtClean="0"/>
              <a:t>SNPG </a:t>
            </a:r>
            <a:r>
              <a:rPr lang="en-US" dirty="0" err="1" smtClean="0"/>
              <a:t>mengacu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SNPT,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yang </a:t>
            </a:r>
            <a:r>
              <a:rPr lang="en-US" dirty="0" err="1" smtClean="0"/>
              <a:t>spesifik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SNPT.</a:t>
            </a: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SNPG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Program </a:t>
            </a:r>
            <a:r>
              <a:rPr lang="en-US" dirty="0" err="1" smtClean="0"/>
              <a:t>Sarjana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PPG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9811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0" grpId="0" animBg="1"/>
      <p:bldP spid="45" grpId="0" animBg="1"/>
      <p:bldP spid="5" grpId="0" animBg="1"/>
      <p:bldP spid="30" grpId="0" animBg="1"/>
      <p:bldP spid="31" grpId="0" animBg="1"/>
      <p:bldP spid="18" grpId="0" animBg="1"/>
      <p:bldP spid="20" grpId="0" animBg="1"/>
      <p:bldP spid="23" grpId="0" animBg="1"/>
      <p:bldP spid="28" grpId="0" animBg="1"/>
      <p:bldP spid="29" grpId="0"/>
      <p:bldP spid="32" grpId="0"/>
      <p:bldP spid="33" grpId="0"/>
      <p:bldP spid="34" grpId="0"/>
      <p:bldP spid="27" grpId="0" animBg="1"/>
      <p:bldP spid="26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2977869" y="4737100"/>
            <a:ext cx="1372624" cy="46166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5283337" y="4762500"/>
            <a:ext cx="1632556" cy="46166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584337" y="5448300"/>
            <a:ext cx="1385232" cy="46166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5410337" y="5435600"/>
            <a:ext cx="1385232" cy="46166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16277" y="2477456"/>
            <a:ext cx="1694592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Standard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77781" y="2638960"/>
            <a:ext cx="1694592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Standard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694277" y="2527504"/>
            <a:ext cx="1694592" cy="64633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96469" y="2675360"/>
            <a:ext cx="1694592" cy="64633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16773" y="2823216"/>
            <a:ext cx="1694592" cy="64633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37301" y="885200"/>
            <a:ext cx="1694592" cy="646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4469" y="1048976"/>
            <a:ext cx="1694592" cy="646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62069" y="1265072"/>
            <a:ext cx="1694592" cy="646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769061" y="2290922"/>
            <a:ext cx="1487600" cy="928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673525" y="2413754"/>
            <a:ext cx="1487600" cy="928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562069" y="2575258"/>
            <a:ext cx="1487600" cy="928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40441" y="2617150"/>
            <a:ext cx="1443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Perguruan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Tinggi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7733" y="1265072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Fasilitator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Regulator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1411" y="29164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5637" y="2868704"/>
            <a:ext cx="1694592" cy="6463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Standard</a:t>
            </a:r>
            <a:endParaRPr lang="en-US" dirty="0"/>
          </a:p>
        </p:txBody>
      </p:sp>
      <p:sp>
        <p:nvSpPr>
          <p:cNvPr id="18" name="Arc 17"/>
          <p:cNvSpPr/>
          <p:nvPr/>
        </p:nvSpPr>
        <p:spPr>
          <a:xfrm rot="16200000">
            <a:off x="2320120" y="159600"/>
            <a:ext cx="2415655" cy="4599297"/>
          </a:xfrm>
          <a:prstGeom prst="arc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19420849">
            <a:off x="5865390" y="803098"/>
            <a:ext cx="2147605" cy="4707901"/>
          </a:xfrm>
          <a:prstGeom prst="arc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Bracket 29"/>
          <p:cNvSpPr/>
          <p:nvPr/>
        </p:nvSpPr>
        <p:spPr>
          <a:xfrm rot="16200000">
            <a:off x="4184364" y="1155692"/>
            <a:ext cx="511223" cy="5203788"/>
          </a:xfrm>
          <a:prstGeom prst="leftBracket">
            <a:avLst/>
          </a:prstGeom>
          <a:ln w="762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28769" y="4038600"/>
            <a:ext cx="121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Indikator-2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174969" y="2781300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/SPME</a:t>
            </a:r>
          </a:p>
          <a:p>
            <a:r>
              <a:rPr lang="en-US" dirty="0" err="1" smtClean="0"/>
              <a:t>Akreditasi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5084925" y="3123787"/>
            <a:ext cx="1293748" cy="22595"/>
          </a:xfrm>
          <a:prstGeom prst="line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532929" y="3176032"/>
            <a:ext cx="1019908" cy="15838"/>
          </a:xfrm>
          <a:prstGeom prst="line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393669" y="28067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Kurikulum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4399829" y="1769470"/>
            <a:ext cx="0" cy="643530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435069" y="1905000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Investasi</a:t>
            </a:r>
            <a:r>
              <a:rPr lang="en-US" dirty="0" smtClean="0"/>
              <a:t>/</a:t>
            </a:r>
            <a:r>
              <a:rPr lang="en-US" dirty="0" err="1" smtClean="0"/>
              <a:t>Regulasi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7397469" y="3467100"/>
            <a:ext cx="8883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BAN</a:t>
            </a:r>
            <a:endParaRPr lang="en-US" sz="2600" dirty="0"/>
          </a:p>
        </p:txBody>
      </p:sp>
      <p:sp>
        <p:nvSpPr>
          <p:cNvPr id="49" name="TextBox 48"/>
          <p:cNvSpPr txBox="1"/>
          <p:nvPr/>
        </p:nvSpPr>
        <p:spPr>
          <a:xfrm>
            <a:off x="539469" y="3454400"/>
            <a:ext cx="10198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BSNP</a:t>
            </a:r>
            <a:endParaRPr lang="en-US" sz="2600" dirty="0"/>
          </a:p>
        </p:txBody>
      </p:sp>
      <p:sp>
        <p:nvSpPr>
          <p:cNvPr id="54" name="TextBox 53"/>
          <p:cNvSpPr txBox="1"/>
          <p:nvPr/>
        </p:nvSpPr>
        <p:spPr>
          <a:xfrm>
            <a:off x="3219169" y="393700"/>
            <a:ext cx="26837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/>
              <a:t>Kemenristek-Dikti</a:t>
            </a:r>
            <a:endParaRPr lang="en-US" sz="2600" dirty="0"/>
          </a:p>
        </p:txBody>
      </p:sp>
      <p:sp>
        <p:nvSpPr>
          <p:cNvPr id="56" name="TextBox 55"/>
          <p:cNvSpPr txBox="1"/>
          <p:nvPr/>
        </p:nvSpPr>
        <p:spPr>
          <a:xfrm>
            <a:off x="5365469" y="4762500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Kualifikasi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505169" y="5435600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Profesi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577569" y="5334000"/>
            <a:ext cx="76716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2971937" y="5461000"/>
            <a:ext cx="1385232" cy="461665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945869" y="5461000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BNSP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092169" y="5435600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SKKNI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257269" y="4737100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KKNI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609737" y="4775200"/>
            <a:ext cx="1359832" cy="46166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882369" y="4800600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BSNP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V="1">
            <a:off x="1936029" y="5677932"/>
            <a:ext cx="1019908" cy="15838"/>
          </a:xfrm>
          <a:prstGeom prst="line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4361729" y="5677932"/>
            <a:ext cx="1019908" cy="15838"/>
          </a:xfrm>
          <a:prstGeom prst="line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016469" y="4394200"/>
            <a:ext cx="1568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Dunia</a:t>
            </a:r>
            <a:endParaRPr lang="en-US" sz="2400" dirty="0" smtClean="0"/>
          </a:p>
          <a:p>
            <a:r>
              <a:rPr lang="en-US" sz="2400" dirty="0" err="1" smtClean="0"/>
              <a:t>Pendidikan</a:t>
            </a:r>
            <a:endParaRPr lang="en-US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7041869" y="5257800"/>
            <a:ext cx="936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Dunia</a:t>
            </a:r>
            <a:endParaRPr lang="en-US" sz="2400" dirty="0" smtClean="0"/>
          </a:p>
          <a:p>
            <a:r>
              <a:rPr lang="en-US" sz="2400" dirty="0" err="1" smtClean="0"/>
              <a:t>Kerja</a:t>
            </a:r>
            <a:endParaRPr lang="en-US" sz="2400" dirty="0"/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4310929" y="4979432"/>
            <a:ext cx="1019908" cy="15838"/>
          </a:xfrm>
          <a:prstGeom prst="line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/>
          <p:nvPr/>
        </p:nvCxnSpPr>
        <p:spPr>
          <a:xfrm rot="5400000">
            <a:off x="3403319" y="3841750"/>
            <a:ext cx="1206500" cy="533400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948729" y="5004832"/>
            <a:ext cx="1019908" cy="15838"/>
          </a:xfrm>
          <a:prstGeom prst="line">
            <a:avLst/>
          </a:prstGeom>
          <a:ln w="57150"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 rot="19873155">
            <a:off x="1416726" y="1201208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Kebijakan</a:t>
            </a:r>
            <a:r>
              <a:rPr lang="en-US" dirty="0" smtClean="0"/>
              <a:t>/</a:t>
            </a:r>
          </a:p>
          <a:p>
            <a:r>
              <a:rPr lang="en-US" dirty="0" err="1" smtClean="0"/>
              <a:t>Peraturan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 rot="2482245">
            <a:off x="6471326" y="1391708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Kebijakan</a:t>
            </a:r>
            <a:r>
              <a:rPr lang="en-US" dirty="0" smtClean="0"/>
              <a:t>/</a:t>
            </a:r>
          </a:p>
          <a:p>
            <a:r>
              <a:rPr lang="en-US" dirty="0" err="1" smtClean="0"/>
              <a:t>Peraturan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660369" y="25654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SPMI</a:t>
            </a:r>
            <a:endParaRPr lang="en-US" i="1" dirty="0"/>
          </a:p>
        </p:txBody>
      </p:sp>
      <p:sp>
        <p:nvSpPr>
          <p:cNvPr id="67" name="TextBox 66"/>
          <p:cNvSpPr txBox="1"/>
          <p:nvPr/>
        </p:nvSpPr>
        <p:spPr>
          <a:xfrm rot="19827024">
            <a:off x="1493315" y="1651000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Pemberian</a:t>
            </a:r>
            <a:r>
              <a:rPr lang="en-US" i="1" dirty="0" smtClean="0"/>
              <a:t> </a:t>
            </a:r>
            <a:r>
              <a:rPr lang="en-US" i="1" dirty="0" err="1" smtClean="0"/>
              <a:t>izin</a:t>
            </a:r>
            <a:endParaRPr lang="en-US" i="1" dirty="0"/>
          </a:p>
        </p:txBody>
      </p:sp>
      <p:sp>
        <p:nvSpPr>
          <p:cNvPr id="76" name="TextBox 75"/>
          <p:cNvSpPr txBox="1"/>
          <p:nvPr/>
        </p:nvSpPr>
        <p:spPr>
          <a:xfrm>
            <a:off x="2507969" y="32385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R&amp;D/PPM</a:t>
            </a:r>
            <a:endParaRPr lang="en-US" i="1" dirty="0"/>
          </a:p>
        </p:txBody>
      </p:sp>
      <p:sp>
        <p:nvSpPr>
          <p:cNvPr id="81" name="TextBox 80"/>
          <p:cNvSpPr txBox="1"/>
          <p:nvPr/>
        </p:nvSpPr>
        <p:spPr>
          <a:xfrm>
            <a:off x="869669" y="6121400"/>
            <a:ext cx="68515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Multi-stakeholder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Ekosistem</a:t>
            </a:r>
            <a:r>
              <a:rPr lang="en-US" sz="2600" dirty="0" smtClean="0"/>
              <a:t> </a:t>
            </a:r>
            <a:r>
              <a:rPr lang="en-US" sz="2600" dirty="0" err="1" smtClean="0"/>
              <a:t>Budaya</a:t>
            </a:r>
            <a:r>
              <a:rPr lang="en-US" sz="2600" dirty="0" smtClean="0"/>
              <a:t> </a:t>
            </a:r>
            <a:r>
              <a:rPr lang="en-US" sz="2600" dirty="0" err="1" smtClean="0"/>
              <a:t>Mutu</a:t>
            </a:r>
            <a:endParaRPr lang="en-US" sz="2600" dirty="0"/>
          </a:p>
        </p:txBody>
      </p:sp>
      <p:sp>
        <p:nvSpPr>
          <p:cNvPr id="82" name="Oval 81"/>
          <p:cNvSpPr/>
          <p:nvPr/>
        </p:nvSpPr>
        <p:spPr>
          <a:xfrm>
            <a:off x="3057960" y="393700"/>
            <a:ext cx="3101540" cy="4915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264400" y="3454400"/>
            <a:ext cx="1124469" cy="4915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393700" y="3441700"/>
            <a:ext cx="1378470" cy="5931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4108889959"/>
              </p:ext>
            </p:extLst>
          </p:nvPr>
        </p:nvGraphicFramePr>
        <p:xfrm>
          <a:off x="736600" y="381000"/>
          <a:ext cx="7363792" cy="542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7900" y="4127500"/>
            <a:ext cx="1552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Perumusan</a:t>
            </a:r>
            <a:endParaRPr lang="en-US" sz="2400" dirty="0" smtClean="0"/>
          </a:p>
          <a:p>
            <a:r>
              <a:rPr lang="en-US" sz="2400" dirty="0" err="1" smtClean="0"/>
              <a:t>Standar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702300" y="4038600"/>
            <a:ext cx="2362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Akreditasi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Nasional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78100" y="596900"/>
            <a:ext cx="296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Regulasi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Fasilitasi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644900" y="4102100"/>
            <a:ext cx="851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Mutu</a:t>
            </a:r>
            <a:endParaRPr lang="en-US" sz="2400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917700" y="2133600"/>
            <a:ext cx="660400" cy="660400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575300" y="1981200"/>
            <a:ext cx="673100" cy="66040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uble Bracket 13"/>
          <p:cNvSpPr/>
          <p:nvPr/>
        </p:nvSpPr>
        <p:spPr>
          <a:xfrm>
            <a:off x="406400" y="2933700"/>
            <a:ext cx="7518400" cy="830997"/>
          </a:xfrm>
          <a:prstGeom prst="bracketPair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67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1981200"/>
            <a:ext cx="7251508" cy="1447800"/>
          </a:xfrm>
        </p:spPr>
        <p:txBody>
          <a:bodyPr/>
          <a:lstStyle/>
          <a:p>
            <a:r>
              <a:rPr lang="en-US" sz="2600" dirty="0" smtClean="0"/>
              <a:t>II. </a:t>
            </a:r>
            <a:r>
              <a:rPr lang="en-US" sz="2600" dirty="0" err="1" smtClean="0"/>
              <a:t>Kondisi</a:t>
            </a:r>
            <a:r>
              <a:rPr lang="en-US" sz="2600" dirty="0" smtClean="0"/>
              <a:t> </a:t>
            </a:r>
            <a:r>
              <a:rPr lang="en-US" sz="2600" dirty="0" err="1" smtClean="0"/>
              <a:t>Pendidikan</a:t>
            </a:r>
            <a:r>
              <a:rPr lang="en-US" sz="2600" dirty="0" smtClean="0"/>
              <a:t> </a:t>
            </a:r>
            <a:r>
              <a:rPr lang="en-US" sz="2600" dirty="0" err="1" smtClean="0"/>
              <a:t>Tinggi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Daya</a:t>
            </a:r>
            <a:r>
              <a:rPr lang="en-US" sz="2600" dirty="0" smtClean="0"/>
              <a:t> </a:t>
            </a:r>
            <a:r>
              <a:rPr lang="en-US" sz="2600" dirty="0" err="1" smtClean="0"/>
              <a:t>Saing</a:t>
            </a:r>
            <a:r>
              <a:rPr lang="en-US" sz="2600" dirty="0" smtClean="0"/>
              <a:t> </a:t>
            </a:r>
            <a:r>
              <a:rPr lang="en-US" sz="2600" dirty="0" err="1" smtClean="0"/>
              <a:t>Bangsa</a:t>
            </a:r>
            <a:r>
              <a:rPr lang="en-US" sz="2600" dirty="0" smtClean="0"/>
              <a:t> Indonesia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002060"/>
          </a:solidFill>
        </p:spPr>
        <p:txBody>
          <a:bodyPr/>
          <a:lstStyle/>
          <a:p>
            <a:pPr algn="r" eaLnBrk="1" hangingPunct="1"/>
            <a:r>
              <a:rPr lang="en-US" altLang="en-US" sz="3200" b="1" noProof="1" smtClean="0">
                <a:solidFill>
                  <a:srgbClr val="FFFFFF"/>
                </a:solidFill>
              </a:rPr>
              <a:t>AKREDITASI OLEH BAN-PT (30 Oktober 2015)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104" y="667434"/>
            <a:ext cx="8256896" cy="4876800"/>
          </a:xfrm>
          <a:noFill/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2400" b="1" dirty="0" smtClean="0"/>
              <a:t>AKREDITASI PROGRAM STUDI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	A = 1946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/>
              <a:t>	</a:t>
            </a:r>
            <a:r>
              <a:rPr lang="en-US" sz="2400" dirty="0" smtClean="0"/>
              <a:t>B = 8040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/>
              <a:t>	</a:t>
            </a:r>
            <a:r>
              <a:rPr lang="en-US" sz="2400" dirty="0" smtClean="0"/>
              <a:t>C = </a:t>
            </a:r>
            <a:r>
              <a:rPr lang="en-US" sz="2400" dirty="0" smtClean="0"/>
              <a:t>8839</a:t>
            </a:r>
            <a:r>
              <a:rPr lang="en-US" sz="2400" dirty="0" smtClean="0"/>
              <a:t>	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b="1" dirty="0" smtClean="0"/>
              <a:t>AKREDITASI </a:t>
            </a:r>
            <a:r>
              <a:rPr lang="en-US" sz="2400" b="1" dirty="0" smtClean="0"/>
              <a:t>INSTITUSI PERGURUAN TINGGI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	A = 26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/>
              <a:t>	</a:t>
            </a:r>
            <a:r>
              <a:rPr lang="en-US" sz="2400" dirty="0" smtClean="0"/>
              <a:t>B = 240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/>
              <a:t>	</a:t>
            </a:r>
            <a:r>
              <a:rPr lang="en-US" sz="2400" dirty="0" smtClean="0"/>
              <a:t>C = 586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/>
              <a:t>	</a:t>
            </a:r>
            <a:r>
              <a:rPr lang="en-US" sz="2400" dirty="0" smtClean="0"/>
              <a:t>		</a:t>
            </a:r>
            <a:endParaRPr lang="es-E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B83BFE-489C-4DC3-A3D0-A53C2063A634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698524" y="1719615"/>
            <a:ext cx="2385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Jumlah</a:t>
            </a:r>
            <a:r>
              <a:rPr lang="en-US" sz="2400" dirty="0" smtClean="0"/>
              <a:t> = 18825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534764" y="4326336"/>
            <a:ext cx="2042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Jumlah</a:t>
            </a:r>
            <a:r>
              <a:rPr lang="en-US" sz="2400" dirty="0" smtClean="0"/>
              <a:t> = </a:t>
            </a:r>
            <a:r>
              <a:rPr lang="en-US" sz="2400" dirty="0" smtClean="0"/>
              <a:t>852</a:t>
            </a:r>
            <a:endParaRPr lang="id-ID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996288" y="5677462"/>
            <a:ext cx="2527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: BAN PT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26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p:oleObj spid="_x0000_s82946" name="think-cell Slide" r:id="rId8" imgW="0" imgH="0" progId="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3695700" y="1179513"/>
            <a:ext cx="363562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prstClr val="white"/>
                </a:solidFill>
                <a:latin typeface="Book Antiqua" pitchFamily="18" charset="0"/>
                <a:cs typeface="+mn-cs"/>
              </a:rPr>
              <a:t>Demographic Bonus</a:t>
            </a:r>
            <a:endParaRPr lang="en-US" i="1" dirty="0">
              <a:solidFill>
                <a:prstClr val="white"/>
              </a:solidFill>
              <a:latin typeface="Book Antiqua" pitchFamily="18" charset="0"/>
              <a:cs typeface="+mn-cs"/>
            </a:endParaRPr>
          </a:p>
        </p:txBody>
      </p:sp>
      <p:sp>
        <p:nvSpPr>
          <p:cNvPr id="20483" name="Slide Number Placeholder 1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47272" y="6407944"/>
            <a:ext cx="36576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C675DCD-5BD6-CE48-8753-89D7A991365B}" type="slidenum">
              <a:rPr lang="en-US" sz="1200">
                <a:solidFill>
                  <a:srgbClr val="898989"/>
                </a:solidFill>
                <a:latin typeface="Calibri" charset="0"/>
                <a:cs typeface="Arial" charset="0"/>
              </a:rPr>
              <a:pPr eaLnBrk="1" hangingPunct="1"/>
              <a:t>16</a:t>
            </a:fld>
            <a:endParaRPr lang="en-US" sz="1200">
              <a:solidFill>
                <a:srgbClr val="898989"/>
              </a:solidFill>
              <a:latin typeface="Calibri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6994" y="4974608"/>
            <a:ext cx="8461605" cy="1785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400" dirty="0">
                <a:solidFill>
                  <a:srgbClr val="0070C0"/>
                </a:solidFill>
                <a:latin typeface="Berlin Sans FB" pitchFamily="34" charset="0"/>
              </a:rPr>
              <a:t>Angka kebergantungan akan terus berkurang dari  2010-2040: merupakan bonus demografi untuk pembangunan ekonomi, asal pengembangan SDM bermutu, bila tidak justru menjadi </a:t>
            </a:r>
            <a:r>
              <a:rPr lang="id-ID" sz="2400" dirty="0">
                <a:solidFill>
                  <a:srgbClr val="FF0000"/>
                </a:solidFill>
                <a:latin typeface="Berlin Sans FB" pitchFamily="34" charset="0"/>
              </a:rPr>
              <a:t>bencana demografi</a:t>
            </a:r>
          </a:p>
        </p:txBody>
      </p:sp>
      <p:pic>
        <p:nvPicPr>
          <p:cNvPr id="20487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936" y="1571625"/>
            <a:ext cx="7961434" cy="337978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50425" y="1571625"/>
            <a:ext cx="1626577" cy="3081338"/>
          </a:xfrm>
          <a:prstGeom prst="rect">
            <a:avLst/>
          </a:prstGeom>
          <a:solidFill>
            <a:schemeClr val="tx2">
              <a:lumMod val="20000"/>
              <a:lumOff val="80000"/>
              <a:alpha val="49804"/>
            </a:schemeClr>
          </a:solidFill>
          <a:ln>
            <a:solidFill>
              <a:schemeClr val="tx1"/>
            </a:solidFill>
          </a:ln>
          <a:extLst/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rgbClr val="FFFFFF"/>
              </a:solidFill>
              <a:latin typeface="Tw Cen MT"/>
              <a:cs typeface="+mn-cs"/>
            </a:endParaRPr>
          </a:p>
        </p:txBody>
      </p:sp>
      <p:cxnSp>
        <p:nvCxnSpPr>
          <p:cNvPr id="20489" name="Straight Arrow Connector 21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rot="5400000">
            <a:off x="5607479" y="4679157"/>
            <a:ext cx="642937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" name="Straight Connector 16"/>
          <p:cNvCxnSpPr/>
          <p:nvPr/>
        </p:nvCxnSpPr>
        <p:spPr>
          <a:xfrm rot="5400000">
            <a:off x="5421924" y="2666270"/>
            <a:ext cx="2952750" cy="146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946889" y="225425"/>
            <a:ext cx="5130311" cy="92233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dirty="0">
                <a:solidFill>
                  <a:srgbClr val="002060"/>
                </a:solidFill>
                <a:latin typeface="Tw Cen MT"/>
                <a:cs typeface="+mn-cs"/>
              </a:rPr>
              <a:t>Sumberdaya Manusia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solidFill>
                  <a:srgbClr val="002060"/>
                </a:solidFill>
                <a:latin typeface="Tw Cen MT"/>
                <a:cs typeface="+mn-cs"/>
              </a:rPr>
              <a:t>(Sumber: Menko Perekonomian)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99739" y="1565277"/>
            <a:ext cx="216877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solidFill>
                  <a:srgbClr val="C00000"/>
                </a:solidFill>
                <a:latin typeface="Tw Cen MT"/>
                <a:cs typeface="+mn-cs"/>
              </a:rPr>
              <a:t>100  Year of Independence</a:t>
            </a:r>
          </a:p>
        </p:txBody>
      </p:sp>
    </p:spTree>
    <p:extLst>
      <p:ext uri="{BB962C8B-B14F-4D97-AF65-F5344CB8AC3E}">
        <p14:creationId xmlns:p14="http://schemas.microsoft.com/office/powerpoint/2010/main" xmlns="" val="3994800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676399" y="381000"/>
            <a:ext cx="7256587" cy="762000"/>
          </a:xfrm>
        </p:spPr>
        <p:txBody>
          <a:bodyPr/>
          <a:lstStyle/>
          <a:p>
            <a:pPr eaLnBrk="1" hangingPunct="1"/>
            <a:r>
              <a:rPr lang="id-ID" sz="2800" b="1" dirty="0">
                <a:solidFill>
                  <a:srgbClr val="002060"/>
                </a:solidFill>
                <a:latin typeface="Calibri" charset="0"/>
              </a:rPr>
              <a:t>Perbandingan produktivitas per kapita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43660" y="1052513"/>
            <a:ext cx="8143142" cy="5421312"/>
          </a:xfrm>
        </p:spPr>
      </p:pic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4473016" y="6269109"/>
            <a:ext cx="30601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 smtClean="0">
                <a:solidFill>
                  <a:prstClr val="black"/>
                </a:solidFill>
                <a:latin typeface="Tw Cen MT"/>
                <a:cs typeface="+mn-cs"/>
              </a:rPr>
              <a:t>Furqon</a:t>
            </a:r>
            <a:r>
              <a:rPr lang="en-US" sz="1400" dirty="0" smtClean="0">
                <a:solidFill>
                  <a:prstClr val="black"/>
                </a:solidFill>
                <a:latin typeface="Tw Cen MT"/>
                <a:cs typeface="+mn-cs"/>
              </a:rPr>
              <a:t>, 2015 </a:t>
            </a:r>
            <a:r>
              <a:rPr lang="id-ID" sz="1400" dirty="0" smtClean="0">
                <a:solidFill>
                  <a:prstClr val="black"/>
                </a:solidFill>
                <a:latin typeface="Tw Cen MT"/>
                <a:cs typeface="+mn-cs"/>
              </a:rPr>
              <a:t>Diolah </a:t>
            </a:r>
            <a:r>
              <a:rPr lang="id-ID" sz="1400" dirty="0">
                <a:solidFill>
                  <a:prstClr val="black"/>
                </a:solidFill>
                <a:latin typeface="Tw Cen MT"/>
                <a:cs typeface="+mn-cs"/>
              </a:rPr>
              <a:t>dari ADB, 2007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07276" y="3944941"/>
            <a:ext cx="487085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prstClr val="black"/>
                </a:solidFill>
                <a:latin typeface="Tw Cen MT"/>
                <a:cs typeface="+mn-cs"/>
              </a:rPr>
              <a:t>Produktivitas</a:t>
            </a:r>
            <a:r>
              <a:rPr lang="en-US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w Cen MT"/>
                <a:cs typeface="+mn-cs"/>
              </a:rPr>
              <a:t>tenaga</a:t>
            </a:r>
            <a:r>
              <a:rPr lang="en-US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w Cen MT"/>
                <a:cs typeface="+mn-cs"/>
              </a:rPr>
              <a:t>kerja</a:t>
            </a:r>
            <a:r>
              <a:rPr lang="en-US" dirty="0">
                <a:solidFill>
                  <a:prstClr val="black"/>
                </a:solidFill>
                <a:latin typeface="Tw Cen MT"/>
                <a:cs typeface="+mn-cs"/>
              </a:rPr>
              <a:t> Indonesia </a:t>
            </a:r>
            <a:r>
              <a:rPr lang="en-US" dirty="0" err="1">
                <a:solidFill>
                  <a:prstClr val="black"/>
                </a:solidFill>
                <a:latin typeface="Tw Cen MT"/>
                <a:cs typeface="+mn-cs"/>
              </a:rPr>
              <a:t>masih</a:t>
            </a:r>
            <a:r>
              <a:rPr lang="en-US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w Cen MT"/>
                <a:cs typeface="+mn-cs"/>
              </a:rPr>
              <a:t>rendah</a:t>
            </a:r>
            <a:r>
              <a:rPr lang="en-US" dirty="0">
                <a:solidFill>
                  <a:prstClr val="black"/>
                </a:solidFill>
                <a:latin typeface="Tw Cen MT"/>
                <a:cs typeface="+mn-cs"/>
              </a:rPr>
              <a:t>,</a:t>
            </a:r>
            <a:br>
              <a:rPr lang="en-US" dirty="0">
                <a:solidFill>
                  <a:prstClr val="black"/>
                </a:solidFill>
                <a:latin typeface="Tw Cen MT"/>
                <a:cs typeface="+mn-cs"/>
              </a:rPr>
            </a:br>
            <a:r>
              <a:rPr lang="en-US" dirty="0">
                <a:solidFill>
                  <a:prstClr val="black"/>
                </a:solidFill>
                <a:latin typeface="Tw Cen MT"/>
                <a:cs typeface="+mn-c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w Cen MT"/>
                <a:cs typeface="+mn-cs"/>
              </a:rPr>
              <a:t>separo</a:t>
            </a:r>
            <a:r>
              <a:rPr lang="en-US" dirty="0">
                <a:solidFill>
                  <a:prstClr val="black"/>
                </a:solidFill>
                <a:latin typeface="Tw Cen MT"/>
                <a:cs typeface="+mn-cs"/>
              </a:rPr>
              <a:t> Thailand, </a:t>
            </a:r>
            <a:r>
              <a:rPr lang="en-US" dirty="0" err="1">
                <a:solidFill>
                  <a:prstClr val="black"/>
                </a:solidFill>
                <a:latin typeface="Tw Cen MT"/>
                <a:cs typeface="+mn-cs"/>
              </a:rPr>
              <a:t>seperlima</a:t>
            </a:r>
            <a:r>
              <a:rPr lang="en-US" dirty="0">
                <a:solidFill>
                  <a:prstClr val="black"/>
                </a:solidFill>
                <a:latin typeface="Tw Cen MT"/>
                <a:cs typeface="+mn-cs"/>
              </a:rPr>
              <a:t> Malaysia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749563" y="4462467"/>
            <a:ext cx="1342292" cy="83502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5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47272" y="6407944"/>
            <a:ext cx="36576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8D0694-7643-914F-9C25-F82126EBBA62}" type="slidenum">
              <a:rPr lang="zh-CN" altLang="en-US" sz="1200">
                <a:solidFill>
                  <a:srgbClr val="000000"/>
                </a:solidFill>
                <a:latin typeface="Berlin Sans FB" charset="0"/>
                <a:ea typeface="宋体" charset="0"/>
                <a:cs typeface="宋体" charset="0"/>
              </a:rPr>
              <a:pPr eaLnBrk="1" hangingPunct="1"/>
              <a:t>17</a:t>
            </a:fld>
            <a:endParaRPr lang="zh-CN" altLang="en-US" sz="1200">
              <a:solidFill>
                <a:srgbClr val="000000"/>
              </a:solidFill>
              <a:latin typeface="Berlin Sans FB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996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30792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400" b="1" dirty="0" err="1" smtClean="0">
                <a:solidFill>
                  <a:schemeClr val="tx1"/>
                </a:solidFill>
              </a:rPr>
              <a:t>Daya</a:t>
            </a:r>
            <a:r>
              <a:rPr lang="en-US" sz="3400" b="1" dirty="0" smtClean="0">
                <a:solidFill>
                  <a:schemeClr val="tx1"/>
                </a:solidFill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</a:rPr>
              <a:t>Saing</a:t>
            </a:r>
            <a:r>
              <a:rPr lang="en-US" sz="3400" b="1" dirty="0" smtClean="0">
                <a:solidFill>
                  <a:schemeClr val="tx1"/>
                </a:solidFill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</a:rPr>
              <a:t>Bangsa:Tantangan</a:t>
            </a:r>
            <a:r>
              <a:rPr lang="en-US" sz="3400" b="1" dirty="0" smtClean="0">
                <a:solidFill>
                  <a:schemeClr val="tx1"/>
                </a:solidFill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</a:rPr>
              <a:t>Persaingan</a:t>
            </a:r>
            <a:r>
              <a:rPr lang="en-US" sz="3400" b="1" dirty="0" smtClean="0">
                <a:solidFill>
                  <a:schemeClr val="tx1"/>
                </a:solidFill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</a:rPr>
              <a:t>Bebas</a:t>
            </a:r>
            <a:r>
              <a:rPr lang="en-US" sz="3400" b="1" dirty="0" smtClean="0">
                <a:solidFill>
                  <a:schemeClr val="tx1"/>
                </a:solidFill>
              </a:rPr>
              <a:t> </a:t>
            </a:r>
            <a:r>
              <a:rPr lang="en-US" sz="3400" b="1" dirty="0" err="1" smtClean="0">
                <a:solidFill>
                  <a:schemeClr val="tx1"/>
                </a:solidFill>
              </a:rPr>
              <a:t>di</a:t>
            </a:r>
            <a:r>
              <a:rPr lang="en-US" sz="3400" b="1" dirty="0" smtClean="0">
                <a:solidFill>
                  <a:schemeClr val="tx1"/>
                </a:solidFill>
              </a:rPr>
              <a:t> </a:t>
            </a:r>
            <a:r>
              <a:rPr lang="en-US" sz="3400" b="1" dirty="0" smtClean="0">
                <a:solidFill>
                  <a:schemeClr val="tx1"/>
                </a:solidFill>
              </a:rPr>
              <a:t>MEA</a:t>
            </a:r>
            <a:endParaRPr lang="en-US" sz="34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2"/>
            <a:ext cx="9144000" cy="583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438400" y="5029200"/>
            <a:ext cx="2133600" cy="12954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371600" y="3505200"/>
            <a:ext cx="2133600" cy="12954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95400" y="2057400"/>
            <a:ext cx="2133600" cy="12954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705600" y="2667000"/>
            <a:ext cx="2133600" cy="12954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05600" y="3733800"/>
            <a:ext cx="2133600" cy="12954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-76200" y="2819400"/>
            <a:ext cx="2133600" cy="12954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4038600"/>
            <a:ext cx="2133600" cy="1295400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0" y="914402"/>
            <a:ext cx="4862184" cy="461645"/>
          </a:xfrm>
          <a:prstGeom prst="rect">
            <a:avLst/>
          </a:prstGeom>
          <a:noFill/>
        </p:spPr>
        <p:txBody>
          <a:bodyPr wrap="none" lIns="91418" tIns="45710" rIns="91418" bIns="45710" rtlCol="0">
            <a:spAutoFit/>
          </a:bodyPr>
          <a:lstStyle/>
          <a:p>
            <a:r>
              <a:rPr lang="en-US" sz="2400" dirty="0" smtClean="0"/>
              <a:t>Indonesia </a:t>
            </a:r>
            <a:r>
              <a:rPr lang="en-US" sz="2400" dirty="0" err="1" smtClean="0"/>
              <a:t>berada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papan</a:t>
            </a:r>
            <a:r>
              <a:rPr lang="en-US" sz="2400" dirty="0" smtClean="0"/>
              <a:t> </a:t>
            </a:r>
            <a:r>
              <a:rPr lang="en-US" sz="2400" dirty="0" err="1" smtClean="0"/>
              <a:t>tengah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1981200"/>
            <a:ext cx="7046792" cy="1447800"/>
          </a:xfrm>
        </p:spPr>
        <p:txBody>
          <a:bodyPr/>
          <a:lstStyle/>
          <a:p>
            <a:r>
              <a:rPr lang="en-US" dirty="0" smtClean="0"/>
              <a:t>III. </a:t>
            </a:r>
            <a:r>
              <a:rPr lang="en-US" dirty="0" err="1" smtClean="0"/>
              <a:t>Kualitas</a:t>
            </a:r>
            <a:r>
              <a:rPr lang="en-US" dirty="0" smtClean="0"/>
              <a:t> Input, Output, </a:t>
            </a:r>
            <a:r>
              <a:rPr lang="en-US" dirty="0" err="1" smtClean="0"/>
              <a:t>dan</a:t>
            </a:r>
            <a:r>
              <a:rPr lang="en-US" dirty="0" smtClean="0"/>
              <a:t> Outcome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Indonesia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AGENDA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27" y="1135791"/>
            <a:ext cx="8088313" cy="4746391"/>
          </a:xfrm>
        </p:spPr>
        <p:txBody>
          <a:bodyPr/>
          <a:lstStyle/>
          <a:p>
            <a:r>
              <a:rPr lang="en-US" b="1" dirty="0" err="1" smtClean="0"/>
              <a:t>Latar</a:t>
            </a:r>
            <a:r>
              <a:rPr lang="en-US" b="1" dirty="0" smtClean="0"/>
              <a:t> </a:t>
            </a:r>
            <a:r>
              <a:rPr lang="en-US" b="1" dirty="0" err="1" smtClean="0"/>
              <a:t>Belakang</a:t>
            </a:r>
            <a:endParaRPr lang="en-US" b="1" dirty="0" smtClean="0"/>
          </a:p>
          <a:p>
            <a:r>
              <a:rPr lang="en-US" b="1" dirty="0" err="1" smtClean="0"/>
              <a:t>Kondisi</a:t>
            </a:r>
            <a:r>
              <a:rPr lang="en-US" b="1" dirty="0" smtClean="0"/>
              <a:t> </a:t>
            </a:r>
            <a:r>
              <a:rPr lang="en-US" b="1" dirty="0" err="1" smtClean="0"/>
              <a:t>Pendidikan</a:t>
            </a:r>
            <a:r>
              <a:rPr lang="en-US" b="1" dirty="0" smtClean="0"/>
              <a:t> </a:t>
            </a:r>
            <a:r>
              <a:rPr lang="en-US" b="1" dirty="0" err="1" smtClean="0"/>
              <a:t>Tinggi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Daya</a:t>
            </a:r>
            <a:r>
              <a:rPr lang="en-US" b="1" dirty="0" smtClean="0"/>
              <a:t> </a:t>
            </a:r>
            <a:r>
              <a:rPr lang="en-US" b="1" dirty="0" err="1" smtClean="0"/>
              <a:t>Saing</a:t>
            </a:r>
            <a:r>
              <a:rPr lang="en-US" b="1" dirty="0" smtClean="0"/>
              <a:t> </a:t>
            </a:r>
            <a:r>
              <a:rPr lang="en-US" b="1" dirty="0" err="1" smtClean="0"/>
              <a:t>Bangsa</a:t>
            </a:r>
            <a:r>
              <a:rPr lang="en-US" b="1" dirty="0" smtClean="0"/>
              <a:t> Indonesia</a:t>
            </a:r>
            <a:endParaRPr lang="en-US" b="1" dirty="0" smtClean="0"/>
          </a:p>
          <a:p>
            <a:r>
              <a:rPr lang="en-US" b="1" dirty="0" err="1" smtClean="0"/>
              <a:t>Kualitas</a:t>
            </a:r>
            <a:r>
              <a:rPr lang="en-US" b="1" dirty="0" smtClean="0"/>
              <a:t> Input, Output, </a:t>
            </a:r>
            <a:r>
              <a:rPr lang="en-US" b="1" dirty="0" err="1" smtClean="0"/>
              <a:t>dan</a:t>
            </a:r>
            <a:r>
              <a:rPr lang="en-US" b="1" dirty="0" smtClean="0"/>
              <a:t> Outcome </a:t>
            </a:r>
            <a:r>
              <a:rPr lang="en-US" b="1" dirty="0" err="1" smtClean="0"/>
              <a:t>Pendidikan</a:t>
            </a:r>
            <a:r>
              <a:rPr lang="en-US" b="1" dirty="0" smtClean="0"/>
              <a:t> </a:t>
            </a:r>
            <a:r>
              <a:rPr lang="en-US" b="1" dirty="0" err="1" smtClean="0"/>
              <a:t>Tinggi</a:t>
            </a:r>
            <a:endParaRPr lang="en-US" b="1" dirty="0" smtClean="0"/>
          </a:p>
          <a:p>
            <a:r>
              <a:rPr lang="en-US" b="1" dirty="0" err="1" smtClean="0"/>
              <a:t>Aplikasi</a:t>
            </a:r>
            <a:r>
              <a:rPr lang="en-US" b="1" dirty="0" smtClean="0"/>
              <a:t> TIK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Meningkatkan</a:t>
            </a:r>
            <a:r>
              <a:rPr lang="en-US" b="1" dirty="0" smtClean="0"/>
              <a:t> </a:t>
            </a:r>
            <a:r>
              <a:rPr lang="en-US" b="1" dirty="0" err="1" smtClean="0"/>
              <a:t>Akses</a:t>
            </a:r>
            <a:endParaRPr lang="en-US" b="1" dirty="0" smtClean="0"/>
          </a:p>
          <a:p>
            <a:r>
              <a:rPr lang="en-US" b="1" dirty="0" err="1" smtClean="0"/>
              <a:t>Percepatan</a:t>
            </a:r>
            <a:r>
              <a:rPr lang="en-US" b="1" dirty="0" smtClean="0"/>
              <a:t> </a:t>
            </a:r>
            <a:r>
              <a:rPr lang="en-US" b="1" dirty="0" err="1" smtClean="0"/>
              <a:t>Peningkatan</a:t>
            </a:r>
            <a:r>
              <a:rPr lang="en-US" b="1" dirty="0" smtClean="0"/>
              <a:t> </a:t>
            </a:r>
            <a:r>
              <a:rPr lang="en-US" b="1" dirty="0" err="1" smtClean="0"/>
              <a:t>Kualitas</a:t>
            </a:r>
            <a:r>
              <a:rPr lang="en-US" b="1" dirty="0" smtClean="0"/>
              <a:t> SDM: AKOM, PJJ,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smtClean="0"/>
              <a:t>SNPG</a:t>
            </a:r>
          </a:p>
          <a:p>
            <a:r>
              <a:rPr lang="en-US" b="1" dirty="0" err="1" smtClean="0"/>
              <a:t>Standar</a:t>
            </a:r>
            <a:r>
              <a:rPr lang="en-US" b="1" dirty="0" smtClean="0"/>
              <a:t> </a:t>
            </a:r>
            <a:r>
              <a:rPr lang="en-US" b="1" dirty="0" err="1" smtClean="0"/>
              <a:t>Pendidikan</a:t>
            </a:r>
            <a:r>
              <a:rPr lang="en-US" b="1" dirty="0" smtClean="0"/>
              <a:t> </a:t>
            </a:r>
            <a:r>
              <a:rPr lang="en-US" b="1" dirty="0" err="1" smtClean="0"/>
              <a:t>Nasional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b="1" dirty="0" err="1" smtClean="0">
                <a:sym typeface="Wingdings" pitchFamily="2" charset="2"/>
              </a:rPr>
              <a:t>Mutu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Pendidikan</a:t>
            </a:r>
            <a:endParaRPr lang="en-US" b="1" dirty="0" smtClean="0"/>
          </a:p>
          <a:p>
            <a:r>
              <a:rPr lang="en-US" b="1" dirty="0" err="1" smtClean="0"/>
              <a:t>Penutup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ea typeface="ＭＳ Ｐゴシック"/>
              </a:rPr>
              <a:t>Halaman</a:t>
            </a:r>
            <a:r>
              <a:rPr lang="en-US" dirty="0" smtClean="0">
                <a:ea typeface="ＭＳ Ｐゴシック"/>
              </a:rPr>
              <a:t> </a:t>
            </a:r>
            <a:fld id="{87F65F81-AAB0-6D49-96FA-EA8AC2FF2CD5}" type="slidenum">
              <a:rPr lang="en-US" smtClean="0">
                <a:ea typeface="ＭＳ Ｐゴシック"/>
              </a:rPr>
              <a:pPr>
                <a:defRPr/>
              </a:pPr>
              <a:t>2</a:t>
            </a:fld>
            <a:endParaRPr lang="en-US" dirty="0">
              <a:ea typeface="ＭＳ Ｐゴシック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Box 232"/>
          <p:cNvSpPr txBox="1"/>
          <p:nvPr/>
        </p:nvSpPr>
        <p:spPr>
          <a:xfrm>
            <a:off x="400531" y="377449"/>
            <a:ext cx="6159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noProof="1" smtClean="0">
                <a:solidFill>
                  <a:srgbClr val="3382CE"/>
                </a:solidFill>
                <a:latin typeface="Century Gothic"/>
                <a:cs typeface="Century Gothic"/>
              </a:rPr>
              <a:t>Kualitas Input Berdasarkan </a:t>
            </a:r>
            <a:r>
              <a:rPr lang="id-ID" sz="3200" b="1" noProof="1" smtClean="0">
                <a:solidFill>
                  <a:srgbClr val="3382CE"/>
                </a:solidFill>
                <a:latin typeface="Century Gothic"/>
                <a:cs typeface="Century Gothic"/>
              </a:rPr>
              <a:t>UN</a:t>
            </a:r>
            <a:endParaRPr lang="id-ID" sz="3200" b="1" noProof="1">
              <a:solidFill>
                <a:srgbClr val="3382CE"/>
              </a:solidFill>
              <a:latin typeface="Century Gothic"/>
              <a:cs typeface="Century Gothic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0530" y="1160824"/>
            <a:ext cx="7590539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err="1">
                <a:latin typeface="Century Gothic"/>
                <a:cs typeface="Century Gothic"/>
              </a:rPr>
              <a:t>Peta</a:t>
            </a:r>
            <a:r>
              <a:rPr lang="en-US" sz="1600" dirty="0">
                <a:latin typeface="Century Gothic"/>
                <a:cs typeface="Century Gothic"/>
              </a:rPr>
              <a:t> </a:t>
            </a:r>
            <a:r>
              <a:rPr lang="en-US" sz="1600" dirty="0" err="1">
                <a:latin typeface="Century Gothic"/>
                <a:cs typeface="Century Gothic"/>
              </a:rPr>
              <a:t>keragaman</a:t>
            </a:r>
            <a:r>
              <a:rPr lang="en-US" sz="1600" dirty="0">
                <a:latin typeface="Century Gothic"/>
                <a:cs typeface="Century Gothic"/>
              </a:rPr>
              <a:t> </a:t>
            </a:r>
            <a:r>
              <a:rPr lang="en-US" sz="1600" dirty="0" err="1">
                <a:latin typeface="Century Gothic"/>
                <a:cs typeface="Century Gothic"/>
              </a:rPr>
              <a:t>nilai</a:t>
            </a:r>
            <a:r>
              <a:rPr lang="en-US" sz="1600" dirty="0">
                <a:latin typeface="Century Gothic"/>
                <a:cs typeface="Century Gothic"/>
              </a:rPr>
              <a:t> </a:t>
            </a:r>
            <a:r>
              <a:rPr lang="en-US" sz="1600" dirty="0" err="1">
                <a:latin typeface="Century Gothic"/>
                <a:cs typeface="Century Gothic"/>
              </a:rPr>
              <a:t>sekolah</a:t>
            </a:r>
            <a:r>
              <a:rPr lang="en-US" sz="1600" dirty="0">
                <a:latin typeface="Century Gothic"/>
                <a:cs typeface="Century Gothic"/>
              </a:rPr>
              <a:t> – SMA/</a:t>
            </a:r>
            <a:r>
              <a:rPr lang="en-US" sz="1600" dirty="0" smtClean="0">
                <a:latin typeface="Century Gothic"/>
                <a:cs typeface="Century Gothic"/>
              </a:rPr>
              <a:t>MK (</a:t>
            </a:r>
            <a:r>
              <a:rPr lang="en-US" sz="1600" dirty="0" err="1" smtClean="0">
                <a:latin typeface="Century Gothic"/>
                <a:cs typeface="Century Gothic"/>
              </a:rPr>
              <a:t>tak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terlihat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keragaman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capaian</a:t>
            </a:r>
            <a:r>
              <a:rPr lang="en-US" sz="1600" dirty="0" smtClean="0">
                <a:latin typeface="Century Gothic"/>
                <a:cs typeface="Century Gothic"/>
              </a:rPr>
              <a:t>)</a:t>
            </a:r>
            <a:endParaRPr lang="en-US" sz="1600" dirty="0">
              <a:latin typeface="Century Gothic"/>
              <a:cs typeface="Century Gothic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526" y="4631827"/>
            <a:ext cx="1280160" cy="174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3409" t="26521" r="3387" b="26636"/>
          <a:stretch>
            <a:fillRect/>
          </a:stretch>
        </p:blipFill>
        <p:spPr bwMode="auto">
          <a:xfrm>
            <a:off x="400526" y="1616330"/>
            <a:ext cx="8229600" cy="37307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429301" y="5703206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: </a:t>
            </a:r>
            <a:r>
              <a:rPr lang="en-US" dirty="0" err="1" smtClean="0"/>
              <a:t>Puspendik</a:t>
            </a:r>
            <a:r>
              <a:rPr lang="en-US" dirty="0" smtClean="0"/>
              <a:t>, 2014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85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526" y="4843618"/>
            <a:ext cx="2468880" cy="139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3707" t="26004" r="3328" b="27234"/>
          <a:stretch/>
        </p:blipFill>
        <p:spPr bwMode="auto">
          <a:xfrm>
            <a:off x="400526" y="1517798"/>
            <a:ext cx="8229600" cy="382928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" name="TextBox 232"/>
          <p:cNvSpPr txBox="1"/>
          <p:nvPr/>
        </p:nvSpPr>
        <p:spPr>
          <a:xfrm>
            <a:off x="400531" y="377449"/>
            <a:ext cx="6159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noProof="1" smtClean="0">
                <a:solidFill>
                  <a:srgbClr val="3382CE"/>
                </a:solidFill>
                <a:latin typeface="Century Gothic"/>
                <a:cs typeface="Century Gothic"/>
              </a:rPr>
              <a:t>Kualitas Input Berdasarkan </a:t>
            </a:r>
            <a:r>
              <a:rPr lang="id-ID" sz="3200" b="1" noProof="1" smtClean="0">
                <a:solidFill>
                  <a:srgbClr val="3382CE"/>
                </a:solidFill>
                <a:latin typeface="Century Gothic"/>
                <a:cs typeface="Century Gothic"/>
              </a:rPr>
              <a:t>UN</a:t>
            </a:r>
            <a:endParaRPr lang="id-ID" sz="3200" b="1" noProof="1">
              <a:solidFill>
                <a:srgbClr val="3382CE"/>
              </a:solidFill>
              <a:latin typeface="Century Gothic"/>
              <a:cs typeface="Century Gothic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0527" y="1160824"/>
            <a:ext cx="8521885" cy="387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err="1">
                <a:latin typeface="Century Gothic"/>
                <a:cs typeface="Century Gothic"/>
              </a:rPr>
              <a:t>Peta</a:t>
            </a:r>
            <a:r>
              <a:rPr lang="en-US" sz="1600" dirty="0">
                <a:latin typeface="Century Gothic"/>
                <a:cs typeface="Century Gothic"/>
              </a:rPr>
              <a:t> </a:t>
            </a:r>
            <a:r>
              <a:rPr lang="en-US" sz="1600" dirty="0" err="1">
                <a:latin typeface="Century Gothic"/>
                <a:cs typeface="Century Gothic"/>
              </a:rPr>
              <a:t>keragaman</a:t>
            </a:r>
            <a:r>
              <a:rPr lang="en-US" sz="1600" dirty="0">
                <a:latin typeface="Century Gothic"/>
                <a:cs typeface="Century Gothic"/>
              </a:rPr>
              <a:t> </a:t>
            </a:r>
            <a:r>
              <a:rPr lang="en-US" sz="1600" b="1" dirty="0" err="1">
                <a:latin typeface="Century Gothic"/>
                <a:cs typeface="Century Gothic"/>
              </a:rPr>
              <a:t>nilai</a:t>
            </a:r>
            <a:r>
              <a:rPr lang="en-US" sz="1600" b="1" dirty="0">
                <a:latin typeface="Century Gothic"/>
                <a:cs typeface="Century Gothic"/>
              </a:rPr>
              <a:t> </a:t>
            </a:r>
            <a:r>
              <a:rPr lang="en-US" sz="1600" b="1" dirty="0" err="1">
                <a:latin typeface="Century Gothic"/>
                <a:cs typeface="Century Gothic"/>
              </a:rPr>
              <a:t>murni</a:t>
            </a:r>
            <a:r>
              <a:rPr lang="en-US" sz="1600" b="1" dirty="0">
                <a:latin typeface="Century Gothic"/>
                <a:cs typeface="Century Gothic"/>
              </a:rPr>
              <a:t> </a:t>
            </a:r>
            <a:r>
              <a:rPr lang="en-US" sz="1600" b="1" dirty="0" err="1">
                <a:latin typeface="Century Gothic"/>
                <a:cs typeface="Century Gothic"/>
              </a:rPr>
              <a:t>Ujian</a:t>
            </a:r>
            <a:r>
              <a:rPr lang="en-US" sz="1600" b="1" dirty="0">
                <a:latin typeface="Century Gothic"/>
                <a:cs typeface="Century Gothic"/>
              </a:rPr>
              <a:t> </a:t>
            </a:r>
            <a:r>
              <a:rPr lang="en-US" sz="1600" b="1" dirty="0" err="1">
                <a:latin typeface="Century Gothic"/>
                <a:cs typeface="Century Gothic"/>
              </a:rPr>
              <a:t>Nasional</a:t>
            </a:r>
            <a:r>
              <a:rPr lang="en-US" sz="1600" b="1" dirty="0">
                <a:latin typeface="Century Gothic"/>
                <a:cs typeface="Century Gothic"/>
              </a:rPr>
              <a:t> </a:t>
            </a:r>
            <a:r>
              <a:rPr lang="en-US" sz="1600" dirty="0">
                <a:latin typeface="Century Gothic"/>
                <a:cs typeface="Century Gothic"/>
              </a:rPr>
              <a:t>– SMA/</a:t>
            </a:r>
            <a:r>
              <a:rPr lang="en-US" sz="1600" dirty="0" smtClean="0">
                <a:latin typeface="Century Gothic"/>
                <a:cs typeface="Century Gothic"/>
              </a:rPr>
              <a:t>MK (</a:t>
            </a:r>
            <a:r>
              <a:rPr lang="en-US" sz="1600" dirty="0" err="1" smtClean="0">
                <a:latin typeface="Century Gothic"/>
                <a:cs typeface="Century Gothic"/>
              </a:rPr>
              <a:t>terlihat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keragaman</a:t>
            </a:r>
            <a:r>
              <a:rPr lang="en-US" sz="1600" dirty="0" smtClean="0"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latin typeface="Century Gothic"/>
                <a:cs typeface="Century Gothic"/>
              </a:rPr>
              <a:t>capaian</a:t>
            </a:r>
            <a:r>
              <a:rPr lang="en-US" sz="1600" dirty="0" smtClean="0">
                <a:latin typeface="Century Gothic"/>
                <a:cs typeface="Century Gothic"/>
              </a:rPr>
              <a:t>)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5605" y="5389302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: </a:t>
            </a:r>
            <a:r>
              <a:rPr lang="en-US" dirty="0" err="1" smtClean="0"/>
              <a:t>Puspendik</a:t>
            </a:r>
            <a:r>
              <a:rPr lang="en-US" dirty="0" smtClean="0"/>
              <a:t>, 2014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903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788" y="275608"/>
            <a:ext cx="8088312" cy="952500"/>
          </a:xfrm>
        </p:spPr>
        <p:txBody>
          <a:bodyPr/>
          <a:lstStyle/>
          <a:p>
            <a:r>
              <a:rPr lang="en-US" sz="2500" dirty="0" err="1" smtClean="0"/>
              <a:t>Kualitas</a:t>
            </a:r>
            <a:r>
              <a:rPr lang="en-US" sz="2500" dirty="0" smtClean="0"/>
              <a:t> Outcome </a:t>
            </a:r>
            <a:r>
              <a:rPr lang="en-US" sz="2500" dirty="0" err="1" smtClean="0"/>
              <a:t>Pendidikan</a:t>
            </a:r>
            <a:r>
              <a:rPr lang="en-US" sz="2500" dirty="0" smtClean="0"/>
              <a:t> </a:t>
            </a:r>
            <a:r>
              <a:rPr lang="en-US" sz="2500" dirty="0" err="1" smtClean="0"/>
              <a:t>Tinggi</a:t>
            </a:r>
            <a:r>
              <a:rPr lang="en-US" sz="2500" dirty="0" smtClean="0"/>
              <a:t> </a:t>
            </a:r>
            <a:r>
              <a:rPr lang="en-US" sz="2000" dirty="0" smtClean="0"/>
              <a:t>(</a:t>
            </a:r>
            <a:r>
              <a:rPr lang="fi-FI" sz="2000" dirty="0" smtClean="0"/>
              <a:t>80 Persen Sarjana tak Berkerja (Indekmedia.com, </a:t>
            </a:r>
            <a:r>
              <a:rPr lang="en-US" sz="2000" dirty="0" smtClean="0"/>
              <a:t>Mei 13, 2015</a:t>
            </a:r>
            <a:r>
              <a:rPr lang="en-US" sz="2000" dirty="0" smtClean="0"/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5D10A4-E60F-A048-8813-46DE4B5B2D0F}" type="slidenum">
              <a:rPr lang="en-US" smtClean="0">
                <a:ea typeface="ＭＳ Ｐゴシック"/>
              </a:rPr>
              <a:pPr>
                <a:defRPr/>
              </a:pPr>
              <a:t>22</a:t>
            </a:fld>
            <a:endParaRPr lang="en-US">
              <a:ea typeface="ＭＳ Ｐゴシック"/>
            </a:endParaRPr>
          </a:p>
        </p:txBody>
      </p:sp>
      <p:pic>
        <p:nvPicPr>
          <p:cNvPr id="4" name="Picture 3" descr="pengangguran terbuka perguruan tingg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93" y="1095374"/>
            <a:ext cx="8529851" cy="51784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8188" y="482600"/>
            <a:ext cx="8088312" cy="952500"/>
          </a:xfrm>
        </p:spPr>
        <p:txBody>
          <a:bodyPr/>
          <a:lstStyle/>
          <a:p>
            <a:r>
              <a:rPr lang="en-US" sz="3800" dirty="0" err="1" smtClean="0"/>
              <a:t>Masalah</a:t>
            </a:r>
            <a:r>
              <a:rPr lang="en-US" sz="3800" dirty="0" smtClean="0"/>
              <a:t> </a:t>
            </a:r>
            <a:r>
              <a:rPr lang="en-US" sz="3800" dirty="0" err="1" smtClean="0"/>
              <a:t>Bangsa</a:t>
            </a:r>
            <a:endParaRPr lang="en-US" sz="3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39775" y="1383728"/>
            <a:ext cx="8088313" cy="4521200"/>
          </a:xfrm>
        </p:spPr>
        <p:txBody>
          <a:bodyPr/>
          <a:lstStyle/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pengangguran</a:t>
            </a:r>
            <a:r>
              <a:rPr lang="en-US" dirty="0" smtClean="0"/>
              <a:t> </a:t>
            </a:r>
            <a:r>
              <a:rPr lang="en-US" dirty="0" err="1" smtClean="0"/>
              <a:t>intelektual</a:t>
            </a:r>
            <a:r>
              <a:rPr lang="en-US" dirty="0" smtClean="0"/>
              <a:t> yang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lapangan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yang </a:t>
            </a:r>
            <a:r>
              <a:rPr lang="en-US" dirty="0" err="1" smtClean="0"/>
              <a:t>tersedia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,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“</a:t>
            </a:r>
            <a:r>
              <a:rPr lang="en-US" dirty="0" err="1" smtClean="0"/>
              <a:t>pegawai</a:t>
            </a:r>
            <a:r>
              <a:rPr lang="en-US" dirty="0" smtClean="0"/>
              <a:t>” </a:t>
            </a:r>
            <a:r>
              <a:rPr lang="en-US" dirty="0" err="1" smtClean="0"/>
              <a:t>ketimbang</a:t>
            </a:r>
            <a:r>
              <a:rPr lang="en-US" dirty="0" smtClean="0"/>
              <a:t> </a:t>
            </a:r>
            <a:r>
              <a:rPr lang="en-US" dirty="0" err="1" smtClean="0"/>
              <a:t>berwirausaha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err="1" smtClean="0"/>
              <a:t>Keterbatasan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seluas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sekaligus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yang </a:t>
            </a:r>
            <a:r>
              <a:rPr lang="en-US" dirty="0" err="1" smtClean="0"/>
              <a:t>berkelanjutan</a:t>
            </a:r>
            <a:r>
              <a:rPr lang="en-US" dirty="0" smtClean="0"/>
              <a:t> (Life-long Learning).</a:t>
            </a:r>
            <a:endParaRPr lang="en-US" dirty="0" smtClean="0"/>
          </a:p>
          <a:p>
            <a:r>
              <a:rPr lang="en-US" dirty="0" err="1" smtClean="0"/>
              <a:t>Kualitas</a:t>
            </a:r>
            <a:r>
              <a:rPr lang="en-US" dirty="0" smtClean="0"/>
              <a:t> Guru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,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memperbaiki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input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Perguruan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738188" y="6184900"/>
            <a:ext cx="5040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Gothic Std Bold" charset="0"/>
                <a:ea typeface="ＭＳ Ｐゴシック"/>
                <a:cs typeface="Bell Gothic Std Bold" charset="0"/>
              </a:rPr>
              <a:t>Halaman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Gothic Std Bold" charset="0"/>
                <a:ea typeface="ＭＳ Ｐゴシック"/>
                <a:cs typeface="Bell Gothic Std Bold" charset="0"/>
              </a:rPr>
              <a:t> </a:t>
            </a:r>
            <a:fld id="{87F65F81-AAB0-6D49-96FA-EA8AC2FF2C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l Gothic Std Bold" charset="0"/>
                <a:ea typeface="ＭＳ Ｐゴシック"/>
                <a:cs typeface="Bell Gothic Std Bold" charset="0"/>
              </a:rPr>
              <a:pPr marL="0" marR="0" lvl="0" indent="0" algn="l" defTabSz="457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l Gothic Std Bold" charset="0"/>
              <a:ea typeface="ＭＳ Ｐゴシック"/>
              <a:cs typeface="Bell Gothic Std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IV. </a:t>
            </a:r>
            <a:r>
              <a:rPr lang="en-US" dirty="0" err="1" smtClean="0"/>
              <a:t>Aplikasi</a:t>
            </a:r>
            <a:r>
              <a:rPr lang="en-US" dirty="0" smtClean="0"/>
              <a:t> TIK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0"/>
            <a:ext cx="4343400" cy="261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 rot="168286">
            <a:off x="56701" y="3955619"/>
            <a:ext cx="6012142" cy="246465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13" descr="http://t1.gstatic.com/images?q=tbn:ANd9GcTevU4nMS6YAyCkteX1C2OxuOAws5OLPUaIT1lgWr0Yf-VFhwCA"/>
          <p:cNvSpPr>
            <a:spLocks noChangeAspect="1" noChangeArrowheads="1"/>
          </p:cNvSpPr>
          <p:nvPr/>
        </p:nvSpPr>
        <p:spPr bwMode="auto">
          <a:xfrm>
            <a:off x="155575" y="-914400"/>
            <a:ext cx="2286000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5" descr="http://t1.gstatic.com/images?q=tbn:ANd9GcTevU4nMS6YAyCkteX1C2OxuOAws5OLPUaIT1lgWr0Yf-VFhwCA"/>
          <p:cNvSpPr>
            <a:spLocks noChangeAspect="1" noChangeArrowheads="1"/>
          </p:cNvSpPr>
          <p:nvPr/>
        </p:nvSpPr>
        <p:spPr bwMode="auto">
          <a:xfrm>
            <a:off x="155575" y="-914400"/>
            <a:ext cx="2286000" cy="1914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181600" y="838200"/>
            <a:ext cx="1311088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Learning Management Systems</a:t>
            </a:r>
            <a:endParaRPr lang="en-US" sz="1400" dirty="0"/>
          </a:p>
        </p:txBody>
      </p:sp>
      <p:sp>
        <p:nvSpPr>
          <p:cNvPr id="9" name="Rounded Rectangle 8"/>
          <p:cNvSpPr/>
          <p:nvPr/>
        </p:nvSpPr>
        <p:spPr>
          <a:xfrm>
            <a:off x="5943600" y="1676400"/>
            <a:ext cx="1084729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Publication/journal</a:t>
            </a:r>
            <a:endParaRPr lang="en-US" sz="1400" dirty="0"/>
          </a:p>
        </p:txBody>
      </p:sp>
      <p:sp>
        <p:nvSpPr>
          <p:cNvPr id="10" name="Rounded Rectangle 9"/>
          <p:cNvSpPr/>
          <p:nvPr/>
        </p:nvSpPr>
        <p:spPr>
          <a:xfrm>
            <a:off x="6858000" y="1447800"/>
            <a:ext cx="101973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Digital Library</a:t>
            </a:r>
            <a:endParaRPr lang="en-US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4114800" y="1600200"/>
            <a:ext cx="1655110" cy="381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OpenCourseWare</a:t>
            </a:r>
            <a:endParaRPr lang="en-US" sz="1400" dirty="0"/>
          </a:p>
        </p:txBody>
      </p:sp>
      <p:sp>
        <p:nvSpPr>
          <p:cNvPr id="12" name="Oval 11"/>
          <p:cNvSpPr/>
          <p:nvPr/>
        </p:nvSpPr>
        <p:spPr>
          <a:xfrm>
            <a:off x="5029200" y="1905000"/>
            <a:ext cx="1311088" cy="609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Learning Resource</a:t>
            </a:r>
            <a:endParaRPr lang="en-US" sz="1400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533400"/>
            <a:ext cx="493847" cy="42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990600"/>
            <a:ext cx="818109" cy="426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53"/>
          <p:cNvGrpSpPr/>
          <p:nvPr/>
        </p:nvGrpSpPr>
        <p:grpSpPr>
          <a:xfrm>
            <a:off x="6400800" y="609600"/>
            <a:ext cx="601894" cy="426564"/>
            <a:chOff x="5527799" y="6431436"/>
            <a:chExt cx="629674" cy="426564"/>
          </a:xfrm>
        </p:grpSpPr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27799" y="6431436"/>
              <a:ext cx="552959" cy="362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38800" y="6517063"/>
              <a:ext cx="518673" cy="340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87"/>
          <p:cNvGrpSpPr/>
          <p:nvPr/>
        </p:nvGrpSpPr>
        <p:grpSpPr>
          <a:xfrm>
            <a:off x="228600" y="3581400"/>
            <a:ext cx="5562600" cy="2995294"/>
            <a:chOff x="304800" y="3276600"/>
            <a:chExt cx="5562600" cy="2995294"/>
          </a:xfrm>
        </p:grpSpPr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38400" y="5002847"/>
              <a:ext cx="1371600" cy="81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95600" y="3429000"/>
              <a:ext cx="1050132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16" descr="D:\libraries\dropbox\Dropbox\kerjaan\I-OER\beach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4400" y="3276600"/>
              <a:ext cx="1364776" cy="1143000"/>
            </a:xfrm>
            <a:prstGeom prst="rect">
              <a:avLst/>
            </a:prstGeom>
            <a:noFill/>
          </p:spPr>
        </p:pic>
        <p:pic>
          <p:nvPicPr>
            <p:cNvPr id="22" name="Picture 18" descr="D:\libraries\dropbox\Dropbox\kerjaan\I-OER\farmer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4698047"/>
              <a:ext cx="914400" cy="934994"/>
            </a:xfrm>
            <a:prstGeom prst="rect">
              <a:avLst/>
            </a:prstGeom>
            <a:noFill/>
          </p:spPr>
        </p:pic>
        <p:grpSp>
          <p:nvGrpSpPr>
            <p:cNvPr id="15" name="Group 18"/>
            <p:cNvGrpSpPr/>
            <p:nvPr/>
          </p:nvGrpSpPr>
          <p:grpSpPr>
            <a:xfrm>
              <a:off x="304800" y="4343400"/>
              <a:ext cx="1779331" cy="1438380"/>
              <a:chOff x="7086600" y="4114800"/>
              <a:chExt cx="1779331" cy="1438380"/>
            </a:xfrm>
          </p:grpSpPr>
          <p:pic>
            <p:nvPicPr>
              <p:cNvPr id="26" name="Picture 17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696200" y="4393247"/>
                <a:ext cx="1169731" cy="895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7" name="Picture 9"/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086600" y="4114800"/>
                <a:ext cx="809625" cy="1190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28" name="Picture 11"/>
              <p:cNvPicPr>
                <a:picLocks noChangeAspect="1" noChangeArrowheads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543800" y="4469447"/>
                <a:ext cx="304800" cy="10837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3505200"/>
              <a:ext cx="1524000" cy="135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5" name="Rounded Rectangle 24"/>
            <p:cNvSpPr/>
            <p:nvPr/>
          </p:nvSpPr>
          <p:spPr>
            <a:xfrm>
              <a:off x="1447800" y="5917247"/>
              <a:ext cx="3098522" cy="35464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Access Anywhere &amp;  Anytime</a:t>
              </a:r>
              <a:endParaRPr lang="en-US" dirty="0"/>
            </a:p>
          </p:txBody>
        </p:sp>
      </p:grpSp>
      <p:grpSp>
        <p:nvGrpSpPr>
          <p:cNvPr id="18" name="Group 86"/>
          <p:cNvGrpSpPr/>
          <p:nvPr/>
        </p:nvGrpSpPr>
        <p:grpSpPr>
          <a:xfrm>
            <a:off x="0" y="1219201"/>
            <a:ext cx="3431949" cy="2133599"/>
            <a:chOff x="228600" y="152400"/>
            <a:chExt cx="3431949" cy="2255300"/>
          </a:xfrm>
        </p:grpSpPr>
        <p:sp>
          <p:nvSpPr>
            <p:cNvPr id="30" name="Oval 29"/>
            <p:cNvSpPr/>
            <p:nvPr/>
          </p:nvSpPr>
          <p:spPr>
            <a:xfrm>
              <a:off x="228600" y="457200"/>
              <a:ext cx="3431949" cy="1921965"/>
            </a:xfrm>
            <a:prstGeom prst="ellipse">
              <a:avLst/>
            </a:prstGeom>
            <a:noFill/>
            <a:ln>
              <a:prstDash val="sys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19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828800" y="1219200"/>
              <a:ext cx="914400" cy="897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20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4600" y="381000"/>
              <a:ext cx="891915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3" name="Picture 2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371600" y="228600"/>
              <a:ext cx="457200" cy="943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" name="Picture 22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981200" y="152400"/>
              <a:ext cx="390525" cy="857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" name="Picture 23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609600" y="1143000"/>
              <a:ext cx="1085850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6" name="Rounded Rectangle 35"/>
            <p:cNvSpPr/>
            <p:nvPr/>
          </p:nvSpPr>
          <p:spPr>
            <a:xfrm>
              <a:off x="533400" y="2053052"/>
              <a:ext cx="2667000" cy="354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Access From Any Devices</a:t>
              </a:r>
              <a:endParaRPr lang="en-US" sz="1600" dirty="0"/>
            </a:p>
          </p:txBody>
        </p:sp>
      </p:grpSp>
      <p:sp>
        <p:nvSpPr>
          <p:cNvPr id="37" name="Oval 36"/>
          <p:cNvSpPr/>
          <p:nvPr/>
        </p:nvSpPr>
        <p:spPr>
          <a:xfrm>
            <a:off x="5486401" y="2895600"/>
            <a:ext cx="3657600" cy="1742051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2590800"/>
            <a:ext cx="15240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590800"/>
            <a:ext cx="12763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3200400"/>
            <a:ext cx="933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Rounded Rectangle 40"/>
          <p:cNvSpPr/>
          <p:nvPr/>
        </p:nvSpPr>
        <p:spPr>
          <a:xfrm>
            <a:off x="6019800" y="4343400"/>
            <a:ext cx="2895600" cy="3355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Resources from any Institutions</a:t>
            </a:r>
            <a:endParaRPr lang="en-US" sz="1600" dirty="0"/>
          </a:p>
        </p:txBody>
      </p:sp>
      <p:cxnSp>
        <p:nvCxnSpPr>
          <p:cNvPr id="42" name="Curved Connector 41"/>
          <p:cNvCxnSpPr/>
          <p:nvPr/>
        </p:nvCxnSpPr>
        <p:spPr>
          <a:xfrm flipV="1">
            <a:off x="3429000" y="2133600"/>
            <a:ext cx="990600" cy="304800"/>
          </a:xfrm>
          <a:prstGeom prst="curvedConnector3">
            <a:avLst>
              <a:gd name="adj1" fmla="val 50000"/>
            </a:avLst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/>
          <p:nvPr/>
        </p:nvCxnSpPr>
        <p:spPr>
          <a:xfrm rot="5400000" flipH="1" flipV="1">
            <a:off x="7010400" y="2133600"/>
            <a:ext cx="914400" cy="609600"/>
          </a:xfrm>
          <a:prstGeom prst="curvedConnector3">
            <a:avLst>
              <a:gd name="adj1" fmla="val 50000"/>
            </a:avLst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10800000" flipV="1">
            <a:off x="3886200" y="2590800"/>
            <a:ext cx="1676400" cy="1447800"/>
          </a:xfrm>
          <a:prstGeom prst="curvedConnector3">
            <a:avLst>
              <a:gd name="adj1" fmla="val 45115"/>
            </a:avLst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153144" y="74712"/>
            <a:ext cx="57150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ICT-Enabled Life Long Learning</a:t>
            </a:r>
            <a:endParaRPr lang="en-US" sz="3000" dirty="0"/>
          </a:p>
        </p:txBody>
      </p:sp>
      <p:sp>
        <p:nvSpPr>
          <p:cNvPr id="46" name="TextBox 45"/>
          <p:cNvSpPr txBox="1"/>
          <p:nvPr/>
        </p:nvSpPr>
        <p:spPr>
          <a:xfrm>
            <a:off x="4211960" y="980728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Cloud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12912" y="4419600"/>
            <a:ext cx="4724400" cy="685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4"/>
          <p:cNvGrpSpPr/>
          <p:nvPr/>
        </p:nvGrpSpPr>
        <p:grpSpPr>
          <a:xfrm>
            <a:off x="1712912" y="5259388"/>
            <a:ext cx="1447800" cy="1065212"/>
            <a:chOff x="685800" y="5257800"/>
            <a:chExt cx="2362200" cy="1524000"/>
          </a:xfrm>
        </p:grpSpPr>
        <p:sp>
          <p:nvSpPr>
            <p:cNvPr id="4" name="Rounded Rectangle 3"/>
            <p:cNvSpPr/>
            <p:nvPr/>
          </p:nvSpPr>
          <p:spPr>
            <a:xfrm>
              <a:off x="685800" y="5257800"/>
              <a:ext cx="2362200" cy="1371600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5334000"/>
              <a:ext cx="945662" cy="1017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0" y="5334000"/>
              <a:ext cx="838200" cy="1024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1066800" y="6477000"/>
              <a:ext cx="16002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Hardware</a:t>
              </a:r>
              <a:endParaRPr lang="en-US" sz="1400" dirty="0"/>
            </a:p>
          </p:txBody>
        </p:sp>
      </p:grpSp>
      <p:grpSp>
        <p:nvGrpSpPr>
          <p:cNvPr id="8" name="Group 35"/>
          <p:cNvGrpSpPr/>
          <p:nvPr/>
        </p:nvGrpSpPr>
        <p:grpSpPr>
          <a:xfrm>
            <a:off x="4989512" y="5259388"/>
            <a:ext cx="1447800" cy="1065212"/>
            <a:chOff x="3352800" y="5257800"/>
            <a:chExt cx="2362200" cy="1524000"/>
          </a:xfrm>
        </p:grpSpPr>
        <p:pic>
          <p:nvPicPr>
            <p:cNvPr id="9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9000" y="5334000"/>
              <a:ext cx="2247900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ounded Rectangle 9"/>
            <p:cNvSpPr/>
            <p:nvPr/>
          </p:nvSpPr>
          <p:spPr>
            <a:xfrm>
              <a:off x="3352800" y="5257800"/>
              <a:ext cx="2362200" cy="1371600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33800" y="6477000"/>
              <a:ext cx="1600200" cy="304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Network</a:t>
              </a:r>
              <a:endParaRPr lang="en-US" sz="1400" dirty="0"/>
            </a:p>
          </p:txBody>
        </p:sp>
      </p:grpSp>
      <p:sp>
        <p:nvSpPr>
          <p:cNvPr id="12" name="AutoShape 18" descr="http://t1.gstatic.com/images?q=tbn:ANd9GcQ_E7jcKlTmpJb_SyLCCK97-mRQttf6f1Y5f7mnWReeywwrqhRL"/>
          <p:cNvSpPr>
            <a:spLocks noChangeAspect="1" noChangeArrowheads="1"/>
          </p:cNvSpPr>
          <p:nvPr/>
        </p:nvSpPr>
        <p:spPr bwMode="auto">
          <a:xfrm>
            <a:off x="192087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3" name="Group 36"/>
          <p:cNvGrpSpPr/>
          <p:nvPr/>
        </p:nvGrpSpPr>
        <p:grpSpPr>
          <a:xfrm>
            <a:off x="3389311" y="5259386"/>
            <a:ext cx="1447800" cy="1065214"/>
            <a:chOff x="6172200" y="5257800"/>
            <a:chExt cx="2362200" cy="1524004"/>
          </a:xfrm>
        </p:grpSpPr>
        <p:sp>
          <p:nvSpPr>
            <p:cNvPr id="14" name="Rounded Rectangle 13"/>
            <p:cNvSpPr/>
            <p:nvPr/>
          </p:nvSpPr>
          <p:spPr>
            <a:xfrm>
              <a:off x="6172200" y="5257800"/>
              <a:ext cx="2362200" cy="1371600"/>
            </a:xfrm>
            <a:prstGeom prst="round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72202" y="6345726"/>
              <a:ext cx="2181726" cy="43607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Operating System</a:t>
              </a:r>
              <a:endParaRPr lang="en-US" sz="1200" dirty="0"/>
            </a:p>
          </p:txBody>
        </p:sp>
        <p:pic>
          <p:nvPicPr>
            <p:cNvPr id="16" name="Picture 15" descr="windows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15200" y="5410200"/>
              <a:ext cx="990600" cy="990600"/>
            </a:xfrm>
            <a:prstGeom prst="rect">
              <a:avLst/>
            </a:prstGeom>
          </p:spPr>
        </p:pic>
        <p:pic>
          <p:nvPicPr>
            <p:cNvPr id="17" name="Picture 16" descr="linux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72200" y="5257800"/>
              <a:ext cx="1152525" cy="1152525"/>
            </a:xfrm>
            <a:prstGeom prst="rect">
              <a:avLst/>
            </a:prstGeom>
          </p:spPr>
        </p:pic>
      </p:grpSp>
      <p:cxnSp>
        <p:nvCxnSpPr>
          <p:cNvPr id="18" name="Straight Connector 17"/>
          <p:cNvCxnSpPr/>
          <p:nvPr/>
        </p:nvCxnSpPr>
        <p:spPr>
          <a:xfrm>
            <a:off x="341312" y="5181600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5112" y="5564188"/>
            <a:ext cx="1474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Infrastructure</a:t>
            </a:r>
          </a:p>
          <a:p>
            <a:r>
              <a:rPr lang="en-US" dirty="0" smtClean="0"/>
              <a:t>Layer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1312" y="4343400"/>
            <a:ext cx="685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</a:t>
            </a:r>
          </a:p>
          <a:p>
            <a:r>
              <a:rPr lang="en-US" dirty="0" smtClean="0"/>
              <a:t>Layer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41312" y="4341812"/>
            <a:ext cx="609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1712912" y="3581400"/>
            <a:ext cx="4724400" cy="685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41312" y="3581400"/>
            <a:ext cx="1245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</a:t>
            </a:r>
          </a:p>
          <a:p>
            <a:r>
              <a:rPr lang="en-US" dirty="0" smtClean="0"/>
              <a:t>Layer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17512" y="3429000"/>
            <a:ext cx="876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41312" y="2438400"/>
            <a:ext cx="1376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Presentation</a:t>
            </a:r>
          </a:p>
          <a:p>
            <a:r>
              <a:rPr lang="en-US" dirty="0" smtClean="0"/>
              <a:t>Layer</a:t>
            </a: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1712912" y="2514600"/>
            <a:ext cx="7162800" cy="7620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941512" y="2590800"/>
            <a:ext cx="14478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Index all Resources</a:t>
            </a:r>
            <a:endParaRPr lang="en-US" sz="1200" dirty="0"/>
          </a:p>
        </p:txBody>
      </p:sp>
      <p:sp>
        <p:nvSpPr>
          <p:cNvPr id="28" name="Rectangle 27"/>
          <p:cNvSpPr/>
          <p:nvPr/>
        </p:nvSpPr>
        <p:spPr>
          <a:xfrm>
            <a:off x="3922712" y="2590800"/>
            <a:ext cx="13716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Index all Courses</a:t>
            </a:r>
            <a:endParaRPr lang="en-US" sz="1200" dirty="0"/>
          </a:p>
        </p:txBody>
      </p:sp>
      <p:sp>
        <p:nvSpPr>
          <p:cNvPr id="29" name="Rectangle 28"/>
          <p:cNvSpPr/>
          <p:nvPr/>
        </p:nvSpPr>
        <p:spPr>
          <a:xfrm>
            <a:off x="5675312" y="2590800"/>
            <a:ext cx="14478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Users Management</a:t>
            </a:r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7427912" y="2590800"/>
            <a:ext cx="12192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Virtual Application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2287960" y="3048000"/>
            <a:ext cx="5308376" cy="49244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Portal I-OER: Ubiquitous Learning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075112" y="4495800"/>
            <a:ext cx="114300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Publication/journal</a:t>
            </a:r>
            <a:endParaRPr lang="en-US" sz="1200" dirty="0"/>
          </a:p>
        </p:txBody>
      </p:sp>
      <p:sp>
        <p:nvSpPr>
          <p:cNvPr id="33" name="Rounded Rectangle 32"/>
          <p:cNvSpPr/>
          <p:nvPr/>
        </p:nvSpPr>
        <p:spPr>
          <a:xfrm>
            <a:off x="1865312" y="3657600"/>
            <a:ext cx="838200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E-Learning</a:t>
            </a:r>
            <a:endParaRPr lang="en-US" sz="1100" dirty="0"/>
          </a:p>
        </p:txBody>
      </p:sp>
      <p:sp>
        <p:nvSpPr>
          <p:cNvPr id="34" name="Rounded Rectangle 33"/>
          <p:cNvSpPr/>
          <p:nvPr/>
        </p:nvSpPr>
        <p:spPr>
          <a:xfrm>
            <a:off x="1865312" y="4495800"/>
            <a:ext cx="1039091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Learning Resource</a:t>
            </a:r>
            <a:endParaRPr lang="en-US" sz="1200" dirty="0"/>
          </a:p>
        </p:txBody>
      </p:sp>
      <p:sp>
        <p:nvSpPr>
          <p:cNvPr id="35" name="Rounded Rectangle 34"/>
          <p:cNvSpPr/>
          <p:nvPr/>
        </p:nvSpPr>
        <p:spPr>
          <a:xfrm>
            <a:off x="2932112" y="4495800"/>
            <a:ext cx="114300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Syllabus</a:t>
            </a:r>
            <a:endParaRPr lang="en-US" sz="1200" dirty="0"/>
          </a:p>
        </p:txBody>
      </p:sp>
      <p:sp>
        <p:nvSpPr>
          <p:cNvPr id="36" name="Rounded Rectangle 35"/>
          <p:cNvSpPr/>
          <p:nvPr/>
        </p:nvSpPr>
        <p:spPr>
          <a:xfrm>
            <a:off x="5218112" y="4495800"/>
            <a:ext cx="114300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Library Collection</a:t>
            </a:r>
            <a:endParaRPr lang="en-US" sz="1200" dirty="0"/>
          </a:p>
        </p:txBody>
      </p:sp>
      <p:sp>
        <p:nvSpPr>
          <p:cNvPr id="37" name="Rounded Rectangle 36"/>
          <p:cNvSpPr/>
          <p:nvPr/>
        </p:nvSpPr>
        <p:spPr>
          <a:xfrm>
            <a:off x="2703512" y="3657600"/>
            <a:ext cx="762000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E-Library</a:t>
            </a:r>
            <a:endParaRPr lang="en-US" sz="1100" dirty="0"/>
          </a:p>
        </p:txBody>
      </p:sp>
      <p:sp>
        <p:nvSpPr>
          <p:cNvPr id="38" name="Rounded Rectangle 37"/>
          <p:cNvSpPr/>
          <p:nvPr/>
        </p:nvSpPr>
        <p:spPr>
          <a:xfrm>
            <a:off x="3465512" y="3657600"/>
            <a:ext cx="762000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E-Journal</a:t>
            </a:r>
            <a:endParaRPr lang="en-US" sz="1100" dirty="0"/>
          </a:p>
        </p:txBody>
      </p:sp>
      <p:sp>
        <p:nvSpPr>
          <p:cNvPr id="39" name="Rounded Rectangle 38"/>
          <p:cNvSpPr/>
          <p:nvPr/>
        </p:nvSpPr>
        <p:spPr>
          <a:xfrm>
            <a:off x="4227512" y="3657600"/>
            <a:ext cx="838200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Virtual Lab</a:t>
            </a:r>
            <a:endParaRPr lang="en-US" sz="1100" dirty="0"/>
          </a:p>
        </p:txBody>
      </p:sp>
      <p:sp>
        <p:nvSpPr>
          <p:cNvPr id="40" name="Rounded Rectangle 39"/>
          <p:cNvSpPr/>
          <p:nvPr/>
        </p:nvSpPr>
        <p:spPr>
          <a:xfrm>
            <a:off x="5065712" y="3657600"/>
            <a:ext cx="1295400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Another App Support  Learning</a:t>
            </a:r>
            <a:endParaRPr lang="en-US" sz="1100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66112" y="457200"/>
            <a:ext cx="552596" cy="59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9712" y="152400"/>
            <a:ext cx="241905" cy="59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34316" y="152400"/>
            <a:ext cx="374196" cy="61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4670" y="152400"/>
            <a:ext cx="529442" cy="59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4712" y="381000"/>
            <a:ext cx="825501" cy="59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75312" y="168233"/>
            <a:ext cx="263769" cy="59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Arc 46"/>
          <p:cNvSpPr/>
          <p:nvPr/>
        </p:nvSpPr>
        <p:spPr>
          <a:xfrm>
            <a:off x="493712" y="838200"/>
            <a:ext cx="8153400" cy="609600"/>
          </a:xfrm>
          <a:prstGeom prst="arc">
            <a:avLst/>
          </a:prstGeom>
          <a:ln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/>
          <p:cNvSpPr/>
          <p:nvPr/>
        </p:nvSpPr>
        <p:spPr>
          <a:xfrm flipH="1">
            <a:off x="722312" y="838200"/>
            <a:ext cx="7543800" cy="609600"/>
          </a:xfrm>
          <a:prstGeom prst="arc">
            <a:avLst/>
          </a:prstGeom>
          <a:ln>
            <a:prstDash val="sys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347864" y="838200"/>
            <a:ext cx="3078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 smtClean="0"/>
              <a:t>Multi-channel Access</a:t>
            </a:r>
            <a:endParaRPr lang="id-ID" sz="2400" dirty="0"/>
          </a:p>
        </p:txBody>
      </p:sp>
      <p:sp>
        <p:nvSpPr>
          <p:cNvPr id="50" name="Right Brace 49"/>
          <p:cNvSpPr/>
          <p:nvPr/>
        </p:nvSpPr>
        <p:spPr>
          <a:xfrm>
            <a:off x="6589712" y="3581400"/>
            <a:ext cx="762000" cy="2590800"/>
          </a:xfrm>
          <a:prstGeom prst="rightBrace">
            <a:avLst>
              <a:gd name="adj1" fmla="val 8333"/>
              <a:gd name="adj2" fmla="val 4953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1508" y="3505200"/>
            <a:ext cx="838200" cy="93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7912" y="4572000"/>
            <a:ext cx="990600" cy="98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9312" y="5715000"/>
            <a:ext cx="122853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TextBox 53"/>
          <p:cNvSpPr txBox="1"/>
          <p:nvPr/>
        </p:nvSpPr>
        <p:spPr>
          <a:xfrm>
            <a:off x="7345308" y="4343400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Universities</a:t>
            </a:r>
            <a:endParaRPr lang="id-ID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7427912" y="5486400"/>
            <a:ext cx="806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Libraries</a:t>
            </a:r>
            <a:endParaRPr lang="id-ID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7167604" y="6397823"/>
            <a:ext cx="1479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400" dirty="0" smtClean="0"/>
              <a:t>Other Institutions</a:t>
            </a:r>
            <a:endParaRPr lang="id-ID" sz="1400" dirty="0"/>
          </a:p>
        </p:txBody>
      </p:sp>
      <p:grpSp>
        <p:nvGrpSpPr>
          <p:cNvPr id="57" name="Group 87"/>
          <p:cNvGrpSpPr/>
          <p:nvPr/>
        </p:nvGrpSpPr>
        <p:grpSpPr>
          <a:xfrm>
            <a:off x="341312" y="1371600"/>
            <a:ext cx="8492008" cy="990600"/>
            <a:chOff x="381000" y="1447800"/>
            <a:chExt cx="8492008" cy="990600"/>
          </a:xfrm>
        </p:grpSpPr>
        <p:grpSp>
          <p:nvGrpSpPr>
            <p:cNvPr id="58" name="Group 57"/>
            <p:cNvGrpSpPr/>
            <p:nvPr/>
          </p:nvGrpSpPr>
          <p:grpSpPr>
            <a:xfrm>
              <a:off x="381000" y="1447800"/>
              <a:ext cx="8492008" cy="990600"/>
              <a:chOff x="347192" y="1676400"/>
              <a:chExt cx="8492008" cy="990600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1676400" y="1676400"/>
                <a:ext cx="7162800" cy="990600"/>
              </a:xfrm>
              <a:prstGeom prst="roundRect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347192" y="1792069"/>
                <a:ext cx="94820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Services</a:t>
                </a:r>
              </a:p>
              <a:p>
                <a:r>
                  <a:rPr lang="en-US" dirty="0" smtClean="0"/>
                  <a:t>Layer</a:t>
                </a:r>
                <a:endParaRPr lang="en-US" dirty="0"/>
              </a:p>
            </p:txBody>
          </p:sp>
          <p:pic>
            <p:nvPicPr>
              <p:cNvPr id="62" name="Picture 22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5319242" y="1752600"/>
                <a:ext cx="1504950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3" name="Picture 23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1752600" y="1752600"/>
                <a:ext cx="1504950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64" name="Picture 24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3395192" y="1752600"/>
                <a:ext cx="1504950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59" name="Picture 6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086600" y="1581150"/>
              <a:ext cx="1543050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5" name="TextBox 64"/>
          <p:cNvSpPr txBox="1"/>
          <p:nvPr/>
        </p:nvSpPr>
        <p:spPr>
          <a:xfrm>
            <a:off x="330965" y="6326872"/>
            <a:ext cx="2074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Nungki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Hasibuan</a:t>
            </a:r>
            <a:r>
              <a:rPr lang="en-US" sz="1200" dirty="0" smtClean="0"/>
              <a:t>, 2013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id-ID" sz="3600" dirty="0" smtClean="0">
                <a:solidFill>
                  <a:schemeClr val="accent1">
                    <a:lumMod val="50000"/>
                  </a:schemeClr>
                </a:solidFill>
                <a:latin typeface="Abadi MT Condensed Extra Bold"/>
                <a:cs typeface="Abadi MT Condensed Extra Bold"/>
              </a:rPr>
              <a:t>Indonesia ICT - Facts and figures</a:t>
            </a:r>
            <a:endParaRPr lang="id-ID" sz="3600" dirty="0">
              <a:solidFill>
                <a:schemeClr val="accent1">
                  <a:lumMod val="50000"/>
                </a:schemeClr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920"/>
            <a:ext cx="3826768" cy="4525963"/>
          </a:xfrm>
        </p:spPr>
        <p:txBody>
          <a:bodyPr/>
          <a:lstStyle/>
          <a:p>
            <a:r>
              <a:rPr lang="id-ID" sz="2800" dirty="0" smtClean="0"/>
              <a:t>Internet users: </a:t>
            </a:r>
            <a:br>
              <a:rPr lang="id-ID" sz="2800" dirty="0" smtClean="0"/>
            </a:br>
            <a:r>
              <a:rPr lang="en-US" sz="2800" dirty="0" smtClean="0"/>
              <a:t>77</a:t>
            </a:r>
            <a:r>
              <a:rPr lang="id-ID" sz="2800" dirty="0" smtClean="0"/>
              <a:t> </a:t>
            </a:r>
            <a:r>
              <a:rPr lang="id-ID" sz="2800" dirty="0" smtClean="0"/>
              <a:t>million</a:t>
            </a:r>
          </a:p>
          <a:p>
            <a:r>
              <a:rPr lang="id-ID" sz="2800" dirty="0" smtClean="0"/>
              <a:t>Wireless subscribers: 250 million</a:t>
            </a:r>
          </a:p>
          <a:p>
            <a:r>
              <a:rPr lang="id-ID" sz="2800" b="1" dirty="0" smtClean="0"/>
              <a:t>Facebook users: </a:t>
            </a:r>
            <a:br>
              <a:rPr lang="id-ID" sz="2800" b="1" dirty="0" smtClean="0"/>
            </a:br>
            <a:r>
              <a:rPr lang="id-ID" sz="2800" b="1" dirty="0" smtClean="0"/>
              <a:t>43 million (2</a:t>
            </a:r>
            <a:r>
              <a:rPr lang="id-ID" sz="2800" b="1" baseline="30000" dirty="0" smtClean="0"/>
              <a:t>nd</a:t>
            </a:r>
            <a:r>
              <a:rPr lang="id-ID" sz="2800" b="1" dirty="0" smtClean="0"/>
              <a:t> after USA) </a:t>
            </a:r>
            <a:r>
              <a:rPr lang="id-ID" sz="2000" dirty="0" smtClean="0"/>
              <a:t>(March 2012)</a:t>
            </a:r>
            <a:endParaRPr lang="id-ID" sz="28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649064552"/>
              </p:ext>
            </p:extLst>
          </p:nvPr>
        </p:nvGraphicFramePr>
        <p:xfrm>
          <a:off x="4427984" y="1752600"/>
          <a:ext cx="4572000" cy="4479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66830566"/>
              </p:ext>
            </p:extLst>
          </p:nvPr>
        </p:nvGraphicFramePr>
        <p:xfrm>
          <a:off x="244498" y="128223"/>
          <a:ext cx="809232" cy="804272"/>
        </p:xfrm>
        <a:graphic>
          <a:graphicData uri="http://schemas.openxmlformats.org/presentationml/2006/ole">
            <p:oleObj spid="_x0000_s83970" r:id="rId5" imgW="6596510" imgH="6508205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89600" y="14351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Wireless Subscribers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16356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9987" y="5766126"/>
            <a:ext cx="8655175" cy="87521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At the same time, a shifting paradigm in delivering learning activities and in managing education institution exist within education industry at large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36800" y="359172"/>
            <a:ext cx="662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The 21</a:t>
            </a:r>
            <a:r>
              <a:rPr lang="en-US" sz="3600" baseline="30000" dirty="0" smtClean="0">
                <a:solidFill>
                  <a:schemeClr val="accent1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st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 Century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Edu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 Paradigm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badi MT Condensed Extra Bold"/>
              <a:cs typeface="Abadi MT Condensed Extra Bold"/>
            </a:endParaRPr>
          </a:p>
        </p:txBody>
      </p:sp>
      <p:pic>
        <p:nvPicPr>
          <p:cNvPr id="4" name="Picture 3" descr="Screen Shot 2012-04-16 at 6.54.0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62" y="1308100"/>
            <a:ext cx="4320000" cy="2307502"/>
          </a:xfrm>
          <a:prstGeom prst="rect">
            <a:avLst/>
          </a:prstGeom>
        </p:spPr>
      </p:pic>
      <p:pic>
        <p:nvPicPr>
          <p:cNvPr id="6" name="Picture 5" descr="Screen Shot 2012-04-16 at 6.54.1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589" y="3275428"/>
            <a:ext cx="4320000" cy="22975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7589" y="1385332"/>
            <a:ext cx="2221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Bernard MT Condensed"/>
                <a:cs typeface="Bernard MT Condensed"/>
              </a:rPr>
              <a:t>blended learning</a:t>
            </a:r>
            <a:endParaRPr lang="en-US" sz="2400" dirty="0">
              <a:solidFill>
                <a:srgbClr val="FF6600"/>
              </a:solidFill>
              <a:latin typeface="Bernard MT Condensed"/>
              <a:cs typeface="Bernard MT Condense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545" y="3737064"/>
            <a:ext cx="2167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ernard MT Condensed"/>
                <a:cs typeface="Bernard MT Condensed"/>
              </a:rPr>
              <a:t>cloud computing</a:t>
            </a:r>
            <a:endParaRPr lang="en-US" sz="2400" dirty="0">
              <a:solidFill>
                <a:srgbClr val="FF0000"/>
              </a:solidFill>
              <a:latin typeface="Bernard MT Condensed"/>
              <a:cs typeface="Bernard MT Condense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84089" y="1846997"/>
            <a:ext cx="2433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Bernard MT Condensed"/>
                <a:cs typeface="Bernard MT Condensed"/>
              </a:rPr>
              <a:t>collaborative work</a:t>
            </a:r>
            <a:endParaRPr lang="en-US" sz="2400" dirty="0">
              <a:solidFill>
                <a:srgbClr val="FF6600"/>
              </a:solidFill>
              <a:latin typeface="Bernard MT Condensed"/>
              <a:cs typeface="Bernard MT Condense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19900" y="2308662"/>
            <a:ext cx="140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Bernard MT Condensed"/>
                <a:cs typeface="Bernard MT Condensed"/>
              </a:rPr>
              <a:t>e-learning</a:t>
            </a:r>
            <a:endParaRPr lang="en-US" sz="2400" dirty="0">
              <a:solidFill>
                <a:srgbClr val="FF6600"/>
              </a:solidFill>
              <a:latin typeface="Bernard MT Condensed"/>
              <a:cs typeface="Bernard MT Condense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15400" y="1154499"/>
            <a:ext cx="2130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  <a:latin typeface="Bernard MT Condensed"/>
                <a:cs typeface="Bernard MT Condensed"/>
              </a:rPr>
              <a:t>m</a:t>
            </a:r>
            <a:r>
              <a:rPr lang="en-US" sz="2400" dirty="0" smtClean="0">
                <a:solidFill>
                  <a:srgbClr val="FF6600"/>
                </a:solidFill>
                <a:latin typeface="Bernard MT Condensed"/>
                <a:cs typeface="Bernard MT Condensed"/>
              </a:rPr>
              <a:t>ulti-disciplines</a:t>
            </a:r>
            <a:endParaRPr lang="en-US" sz="2400" dirty="0">
              <a:solidFill>
                <a:srgbClr val="FF6600"/>
              </a:solidFill>
              <a:latin typeface="Bernard MT Condensed"/>
              <a:cs typeface="Bernard MT Condensed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29060" y="2615694"/>
            <a:ext cx="2696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  <a:latin typeface="Bernard MT Condensed"/>
                <a:cs typeface="Bernard MT Condensed"/>
              </a:rPr>
              <a:t>knowledge exchange</a:t>
            </a:r>
            <a:endParaRPr lang="en-US" sz="2400" dirty="0">
              <a:solidFill>
                <a:srgbClr val="FF6600"/>
              </a:solidFill>
              <a:latin typeface="Bernard MT Condensed"/>
              <a:cs typeface="Bernard MT Condensed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77758" y="4198729"/>
            <a:ext cx="2253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ernard MT Condensed"/>
                <a:cs typeface="Bernard MT Condensed"/>
              </a:rPr>
              <a:t>pervasive devices</a:t>
            </a:r>
            <a:endParaRPr lang="en-US" sz="2400" dirty="0">
              <a:solidFill>
                <a:srgbClr val="FF0000"/>
              </a:solidFill>
              <a:latin typeface="Bernard MT Condensed"/>
              <a:cs typeface="Bernard MT Condense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9745" y="4698494"/>
            <a:ext cx="3075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ernard MT Condensed"/>
                <a:cs typeface="Bernard MT Condensed"/>
              </a:rPr>
              <a:t>technology convergence</a:t>
            </a:r>
            <a:endParaRPr lang="en-US" sz="2400" dirty="0">
              <a:solidFill>
                <a:srgbClr val="FF0000"/>
              </a:solidFill>
              <a:latin typeface="Bernard MT Condensed"/>
              <a:cs typeface="Bernard MT Condense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21623" y="5160159"/>
            <a:ext cx="164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ernard MT Condensed"/>
                <a:cs typeface="Bernard MT Condensed"/>
              </a:rPr>
              <a:t>multi-media</a:t>
            </a:r>
            <a:endParaRPr lang="en-US" sz="2400" dirty="0">
              <a:solidFill>
                <a:srgbClr val="FF0000"/>
              </a:solidFill>
              <a:latin typeface="Bernard MT Condensed"/>
              <a:cs typeface="Bernard MT Condensed"/>
            </a:endParaRPr>
          </a:p>
        </p:txBody>
      </p:sp>
      <p:pic>
        <p:nvPicPr>
          <p:cNvPr id="19" name="Picture 18" descr="Screen Shot 2012-04-12 at 8.52.08 PM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32" y="226630"/>
            <a:ext cx="1342913" cy="60745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89329898"/>
              </p:ext>
            </p:extLst>
          </p:nvPr>
        </p:nvGraphicFramePr>
        <p:xfrm>
          <a:off x="244498" y="128223"/>
          <a:ext cx="809232" cy="804272"/>
        </p:xfrm>
        <a:graphic>
          <a:graphicData uri="http://schemas.openxmlformats.org/presentationml/2006/ole">
            <p:oleObj spid="_x0000_s84994" r:id="rId7" imgW="6596510" imgH="6508205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5302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0772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254061"/>
                </a:solidFill>
                <a:latin typeface="Abadi MT Condensed Extra Bold"/>
                <a:cs typeface="Abadi MT Condensed Extra Bold"/>
              </a:rPr>
              <a:t>Evolution of Education System</a:t>
            </a:r>
            <a:endParaRPr lang="en-US" sz="4000" dirty="0">
              <a:solidFill>
                <a:srgbClr val="254061"/>
              </a:solidFill>
              <a:latin typeface="Abadi MT Condensed Extra Bold"/>
              <a:cs typeface="Abadi MT Condensed Extra Bold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038600" y="1219200"/>
          <a:ext cx="51054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685800" y="1219200"/>
          <a:ext cx="5181600" cy="4906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05200" y="612616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Competitiveness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612616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Collaboration and Creativity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613783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Nation-State Building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64770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Adopted from Cisco, 2010</a:t>
            </a:r>
            <a:endParaRPr lang="en-US" sz="1600" i="1" dirty="0"/>
          </a:p>
        </p:txBody>
      </p:sp>
      <p:pic>
        <p:nvPicPr>
          <p:cNvPr id="10" name="Picture 9" descr="Screen Shot 2012-04-12 at 8.52.08 PM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32" y="1039430"/>
            <a:ext cx="1342913" cy="6074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89329898"/>
              </p:ext>
            </p:extLst>
          </p:nvPr>
        </p:nvGraphicFramePr>
        <p:xfrm>
          <a:off x="244498" y="128223"/>
          <a:ext cx="809232" cy="804272"/>
        </p:xfrm>
        <a:graphic>
          <a:graphicData uri="http://schemas.openxmlformats.org/presentationml/2006/ole">
            <p:oleObj spid="_x0000_s86018" r:id="rId13" imgW="6596510" imgH="6508205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1625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I. </a:t>
            </a:r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9987" y="5766126"/>
            <a:ext cx="8655175" cy="87521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 good number of initiatives is being introduced by education communities based on the spirit of sharing and collaborating among scholars and HEIs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05300" y="359172"/>
            <a:ext cx="6054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Open Education Initiatives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badi MT Condensed Extra Bold"/>
              <a:cs typeface="Abadi MT Condensed Extra Bold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201067507"/>
              </p:ext>
            </p:extLst>
          </p:nvPr>
        </p:nvGraphicFramePr>
        <p:xfrm>
          <a:off x="269987" y="1569561"/>
          <a:ext cx="865517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 descr="Screen Shot 2012-04-12 at 8.52.08 P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32" y="226630"/>
            <a:ext cx="1342913" cy="60745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89329898"/>
              </p:ext>
            </p:extLst>
          </p:nvPr>
        </p:nvGraphicFramePr>
        <p:xfrm>
          <a:off x="244498" y="128223"/>
          <a:ext cx="809232" cy="804272"/>
        </p:xfrm>
        <a:graphic>
          <a:graphicData uri="http://schemas.openxmlformats.org/presentationml/2006/ole">
            <p:oleObj spid="_x0000_s87042" r:id="rId8" imgW="6596510" imgH="6508205" progId="">
              <p:embed/>
            </p:oleObj>
          </a:graphicData>
        </a:graphic>
      </p:graphicFrame>
      <p:pic>
        <p:nvPicPr>
          <p:cNvPr id="13" name="Picture 7" descr="logo-garuda-OK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46549" y="449622"/>
            <a:ext cx="2159312" cy="1162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4909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9987" y="5766126"/>
            <a:ext cx="8655175" cy="87521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Basically, from the people literacy point of view, most of the campuses are ready – although there is a lack of training and incentive programs in place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05300" y="359172"/>
            <a:ext cx="6054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Human-ware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badi MT Condensed Extra Bold"/>
              <a:cs typeface="Abadi MT Condensed Extra Bold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48783559"/>
              </p:ext>
            </p:extLst>
          </p:nvPr>
        </p:nvGraphicFramePr>
        <p:xfrm>
          <a:off x="660400" y="1657350"/>
          <a:ext cx="1892300" cy="360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29964064"/>
              </p:ext>
            </p:extLst>
          </p:nvPr>
        </p:nvGraphicFramePr>
        <p:xfrm>
          <a:off x="2628900" y="1644650"/>
          <a:ext cx="1892300" cy="360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7123844"/>
              </p:ext>
            </p:extLst>
          </p:nvPr>
        </p:nvGraphicFramePr>
        <p:xfrm>
          <a:off x="4610100" y="1619250"/>
          <a:ext cx="1892300" cy="360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15495350"/>
              </p:ext>
            </p:extLst>
          </p:nvPr>
        </p:nvGraphicFramePr>
        <p:xfrm>
          <a:off x="6591300" y="1593850"/>
          <a:ext cx="1892300" cy="360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244600" y="5225534"/>
            <a:ext cx="826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2.73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49600" y="5235575"/>
            <a:ext cx="826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2.30</a:t>
            </a:r>
            <a:endParaRPr lang="en-US" sz="2800" b="1" dirty="0">
              <a:solidFill>
                <a:srgbClr val="FF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18100" y="5207516"/>
            <a:ext cx="826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3.24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39000" y="5217557"/>
            <a:ext cx="826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1.89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723900" y="3632200"/>
            <a:ext cx="1689100" cy="215900"/>
            <a:chOff x="723900" y="3530600"/>
            <a:chExt cx="1689100" cy="21590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914400" y="3632200"/>
              <a:ext cx="1498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Isosceles Triangle 30"/>
            <p:cNvSpPr/>
            <p:nvPr/>
          </p:nvSpPr>
          <p:spPr>
            <a:xfrm rot="5400000">
              <a:off x="719194" y="3535306"/>
              <a:ext cx="215900" cy="206487"/>
            </a:xfrm>
            <a:prstGeom prst="triangl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2717800" y="3721100"/>
            <a:ext cx="1689100" cy="215900"/>
            <a:chOff x="723900" y="3530600"/>
            <a:chExt cx="1689100" cy="2159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914400" y="3632200"/>
              <a:ext cx="1498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Isosceles Triangle 33"/>
            <p:cNvSpPr/>
            <p:nvPr/>
          </p:nvSpPr>
          <p:spPr>
            <a:xfrm rot="5400000">
              <a:off x="719194" y="3535306"/>
              <a:ext cx="215900" cy="206487"/>
            </a:xfrm>
            <a:prstGeom prst="triangl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4"/>
          <p:cNvGrpSpPr/>
          <p:nvPr/>
        </p:nvGrpSpPr>
        <p:grpSpPr>
          <a:xfrm>
            <a:off x="4687343" y="3276600"/>
            <a:ext cx="1689100" cy="215900"/>
            <a:chOff x="723900" y="3530600"/>
            <a:chExt cx="1689100" cy="21590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914400" y="3632200"/>
              <a:ext cx="1498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Isosceles Triangle 36"/>
            <p:cNvSpPr/>
            <p:nvPr/>
          </p:nvSpPr>
          <p:spPr>
            <a:xfrm rot="5400000">
              <a:off x="719194" y="3535306"/>
              <a:ext cx="215900" cy="206487"/>
            </a:xfrm>
            <a:prstGeom prst="triangl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37"/>
          <p:cNvGrpSpPr/>
          <p:nvPr/>
        </p:nvGrpSpPr>
        <p:grpSpPr>
          <a:xfrm>
            <a:off x="6668543" y="3994150"/>
            <a:ext cx="1689100" cy="215900"/>
            <a:chOff x="723900" y="3530600"/>
            <a:chExt cx="1689100" cy="2159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914400" y="3632200"/>
              <a:ext cx="1498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Isosceles Triangle 39"/>
            <p:cNvSpPr/>
            <p:nvPr/>
          </p:nvSpPr>
          <p:spPr>
            <a:xfrm rot="5400000">
              <a:off x="719194" y="3535306"/>
              <a:ext cx="215900" cy="206487"/>
            </a:xfrm>
            <a:prstGeom prst="triangl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 rot="16200000">
            <a:off x="53233" y="3297208"/>
            <a:ext cx="766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Better</a:t>
            </a:r>
            <a:endParaRPr lang="en-US" dirty="0"/>
          </a:p>
        </p:txBody>
      </p:sp>
      <p:sp>
        <p:nvSpPr>
          <p:cNvPr id="42" name="Up Arrow 41"/>
          <p:cNvSpPr/>
          <p:nvPr/>
        </p:nvSpPr>
        <p:spPr>
          <a:xfrm>
            <a:off x="368300" y="2387600"/>
            <a:ext cx="207790" cy="609600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 descr="Screen Shot 2012-04-12 at 8.52.08 P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32" y="226630"/>
            <a:ext cx="1342913" cy="607457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89329898"/>
              </p:ext>
            </p:extLst>
          </p:nvPr>
        </p:nvGraphicFramePr>
        <p:xfrm>
          <a:off x="244498" y="128223"/>
          <a:ext cx="809232" cy="804272"/>
        </p:xfrm>
        <a:graphic>
          <a:graphicData uri="http://schemas.openxmlformats.org/presentationml/2006/ole">
            <p:oleObj spid="_x0000_s88066" r:id="rId8" imgW="6596510" imgH="6508205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81284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V. </a:t>
            </a:r>
            <a:r>
              <a:rPr lang="en-US" dirty="0" err="1" smtClean="0"/>
              <a:t>Percepatan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SDM: AKOM, PJJ, </a:t>
            </a:r>
            <a:r>
              <a:rPr lang="en-US" dirty="0" err="1" smtClean="0"/>
              <a:t>dan</a:t>
            </a:r>
            <a:r>
              <a:rPr lang="en-US" dirty="0" smtClean="0"/>
              <a:t> SNPG</a:t>
            </a:r>
            <a:endParaRPr lang="en-US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Dasar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Standar</a:t>
            </a:r>
            <a:r>
              <a:rPr lang="en-US" sz="2400" dirty="0" smtClean="0"/>
              <a:t> AKOM (UU PT 12/12)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Akademi</a:t>
            </a:r>
            <a:r>
              <a:rPr lang="en-US" sz="2000" dirty="0" smtClean="0"/>
              <a:t>  </a:t>
            </a:r>
            <a:r>
              <a:rPr lang="en-US" sz="2000" dirty="0" err="1" smtClean="0"/>
              <a:t>Komunitas</a:t>
            </a:r>
            <a:r>
              <a:rPr lang="en-US" sz="2000" dirty="0" smtClean="0"/>
              <a:t> 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 </a:t>
            </a:r>
            <a:r>
              <a:rPr lang="en-US" sz="2000" dirty="0" err="1" smtClean="0"/>
              <a:t>Perguruan</a:t>
            </a:r>
            <a:r>
              <a:rPr lang="en-US" sz="2000" dirty="0" smtClean="0"/>
              <a:t> 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</a:t>
            </a:r>
            <a:r>
              <a:rPr lang="en-US" sz="2000" dirty="0" smtClean="0"/>
              <a:t>yang  </a:t>
            </a:r>
            <a:r>
              <a:rPr lang="en-US" sz="2000" dirty="0" err="1" smtClean="0"/>
              <a:t>menyelenggarakan</a:t>
            </a:r>
            <a:r>
              <a:rPr lang="en-US" sz="2000" dirty="0" smtClean="0"/>
              <a:t> 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  </a:t>
            </a:r>
            <a:r>
              <a:rPr lang="en-US" sz="2000" dirty="0" err="1" smtClean="0"/>
              <a:t>vokasi</a:t>
            </a:r>
            <a:r>
              <a:rPr lang="en-US" sz="2000" dirty="0" smtClean="0"/>
              <a:t>  </a:t>
            </a:r>
            <a:r>
              <a:rPr lang="en-US" sz="2000" dirty="0" err="1" smtClean="0"/>
              <a:t>setingkat</a:t>
            </a:r>
            <a:r>
              <a:rPr lang="en-US" sz="2000" dirty="0" smtClean="0"/>
              <a:t> </a:t>
            </a:r>
            <a:r>
              <a:rPr lang="en-US" sz="2000" dirty="0" smtClean="0"/>
              <a:t>diploma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/</a:t>
            </a:r>
            <a:r>
              <a:rPr lang="en-US" sz="2000" dirty="0" err="1" smtClean="0"/>
              <a:t>atau</a:t>
            </a:r>
            <a:r>
              <a:rPr lang="en-US" sz="2000" dirty="0" smtClean="0"/>
              <a:t> diploma </a:t>
            </a:r>
            <a:r>
              <a:rPr lang="en-US" sz="2000" dirty="0" err="1" smtClean="0"/>
              <a:t>dua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 </a:t>
            </a:r>
            <a:r>
              <a:rPr lang="en-US" sz="2000" dirty="0" err="1" smtClean="0"/>
              <a:t>cabang</a:t>
            </a:r>
            <a:r>
              <a:rPr lang="en-US" sz="2000" dirty="0" smtClean="0"/>
              <a:t>  </a:t>
            </a:r>
            <a:r>
              <a:rPr lang="en-US" sz="2000" dirty="0" err="1" smtClean="0"/>
              <a:t>Ilmu</a:t>
            </a:r>
            <a:r>
              <a:rPr lang="en-US" sz="2000" dirty="0" smtClean="0"/>
              <a:t>  </a:t>
            </a:r>
            <a:r>
              <a:rPr lang="en-US" sz="2000" dirty="0" err="1" smtClean="0"/>
              <a:t>Pengetahuan</a:t>
            </a:r>
            <a:r>
              <a:rPr lang="en-US" sz="2000" dirty="0" smtClean="0"/>
              <a:t>  </a:t>
            </a:r>
            <a:r>
              <a:rPr lang="en-US" sz="2000" dirty="0" err="1" smtClean="0"/>
              <a:t>dan</a:t>
            </a:r>
            <a:r>
              <a:rPr lang="en-US" sz="2000" dirty="0" smtClean="0"/>
              <a:t>/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  yang  </a:t>
            </a:r>
            <a:r>
              <a:rPr lang="en-US" sz="2000" dirty="0" err="1" smtClean="0"/>
              <a:t>berbasis</a:t>
            </a:r>
            <a:r>
              <a:rPr lang="en-US" sz="2000" dirty="0" smtClean="0"/>
              <a:t>  </a:t>
            </a:r>
            <a:r>
              <a:rPr lang="en-US" sz="2000" dirty="0" err="1" smtClean="0">
                <a:solidFill>
                  <a:srgbClr val="FF0000"/>
                </a:solidFill>
              </a:rPr>
              <a:t>keunggulan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 err="1" smtClean="0">
                <a:solidFill>
                  <a:srgbClr val="FF0000"/>
                </a:solidFill>
              </a:rPr>
              <a:t>lokal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memenuhi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kebutuhan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khusus</a:t>
            </a:r>
            <a:r>
              <a:rPr lang="en-US" sz="2000" dirty="0" smtClean="0"/>
              <a:t> (</a:t>
            </a:r>
            <a:r>
              <a:rPr lang="en-US" sz="2000" dirty="0" err="1" smtClean="0"/>
              <a:t>pasal</a:t>
            </a:r>
            <a:r>
              <a:rPr lang="en-US" sz="2000" dirty="0" smtClean="0"/>
              <a:t> 59, </a:t>
            </a:r>
            <a:r>
              <a:rPr lang="en-US" sz="2000" dirty="0" err="1" smtClean="0"/>
              <a:t>ayat</a:t>
            </a:r>
            <a:r>
              <a:rPr lang="en-US" sz="2000" dirty="0" smtClean="0"/>
              <a:t> 7).</a:t>
            </a:r>
            <a:endParaRPr lang="en-US" sz="2000" dirty="0" smtClean="0"/>
          </a:p>
          <a:p>
            <a:r>
              <a:rPr lang="en-US" sz="2000" dirty="0" err="1" smtClean="0"/>
              <a:t>Pemerintah</a:t>
            </a:r>
            <a:r>
              <a:rPr lang="en-US" sz="2000" dirty="0" smtClean="0"/>
              <a:t>  </a:t>
            </a:r>
            <a:r>
              <a:rPr lang="en-US" sz="2000" dirty="0" err="1" smtClean="0"/>
              <a:t>bersama</a:t>
            </a:r>
            <a:r>
              <a:rPr lang="en-US" sz="2000" dirty="0" smtClean="0"/>
              <a:t>  </a:t>
            </a:r>
            <a:r>
              <a:rPr lang="en-US" sz="2000" dirty="0" err="1" smtClean="0"/>
              <a:t>Pemerintah</a:t>
            </a:r>
            <a:r>
              <a:rPr lang="en-US" sz="2000" dirty="0" smtClean="0"/>
              <a:t>  Daerah </a:t>
            </a:r>
            <a:r>
              <a:rPr lang="en-US" sz="2000" dirty="0" err="1" smtClean="0"/>
              <a:t>mengembangkan</a:t>
            </a:r>
            <a:r>
              <a:rPr lang="en-US" sz="2000" dirty="0" smtClean="0"/>
              <a:t> 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 </a:t>
            </a:r>
            <a:r>
              <a:rPr lang="en-US" sz="2000" dirty="0" err="1" smtClean="0"/>
              <a:t>bertahap</a:t>
            </a:r>
            <a:r>
              <a:rPr lang="en-US" sz="2000" dirty="0" smtClean="0"/>
              <a:t>  paling  </a:t>
            </a:r>
            <a:r>
              <a:rPr lang="en-US" sz="2000" dirty="0" err="1" smtClean="0"/>
              <a:t>sedikit</a:t>
            </a:r>
            <a:r>
              <a:rPr lang="en-US" sz="2000" dirty="0" smtClean="0"/>
              <a:t>  1 </a:t>
            </a:r>
            <a:r>
              <a:rPr lang="en-US" sz="2000" dirty="0" smtClean="0"/>
              <a:t>(</a:t>
            </a:r>
            <a:r>
              <a:rPr lang="en-US" sz="2000" dirty="0" err="1" smtClean="0"/>
              <a:t>satu</a:t>
            </a:r>
            <a:r>
              <a:rPr lang="en-US" sz="2000" dirty="0" smtClean="0"/>
              <a:t>)  </a:t>
            </a:r>
            <a:r>
              <a:rPr lang="en-US" sz="2000" dirty="0" err="1" smtClean="0"/>
              <a:t>akademi</a:t>
            </a:r>
            <a:r>
              <a:rPr lang="en-US" sz="2000" dirty="0" smtClean="0"/>
              <a:t>  </a:t>
            </a:r>
            <a:r>
              <a:rPr lang="en-US" sz="2000" dirty="0" err="1" smtClean="0"/>
              <a:t>komunitas</a:t>
            </a:r>
            <a:r>
              <a:rPr lang="en-US" sz="2000" dirty="0" smtClean="0"/>
              <a:t>  </a:t>
            </a:r>
            <a:r>
              <a:rPr lang="en-US" sz="2000" dirty="0" err="1" smtClean="0"/>
              <a:t>dalam</a:t>
            </a:r>
            <a:r>
              <a:rPr lang="en-US" sz="2000" dirty="0" smtClean="0"/>
              <a:t>  </a:t>
            </a:r>
            <a:r>
              <a:rPr lang="en-US" sz="2000" dirty="0" err="1" smtClean="0"/>
              <a:t>bidang</a:t>
            </a:r>
            <a:r>
              <a:rPr lang="en-US" sz="2000" dirty="0" smtClean="0"/>
              <a:t>  yang 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 </a:t>
            </a:r>
            <a:r>
              <a:rPr lang="en-US" sz="2000" dirty="0" err="1" smtClean="0"/>
              <a:t>potensi</a:t>
            </a:r>
            <a:r>
              <a:rPr lang="en-US" sz="2000" dirty="0" smtClean="0"/>
              <a:t>  </a:t>
            </a:r>
            <a:r>
              <a:rPr lang="en-US" sz="2000" dirty="0" err="1" smtClean="0"/>
              <a:t>unggulan</a:t>
            </a:r>
            <a:r>
              <a:rPr lang="en-US" sz="2000" dirty="0" smtClean="0"/>
              <a:t>  </a:t>
            </a:r>
            <a:r>
              <a:rPr lang="en-US" sz="2000" dirty="0" err="1" smtClean="0"/>
              <a:t>daerah</a:t>
            </a:r>
            <a:r>
              <a:rPr lang="en-US" sz="2000" dirty="0" smtClean="0"/>
              <a:t>  </a:t>
            </a:r>
            <a:r>
              <a:rPr lang="en-US" sz="2000" dirty="0" err="1" smtClean="0"/>
              <a:t>di</a:t>
            </a:r>
            <a:r>
              <a:rPr lang="en-US" sz="2000" dirty="0" smtClean="0"/>
              <a:t>  </a:t>
            </a:r>
            <a:r>
              <a:rPr lang="en-US" sz="2000" dirty="0" err="1" smtClean="0"/>
              <a:t>kabupaten</a:t>
            </a:r>
            <a:r>
              <a:rPr lang="en-US" sz="2000" dirty="0" smtClean="0"/>
              <a:t>/</a:t>
            </a:r>
            <a:r>
              <a:rPr lang="en-US" sz="2000" dirty="0" err="1" smtClean="0"/>
              <a:t>kota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/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daerah</a:t>
            </a:r>
            <a:r>
              <a:rPr lang="en-US" sz="2000" dirty="0" smtClean="0"/>
              <a:t> </a:t>
            </a:r>
            <a:r>
              <a:rPr lang="en-US" sz="2000" dirty="0" err="1" smtClean="0"/>
              <a:t>perbatasan</a:t>
            </a:r>
            <a:r>
              <a:rPr lang="en-US" sz="2000" dirty="0" smtClean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pasal</a:t>
            </a:r>
            <a:r>
              <a:rPr lang="en-US" sz="2000" dirty="0" smtClean="0"/>
              <a:t> 81, </a:t>
            </a:r>
            <a:r>
              <a:rPr lang="en-US" sz="2000" dirty="0" smtClean="0"/>
              <a:t>ayat1).</a:t>
            </a:r>
            <a:endParaRPr lang="en-US" sz="2000" dirty="0" smtClean="0"/>
          </a:p>
          <a:p>
            <a:r>
              <a:rPr lang="en-US" sz="2000" dirty="0" err="1" smtClean="0"/>
              <a:t>Akademi</a:t>
            </a:r>
            <a:r>
              <a:rPr lang="en-US" sz="2000" dirty="0" smtClean="0"/>
              <a:t>  </a:t>
            </a:r>
            <a:r>
              <a:rPr lang="en-US" sz="2000" dirty="0" err="1" smtClean="0"/>
              <a:t>komunitas</a:t>
            </a:r>
            <a:r>
              <a:rPr lang="en-US" sz="2000" dirty="0" smtClean="0"/>
              <a:t>  </a:t>
            </a:r>
            <a:r>
              <a:rPr lang="en-US" sz="2000" dirty="0" err="1" smtClean="0"/>
              <a:t>sebagaimana</a:t>
            </a:r>
            <a:r>
              <a:rPr lang="en-US" sz="2000" dirty="0" smtClean="0"/>
              <a:t>  </a:t>
            </a:r>
            <a:r>
              <a:rPr lang="en-US" sz="2000" dirty="0" err="1" smtClean="0"/>
              <a:t>dimaksud</a:t>
            </a:r>
            <a:r>
              <a:rPr lang="en-US" sz="2000" dirty="0" smtClean="0"/>
              <a:t> 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ayat</a:t>
            </a:r>
            <a:r>
              <a:rPr lang="en-US" sz="2000" dirty="0" smtClean="0"/>
              <a:t>  </a:t>
            </a:r>
            <a:r>
              <a:rPr lang="en-US" sz="2000" dirty="0" smtClean="0"/>
              <a:t>(1)  </a:t>
            </a:r>
            <a:r>
              <a:rPr lang="en-US" sz="2000" dirty="0" err="1" smtClean="0"/>
              <a:t>dilaksanakan</a:t>
            </a:r>
            <a:r>
              <a:rPr lang="en-US" sz="2000" dirty="0" smtClean="0"/>
              <a:t>  </a:t>
            </a:r>
            <a:r>
              <a:rPr lang="en-US" sz="2000" dirty="0" err="1" smtClean="0"/>
              <a:t>berbasis</a:t>
            </a:r>
            <a:r>
              <a:rPr lang="en-US" sz="2000" dirty="0" smtClean="0"/>
              <a:t> 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  </a:t>
            </a:r>
            <a:r>
              <a:rPr lang="en-US" sz="2000" dirty="0" err="1" smtClean="0"/>
              <a:t>daerah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 </a:t>
            </a:r>
            <a:r>
              <a:rPr lang="en-US" sz="2000" dirty="0" err="1" smtClean="0"/>
              <a:t>mempercepat</a:t>
            </a:r>
            <a:r>
              <a:rPr lang="en-US" sz="2000" dirty="0" smtClean="0"/>
              <a:t>  </a:t>
            </a:r>
            <a:r>
              <a:rPr lang="en-US" sz="2000" dirty="0" err="1" smtClean="0"/>
              <a:t>kemajuan</a:t>
            </a:r>
            <a:r>
              <a:rPr lang="en-US" sz="2000" dirty="0" smtClean="0"/>
              <a:t>  </a:t>
            </a:r>
            <a:r>
              <a:rPr lang="en-US" sz="2000" dirty="0" err="1" smtClean="0"/>
              <a:t>dan</a:t>
            </a:r>
            <a:r>
              <a:rPr lang="en-US" sz="2000" dirty="0" smtClean="0"/>
              <a:t>  </a:t>
            </a:r>
            <a:r>
              <a:rPr lang="en-US" sz="2000" dirty="0" err="1" smtClean="0"/>
              <a:t>kesejahteraan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(</a:t>
            </a:r>
            <a:r>
              <a:rPr lang="en-US" sz="2000" dirty="0" err="1" smtClean="0"/>
              <a:t>pasal</a:t>
            </a:r>
            <a:r>
              <a:rPr lang="en-US" sz="2000" dirty="0" smtClean="0"/>
              <a:t> 81, ayat2).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/>
              </a:rPr>
              <a:t>Halaman </a:t>
            </a:r>
            <a:fld id="{87F65F81-AAB0-6D49-96FA-EA8AC2FF2CD5}" type="slidenum">
              <a:rPr lang="en-US" smtClean="0">
                <a:ea typeface="ＭＳ Ｐゴシック"/>
              </a:rPr>
              <a:pPr>
                <a:defRPr/>
              </a:pPr>
              <a:t>33</a:t>
            </a:fld>
            <a:endParaRPr lang="en-US">
              <a:ea typeface="ＭＳ Ｐゴシック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AKOM </a:t>
            </a:r>
            <a:r>
              <a:rPr lang="en-US" dirty="0" smtClean="0"/>
              <a:t>(SN-DIKTI </a:t>
            </a:r>
            <a:r>
              <a:rPr lang="en-US" dirty="0" err="1" smtClean="0"/>
              <a:t>Pasal</a:t>
            </a:r>
            <a:r>
              <a:rPr lang="en-US" dirty="0" smtClean="0"/>
              <a:t> 9, </a:t>
            </a:r>
            <a:r>
              <a:rPr lang="en-US" dirty="0" err="1" smtClean="0"/>
              <a:t>Ayat</a:t>
            </a:r>
            <a:r>
              <a:rPr lang="en-US" dirty="0" smtClean="0"/>
              <a:t> 1 </a:t>
            </a:r>
            <a:r>
              <a:rPr lang="en-US" dirty="0" err="1" smtClean="0"/>
              <a:t>dan</a:t>
            </a:r>
            <a:r>
              <a:rPr lang="en-US" dirty="0" smtClean="0"/>
              <a:t>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Tingkat </a:t>
            </a:r>
            <a:r>
              <a:rPr lang="en-US" dirty="0" err="1" smtClean="0"/>
              <a:t>kedalaman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keluasan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sebagaimana</a:t>
            </a:r>
            <a:r>
              <a:rPr lang="en-US" dirty="0" smtClean="0"/>
              <a:t> </a:t>
            </a:r>
            <a:r>
              <a:rPr lang="en-US" dirty="0" err="1" smtClean="0"/>
              <a:t>dimaksud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ayat</a:t>
            </a:r>
            <a:r>
              <a:rPr lang="en-US" dirty="0" smtClean="0"/>
              <a:t> (1)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: </a:t>
            </a:r>
            <a:endParaRPr lang="en-US" sz="2000" dirty="0" smtClean="0"/>
          </a:p>
          <a:p>
            <a:r>
              <a:rPr lang="en-US" dirty="0" smtClean="0"/>
              <a:t> </a:t>
            </a:r>
            <a:endParaRPr lang="en-US" sz="2000" dirty="0" smtClean="0"/>
          </a:p>
          <a:p>
            <a:pPr lvl="1"/>
            <a:r>
              <a:rPr lang="en-US" dirty="0" err="1" smtClean="0"/>
              <a:t>lulusan</a:t>
            </a:r>
            <a:r>
              <a:rPr lang="en-US" dirty="0" smtClean="0"/>
              <a:t> program diploma </a:t>
            </a:r>
            <a:r>
              <a:rPr lang="en-US" dirty="0" err="1" smtClean="0"/>
              <a:t>satu</a:t>
            </a:r>
            <a:r>
              <a:rPr lang="en-US" dirty="0" smtClean="0"/>
              <a:t> paling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menguasai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, </a:t>
            </a:r>
            <a:r>
              <a:rPr lang="en-US" dirty="0" err="1" smtClean="0"/>
              <a:t>pengetahuan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keterampilan</a:t>
            </a:r>
            <a:r>
              <a:rPr lang="en-US" dirty="0" smtClean="0"/>
              <a:t> </a:t>
            </a:r>
            <a:r>
              <a:rPr lang="en-US" dirty="0" err="1" smtClean="0"/>
              <a:t>operasional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; </a:t>
            </a:r>
            <a:endParaRPr lang="en-US" sz="1800" dirty="0" smtClean="0"/>
          </a:p>
          <a:p>
            <a:r>
              <a:rPr lang="en-US" dirty="0" smtClean="0"/>
              <a:t> </a:t>
            </a:r>
            <a:endParaRPr lang="en-US" sz="2000" dirty="0" smtClean="0"/>
          </a:p>
          <a:p>
            <a:pPr lvl="1"/>
            <a:r>
              <a:rPr lang="en-US" dirty="0" err="1" smtClean="0"/>
              <a:t>lulusan</a:t>
            </a:r>
            <a:r>
              <a:rPr lang="en-US" dirty="0" smtClean="0"/>
              <a:t> program diploma </a:t>
            </a:r>
            <a:r>
              <a:rPr lang="en-US" dirty="0" err="1" smtClean="0"/>
              <a:t>dua</a:t>
            </a:r>
            <a:r>
              <a:rPr lang="en-US" dirty="0" smtClean="0"/>
              <a:t> paling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menguasai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keterampilan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keahlian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; 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/>
              </a:rPr>
              <a:t>Halaman </a:t>
            </a:r>
            <a:fld id="{87F65F81-AAB0-6D49-96FA-EA8AC2FF2CD5}" type="slidenum">
              <a:rPr lang="en-US" smtClean="0">
                <a:ea typeface="ＭＳ Ｐゴシック"/>
              </a:rPr>
              <a:pPr>
                <a:defRPr/>
              </a:pPr>
              <a:t>34</a:t>
            </a:fld>
            <a:endParaRPr lang="en-US">
              <a:ea typeface="ＭＳ Ｐゴシック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Akademi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Mengatasi</a:t>
            </a:r>
            <a:r>
              <a:rPr lang="en-US" dirty="0" smtClean="0"/>
              <a:t> </a:t>
            </a:r>
            <a:r>
              <a:rPr lang="en-US" dirty="0" err="1" smtClean="0"/>
              <a:t>pengangguran</a:t>
            </a:r>
            <a:endParaRPr lang="en-US" dirty="0" smtClean="0"/>
          </a:p>
          <a:p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lanjutan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Perguruan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endParaRPr lang="en-US" dirty="0" smtClean="0"/>
          </a:p>
          <a:p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lapangan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keunggulan</a:t>
            </a:r>
            <a:r>
              <a:rPr lang="en-US" dirty="0" smtClean="0"/>
              <a:t> </a:t>
            </a:r>
            <a:r>
              <a:rPr lang="en-US" dirty="0" err="1" smtClean="0"/>
              <a:t>lokal</a:t>
            </a:r>
            <a:endParaRPr lang="en-US" dirty="0" smtClean="0"/>
          </a:p>
          <a:p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saing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/>
              </a:rPr>
              <a:t>Halaman </a:t>
            </a:r>
            <a:fld id="{87F65F81-AAB0-6D49-96FA-EA8AC2FF2CD5}" type="slidenum">
              <a:rPr lang="en-US" smtClean="0">
                <a:ea typeface="ＭＳ Ｐゴシック"/>
              </a:rPr>
              <a:pPr>
                <a:defRPr/>
              </a:pPr>
              <a:t>35</a:t>
            </a:fld>
            <a:endParaRPr lang="en-US">
              <a:ea typeface="ＭＳ Ｐゴシック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0"/>
            <a:ext cx="7949116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		KEUNGGULAN LOKAL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708526"/>
          </a:xfrm>
        </p:spPr>
        <p:txBody>
          <a:bodyPr>
            <a:normAutofit lnSpcReduction="10000"/>
          </a:bodyPr>
          <a:lstStyle/>
          <a:p>
            <a:pPr lvl="0"/>
            <a:r>
              <a:rPr lang="id-ID" dirty="0"/>
              <a:t>Keunggulan lokal adalah segala sesuatu yang merupakan </a:t>
            </a:r>
            <a:r>
              <a:rPr lang="id-ID" sz="3600" b="1" dirty="0">
                <a:solidFill>
                  <a:srgbClr val="C00000"/>
                </a:solidFill>
              </a:rPr>
              <a:t>ciri khas kedaerahan </a:t>
            </a:r>
            <a:r>
              <a:rPr lang="id-ID" dirty="0"/>
              <a:t>yang mencakup sumberdaya alam, kreasi seni, tradisi, budaya, jasa, pelayanan, dan lain-lain yang mencakup aspek </a:t>
            </a:r>
            <a:r>
              <a:rPr lang="id-ID" sz="3600" b="1" dirty="0">
                <a:solidFill>
                  <a:srgbClr val="C00000"/>
                </a:solidFill>
              </a:rPr>
              <a:t>ekonomi</a:t>
            </a:r>
            <a:r>
              <a:rPr lang="id-ID" dirty="0"/>
              <a:t>, </a:t>
            </a:r>
            <a:r>
              <a:rPr lang="id-ID" sz="3600" b="1" dirty="0">
                <a:solidFill>
                  <a:srgbClr val="C00000"/>
                </a:solidFill>
              </a:rPr>
              <a:t>ekologi</a:t>
            </a:r>
            <a:r>
              <a:rPr lang="id-ID" dirty="0"/>
              <a:t>, </a:t>
            </a:r>
            <a:r>
              <a:rPr lang="id-ID" sz="3600" b="1" dirty="0">
                <a:solidFill>
                  <a:srgbClr val="C00000"/>
                </a:solidFill>
              </a:rPr>
              <a:t>sosial</a:t>
            </a:r>
            <a:r>
              <a:rPr lang="id-ID" dirty="0"/>
              <a:t> dan </a:t>
            </a:r>
            <a:r>
              <a:rPr lang="id-ID" sz="3600" b="1" dirty="0">
                <a:solidFill>
                  <a:srgbClr val="C00000"/>
                </a:solidFill>
              </a:rPr>
              <a:t>budaya</a:t>
            </a:r>
            <a:r>
              <a:rPr lang="id-ID" dirty="0"/>
              <a:t> yang apabila diproses dengan baik terjadi </a:t>
            </a:r>
            <a:r>
              <a:rPr lang="id-ID" sz="3600" b="1" dirty="0">
                <a:solidFill>
                  <a:srgbClr val="C00000"/>
                </a:solidFill>
              </a:rPr>
              <a:t>peningkatan nilai </a:t>
            </a:r>
            <a:r>
              <a:rPr lang="id-ID" dirty="0"/>
              <a:t>sehingga menjadi produk/jasa atau karya yang </a:t>
            </a:r>
            <a:r>
              <a:rPr lang="id-ID" sz="3600" b="1" dirty="0">
                <a:solidFill>
                  <a:srgbClr val="C00000"/>
                </a:solidFill>
              </a:rPr>
              <a:t>bernilai tinggi</a:t>
            </a:r>
            <a:r>
              <a:rPr lang="id-ID" dirty="0"/>
              <a:t>, </a:t>
            </a:r>
            <a:r>
              <a:rPr lang="id-ID" sz="3600" b="1" dirty="0">
                <a:solidFill>
                  <a:srgbClr val="C00000"/>
                </a:solidFill>
              </a:rPr>
              <a:t>bersifat unik </a:t>
            </a:r>
            <a:r>
              <a:rPr lang="id-ID" dirty="0"/>
              <a:t>dan memiliki </a:t>
            </a:r>
            <a:r>
              <a:rPr lang="id-ID" sz="3600" b="1" dirty="0">
                <a:solidFill>
                  <a:srgbClr val="C00000"/>
                </a:solidFill>
              </a:rPr>
              <a:t>keunggulan </a:t>
            </a:r>
            <a:r>
              <a:rPr lang="id-ID" sz="3600" b="1" dirty="0" smtClean="0">
                <a:solidFill>
                  <a:srgbClr val="C00000"/>
                </a:solidFill>
              </a:rPr>
              <a:t>komparatif</a:t>
            </a:r>
            <a:r>
              <a:rPr lang="en-US" sz="3600" b="1" dirty="0" smtClean="0">
                <a:solidFill>
                  <a:srgbClr val="C00000"/>
                </a:solidFill>
              </a:rPr>
              <a:t>.</a:t>
            </a:r>
            <a:endParaRPr lang="id-ID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9329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KEBUTUHAN KHUSUS</a:t>
            </a:r>
            <a:endParaRPr lang="id-ID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sz="4000" dirty="0"/>
              <a:t>Kebutuhan khusus </a:t>
            </a:r>
            <a:r>
              <a:rPr lang="en-US" sz="4000" dirty="0" err="1"/>
              <a:t>adalah</a:t>
            </a:r>
            <a:r>
              <a:rPr lang="en-US" sz="4000" dirty="0"/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kebutuhan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400" b="1" dirty="0" err="1">
                <a:solidFill>
                  <a:srgbClr val="C00000"/>
                </a:solidFill>
              </a:rPr>
              <a:t>daerah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  <a:r>
              <a:rPr lang="en-US" sz="4000" dirty="0" err="1"/>
              <a:t>terhadap</a:t>
            </a:r>
            <a:r>
              <a:rPr lang="en-US" sz="4000" dirty="0"/>
              <a:t> </a:t>
            </a:r>
            <a:r>
              <a:rPr lang="en-US" sz="4000" dirty="0" err="1"/>
              <a:t>tenaga</a:t>
            </a:r>
            <a:r>
              <a:rPr lang="en-US" sz="4000" dirty="0"/>
              <a:t> </a:t>
            </a:r>
            <a:r>
              <a:rPr lang="en-US" sz="4000" dirty="0" err="1"/>
              <a:t>terampil</a:t>
            </a:r>
            <a:r>
              <a:rPr lang="en-US" sz="4000" dirty="0"/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cabang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ilmu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dirty="0" err="1"/>
              <a:t>tertentu</a:t>
            </a:r>
            <a:r>
              <a:rPr lang="en-US" sz="4000" dirty="0"/>
              <a:t>,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pemenuhan</a:t>
            </a:r>
            <a:r>
              <a:rPr lang="en-US" sz="4000" dirty="0"/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tenaga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kerja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industr</a:t>
            </a:r>
            <a:r>
              <a:rPr lang="id-ID" sz="4000" b="1" dirty="0">
                <a:solidFill>
                  <a:srgbClr val="C00000"/>
                </a:solidFill>
              </a:rPr>
              <a:t>i</a:t>
            </a:r>
            <a:r>
              <a:rPr lang="en-US" sz="4000" dirty="0"/>
              <a:t>, </a:t>
            </a:r>
            <a:r>
              <a:rPr lang="en-US" sz="4000" b="1" dirty="0" err="1">
                <a:solidFill>
                  <a:srgbClr val="C00000"/>
                </a:solidFill>
              </a:rPr>
              <a:t>administrasi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kantor</a:t>
            </a:r>
            <a:r>
              <a:rPr lang="en-US" sz="4000" dirty="0"/>
              <a:t>, </a:t>
            </a:r>
            <a:r>
              <a:rPr lang="en-US" sz="4000" b="1" dirty="0" err="1">
                <a:solidFill>
                  <a:srgbClr val="C00000"/>
                </a:solidFill>
              </a:rPr>
              <a:t>jasa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pelayanan</a:t>
            </a:r>
            <a:r>
              <a:rPr lang="en-US" sz="4000" dirty="0"/>
              <a:t>, </a:t>
            </a:r>
            <a:r>
              <a:rPr lang="en-US" sz="4000" dirty="0" err="1"/>
              <a:t>dan</a:t>
            </a:r>
            <a:r>
              <a:rPr lang="en-US" sz="4000" dirty="0"/>
              <a:t> lain-lain yang </a:t>
            </a:r>
            <a:r>
              <a:rPr lang="en-US" sz="4000" b="1" dirty="0" err="1">
                <a:solidFill>
                  <a:srgbClr val="C00000"/>
                </a:solidFill>
              </a:rPr>
              <a:t>menunjang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pembangunan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daerah</a:t>
            </a:r>
            <a:r>
              <a:rPr lang="en-US" sz="4000" dirty="0"/>
              <a:t>.</a:t>
            </a:r>
            <a:endParaRPr lang="id-ID" sz="4000" dirty="0"/>
          </a:p>
          <a:p>
            <a:pPr marL="0" indent="0">
              <a:buNone/>
            </a:pPr>
            <a:endParaRPr lang="id-ID" sz="4000" dirty="0"/>
          </a:p>
        </p:txBody>
      </p:sp>
    </p:spTree>
    <p:extLst>
      <p:ext uri="{BB962C8B-B14F-4D97-AF65-F5344CB8AC3E}">
        <p14:creationId xmlns="" xmlns:p14="http://schemas.microsoft.com/office/powerpoint/2010/main" val="307553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CAKUPAN STANDAR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Standar </a:t>
            </a:r>
            <a:r>
              <a:rPr lang="en-US" dirty="0"/>
              <a:t>K</a:t>
            </a:r>
            <a:r>
              <a:rPr lang="hr-HR" dirty="0"/>
              <a:t>ompetensi </a:t>
            </a:r>
            <a:r>
              <a:rPr lang="en-US" dirty="0"/>
              <a:t>L</a:t>
            </a:r>
            <a:r>
              <a:rPr lang="hr-HR" dirty="0" smtClean="0"/>
              <a:t>ulusan </a:t>
            </a:r>
            <a:endParaRPr lang="en-US" dirty="0" smtClean="0"/>
          </a:p>
          <a:p>
            <a:r>
              <a:rPr lang="hr-HR" dirty="0" smtClean="0"/>
              <a:t>Standar </a:t>
            </a:r>
            <a:r>
              <a:rPr lang="en-US" dirty="0"/>
              <a:t>I</a:t>
            </a:r>
            <a:r>
              <a:rPr lang="hr-HR" dirty="0" smtClean="0"/>
              <a:t>si</a:t>
            </a:r>
            <a:endParaRPr lang="en-US" dirty="0" smtClean="0"/>
          </a:p>
          <a:p>
            <a:r>
              <a:rPr lang="hr-HR" dirty="0" smtClean="0"/>
              <a:t>S</a:t>
            </a:r>
            <a:r>
              <a:rPr lang="en-US" dirty="0"/>
              <a:t>t</a:t>
            </a:r>
            <a:r>
              <a:rPr lang="hr-HR" dirty="0"/>
              <a:t>andar </a:t>
            </a:r>
            <a:r>
              <a:rPr lang="en-US" dirty="0"/>
              <a:t>P</a:t>
            </a:r>
            <a:r>
              <a:rPr lang="hr-HR" dirty="0" smtClean="0"/>
              <a:t>roses </a:t>
            </a:r>
            <a:endParaRPr lang="en-US" dirty="0" smtClean="0"/>
          </a:p>
          <a:p>
            <a:r>
              <a:rPr lang="hr-HR" dirty="0" smtClean="0"/>
              <a:t>Standar </a:t>
            </a:r>
            <a:r>
              <a:rPr lang="en-US" dirty="0"/>
              <a:t>P</a:t>
            </a:r>
            <a:r>
              <a:rPr lang="hr-HR" dirty="0" smtClean="0"/>
              <a:t>enilaian </a:t>
            </a:r>
            <a:endParaRPr lang="en-US" dirty="0" smtClean="0"/>
          </a:p>
          <a:p>
            <a:r>
              <a:rPr lang="hr-HR" dirty="0" smtClean="0"/>
              <a:t>S</a:t>
            </a:r>
            <a:r>
              <a:rPr lang="en-US" dirty="0"/>
              <a:t>t</a:t>
            </a:r>
            <a:r>
              <a:rPr lang="hr-HR" dirty="0"/>
              <a:t>andar </a:t>
            </a:r>
            <a:r>
              <a:rPr lang="en-US" dirty="0"/>
              <a:t>P</a:t>
            </a:r>
            <a:r>
              <a:rPr lang="hr-HR" dirty="0"/>
              <a:t>endidik dan </a:t>
            </a:r>
            <a:r>
              <a:rPr lang="en-US" dirty="0"/>
              <a:t>T</a:t>
            </a:r>
            <a:r>
              <a:rPr lang="hr-HR" dirty="0"/>
              <a:t>enaga </a:t>
            </a:r>
            <a:r>
              <a:rPr lang="en-US" dirty="0"/>
              <a:t>K</a:t>
            </a:r>
            <a:r>
              <a:rPr lang="hr-HR" dirty="0" smtClean="0"/>
              <a:t>ependidikan </a:t>
            </a:r>
            <a:endParaRPr lang="en-US" dirty="0" smtClean="0"/>
          </a:p>
          <a:p>
            <a:r>
              <a:rPr lang="hr-HR" dirty="0" smtClean="0"/>
              <a:t>S</a:t>
            </a:r>
            <a:r>
              <a:rPr lang="en-US" dirty="0"/>
              <a:t>t</a:t>
            </a:r>
            <a:r>
              <a:rPr lang="hr-HR" dirty="0"/>
              <a:t>andar </a:t>
            </a:r>
            <a:r>
              <a:rPr lang="en-US" dirty="0"/>
              <a:t>S</a:t>
            </a:r>
            <a:r>
              <a:rPr lang="hr-HR" dirty="0"/>
              <a:t>arana </a:t>
            </a:r>
            <a:r>
              <a:rPr lang="en-US" dirty="0"/>
              <a:t>P</a:t>
            </a:r>
            <a:r>
              <a:rPr lang="hr-HR" dirty="0" smtClean="0"/>
              <a:t>rasarana</a:t>
            </a:r>
            <a:endParaRPr lang="en-US" dirty="0" smtClean="0"/>
          </a:p>
          <a:p>
            <a:r>
              <a:rPr lang="en-US" dirty="0" smtClean="0"/>
              <a:t>S</a:t>
            </a:r>
            <a:r>
              <a:rPr lang="hr-HR" dirty="0"/>
              <a:t>tandar </a:t>
            </a:r>
            <a:r>
              <a:rPr lang="en-US" dirty="0"/>
              <a:t>P</a:t>
            </a:r>
            <a:r>
              <a:rPr lang="hr-HR" dirty="0" smtClean="0"/>
              <a:t>engelolaan </a:t>
            </a:r>
            <a:endParaRPr lang="en-US" dirty="0" smtClean="0"/>
          </a:p>
          <a:p>
            <a:r>
              <a:rPr lang="hr-HR" dirty="0" smtClean="0"/>
              <a:t>Standar </a:t>
            </a:r>
            <a:r>
              <a:rPr lang="en-US" dirty="0"/>
              <a:t>P</a:t>
            </a:r>
            <a:r>
              <a:rPr lang="hr-HR" dirty="0" smtClean="0"/>
              <a:t>embiayaan</a:t>
            </a:r>
            <a:endParaRPr lang="hr-HR" dirty="0"/>
          </a:p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79329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 KOMPETENSI LULUSAN </a:t>
            </a:r>
            <a:r>
              <a:rPr lang="en-US" sz="2800" dirty="0" smtClean="0"/>
              <a:t>(1 </a:t>
            </a:r>
            <a:r>
              <a:rPr lang="en-US" sz="2800" dirty="0" err="1" smtClean="0"/>
              <a:t>dari</a:t>
            </a:r>
            <a:r>
              <a:rPr lang="en-US" sz="2800" dirty="0" smtClean="0"/>
              <a:t> 2)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Standar</a:t>
            </a:r>
            <a:r>
              <a:rPr lang="en-GB" dirty="0"/>
              <a:t> </a:t>
            </a:r>
            <a:r>
              <a:rPr lang="en-GB" dirty="0" err="1"/>
              <a:t>Kompetensi</a:t>
            </a:r>
            <a:r>
              <a:rPr lang="en-GB" dirty="0"/>
              <a:t> </a:t>
            </a:r>
            <a:r>
              <a:rPr lang="en-GB" dirty="0" err="1"/>
              <a:t>Lulusan</a:t>
            </a:r>
            <a:r>
              <a:rPr lang="en-GB" dirty="0"/>
              <a:t> </a:t>
            </a:r>
            <a:r>
              <a:rPr lang="en-GB" dirty="0" err="1"/>
              <a:t>setingkat</a:t>
            </a:r>
            <a:r>
              <a:rPr lang="en-GB" dirty="0"/>
              <a:t> Diploma </a:t>
            </a:r>
            <a:r>
              <a:rPr lang="en-GB" dirty="0" err="1"/>
              <a:t>Satu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Diploma </a:t>
            </a:r>
            <a:r>
              <a:rPr lang="en-GB" dirty="0" err="1"/>
              <a:t>Dua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b="1" dirty="0" err="1">
                <a:solidFill>
                  <a:srgbClr val="C00000"/>
                </a:solidFill>
              </a:rPr>
              <a:t>aspek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 smtClean="0">
                <a:solidFill>
                  <a:srgbClr val="C00000"/>
                </a:solidFill>
              </a:rPr>
              <a:t>sikap</a:t>
            </a:r>
            <a:r>
              <a:rPr lang="en-GB" b="1" dirty="0" smtClean="0">
                <a:solidFill>
                  <a:srgbClr val="C00000"/>
                </a:solidFill>
              </a:rPr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b="1" dirty="0" err="1">
                <a:solidFill>
                  <a:srgbClr val="C00000"/>
                </a:solidFill>
              </a:rPr>
              <a:t>ketrampilan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umum</a:t>
            </a:r>
            <a:r>
              <a:rPr lang="en-GB" dirty="0"/>
              <a:t> </a:t>
            </a:r>
            <a:r>
              <a:rPr lang="en-GB" dirty="0" err="1"/>
              <a:t>mengacu</a:t>
            </a:r>
            <a:r>
              <a:rPr lang="en-GB" dirty="0"/>
              <a:t> </a:t>
            </a:r>
            <a:r>
              <a:rPr lang="en-GB" dirty="0" err="1"/>
              <a:t>pada</a:t>
            </a:r>
            <a:r>
              <a:rPr lang="en-GB" dirty="0"/>
              <a:t> </a:t>
            </a:r>
            <a:r>
              <a:rPr lang="en-GB" b="1" dirty="0" err="1">
                <a:solidFill>
                  <a:srgbClr val="C00000"/>
                </a:solidFill>
              </a:rPr>
              <a:t>Standar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Nasional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Pendidikan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b="1" dirty="0" err="1">
                <a:solidFill>
                  <a:srgbClr val="C00000"/>
                </a:solidFill>
              </a:rPr>
              <a:t>Tinggi</a:t>
            </a:r>
            <a:r>
              <a:rPr lang="en-GB" b="1" dirty="0" smtClean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id-ID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8869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4500"/>
            <a:ext cx="6781800" cy="972403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Globalisasi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Daya</a:t>
            </a:r>
            <a:r>
              <a:rPr lang="en-US" sz="3600" dirty="0" smtClean="0"/>
              <a:t> </a:t>
            </a:r>
            <a:r>
              <a:rPr lang="en-US" sz="3600" dirty="0" err="1" smtClean="0"/>
              <a:t>Saing</a:t>
            </a:r>
            <a:r>
              <a:rPr lang="en-US" sz="3600" dirty="0" smtClean="0"/>
              <a:t> </a:t>
            </a:r>
            <a:r>
              <a:rPr lang="en-US" sz="3600" dirty="0" err="1" smtClean="0"/>
              <a:t>Bangsa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55578" y="1311128"/>
          <a:ext cx="7128791" cy="4824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39445-6BEB-4F03-93A2-742C94C2A268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71"/>
            <a:ext cx="7949116" cy="824391"/>
          </a:xfrm>
        </p:spPr>
        <p:txBody>
          <a:bodyPr>
            <a:normAutofit/>
          </a:bodyPr>
          <a:lstStyle/>
          <a:p>
            <a:r>
              <a:rPr lang="en-US" dirty="0"/>
              <a:t>STANDAR KOMPETENSI </a:t>
            </a:r>
            <a:r>
              <a:rPr lang="en-US" dirty="0" smtClean="0"/>
              <a:t>LULUSAN </a:t>
            </a:r>
            <a:r>
              <a:rPr lang="en-US" sz="3100" dirty="0" smtClean="0"/>
              <a:t>(2 </a:t>
            </a:r>
            <a:r>
              <a:rPr lang="en-US" sz="3100" dirty="0" err="1"/>
              <a:t>dari</a:t>
            </a:r>
            <a:r>
              <a:rPr lang="en-US" sz="3100" dirty="0"/>
              <a:t> </a:t>
            </a:r>
            <a:r>
              <a:rPr lang="en-US" sz="3100" dirty="0" smtClean="0"/>
              <a:t>2)</a:t>
            </a:r>
            <a:endParaRPr lang="id-ID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06543790"/>
              </p:ext>
            </p:extLst>
          </p:nvPr>
        </p:nvGraphicFramePr>
        <p:xfrm>
          <a:off x="371475" y="850867"/>
          <a:ext cx="8581456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6671"/>
                <a:gridCol w="414478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DIPLOMA</a:t>
                      </a:r>
                      <a:r>
                        <a:rPr lang="en-US" sz="2200" baseline="0" dirty="0" smtClean="0"/>
                        <a:t> 1</a:t>
                      </a:r>
                      <a:endParaRPr lang="id-ID" sz="2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DIPLOMA 2</a:t>
                      </a:r>
                      <a:endParaRPr lang="id-ID" sz="18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Memiliki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kemampuan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berpikir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kreatif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inovatif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tindak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efektif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sehingga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melaksanakan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pekerjaan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spesifik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berbasis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kespesifikan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kearifan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lokal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memenuhi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kebutuhan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khusus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beberapa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pilihan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prosedur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d-ID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Memiliki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kemampuan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pikir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kreatif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inovatif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tindak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efektif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sehingga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melaksanakan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pekerjaan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spesifik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berbasis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kespesifikan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kearifan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lokal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atau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memenuhi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kebutuhan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khusus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prosedur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sesuai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mutu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baik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d-ID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</a:tr>
              <a:tr h="990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Memiliki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keterampilan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bermutu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terukur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hasil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kerja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melalui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pengawasan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baik langsung maupun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tidak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langsung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d-ID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Memiliki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keterampilan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bermutu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terukur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hasil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kerja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sendiri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tanpa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melalui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pengawasan</a:t>
                      </a:r>
                      <a:r>
                        <a:rPr lang="id-ID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endParaRPr lang="id-ID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menuju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kemandirian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kerja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prosedur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mutu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ditentukan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d-ID" sz="18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endParaRPr lang="id-ID" sz="220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Mampu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memasarkan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jasa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karya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yang </a:t>
                      </a: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dihasilkan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id-ID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198125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STANDAR ISI</a:t>
            </a:r>
            <a:endParaRPr lang="id-ID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86750" cy="4708526"/>
          </a:xfrm>
        </p:spPr>
        <p:txBody>
          <a:bodyPr>
            <a:normAutofit/>
          </a:bodyPr>
          <a:lstStyle/>
          <a:p>
            <a:r>
              <a:rPr lang="en-GB" sz="4000" dirty="0" err="1"/>
              <a:t>Proporsi</a:t>
            </a:r>
            <a:r>
              <a:rPr lang="en-GB" sz="4000" dirty="0"/>
              <a:t> </a:t>
            </a:r>
            <a:r>
              <a:rPr lang="en-GB" sz="4000" dirty="0" err="1"/>
              <a:t>pembelajaran</a:t>
            </a:r>
            <a:r>
              <a:rPr lang="en-GB" sz="4000" dirty="0"/>
              <a:t> </a:t>
            </a:r>
            <a:r>
              <a:rPr lang="en-GB" sz="4000" dirty="0" err="1"/>
              <a:t>mengedepankan</a:t>
            </a:r>
            <a:r>
              <a:rPr lang="en-GB" sz="4000" dirty="0"/>
              <a:t> </a:t>
            </a:r>
            <a:r>
              <a:rPr lang="en-GB" sz="4000" dirty="0" err="1"/>
              <a:t>kemampuan</a:t>
            </a:r>
            <a:r>
              <a:rPr lang="en-GB" sz="4000" dirty="0"/>
              <a:t> </a:t>
            </a:r>
            <a:r>
              <a:rPr lang="en-GB" sz="4000" b="1" dirty="0" err="1"/>
              <a:t>praktek</a:t>
            </a:r>
            <a:r>
              <a:rPr lang="en-GB" sz="4000" b="1" dirty="0"/>
              <a:t> </a:t>
            </a:r>
            <a:r>
              <a:rPr lang="en-GB" sz="4000" b="1" dirty="0" err="1"/>
              <a:t>sedikitnya</a:t>
            </a:r>
            <a:r>
              <a:rPr lang="en-GB" sz="4000" b="1" dirty="0"/>
              <a:t> 70 </a:t>
            </a:r>
            <a:r>
              <a:rPr lang="en-GB" sz="4000" b="1" dirty="0" err="1"/>
              <a:t>persen</a:t>
            </a:r>
            <a:r>
              <a:rPr lang="en-GB" sz="4000" b="1" dirty="0"/>
              <a:t> </a:t>
            </a:r>
            <a:r>
              <a:rPr lang="en-GB" sz="4000" dirty="0"/>
              <a:t>yang </a:t>
            </a:r>
            <a:r>
              <a:rPr lang="en-GB" sz="4000" dirty="0" err="1"/>
              <a:t>didukung</a:t>
            </a:r>
            <a:r>
              <a:rPr lang="en-GB" sz="4000" dirty="0"/>
              <a:t> </a:t>
            </a:r>
            <a:r>
              <a:rPr lang="en-GB" sz="4000" dirty="0" err="1"/>
              <a:t>oleh</a:t>
            </a:r>
            <a:r>
              <a:rPr lang="en-GB" sz="4000" dirty="0"/>
              <a:t> </a:t>
            </a:r>
            <a:r>
              <a:rPr lang="en-GB" sz="4000" b="1" dirty="0" err="1"/>
              <a:t>teori</a:t>
            </a:r>
            <a:r>
              <a:rPr lang="en-GB" sz="4000" b="1" dirty="0"/>
              <a:t> </a:t>
            </a:r>
            <a:r>
              <a:rPr lang="en-GB" sz="4000" b="1" dirty="0" err="1"/>
              <a:t>maksimum</a:t>
            </a:r>
            <a:r>
              <a:rPr lang="en-GB" sz="4000" b="1" dirty="0"/>
              <a:t> 30 </a:t>
            </a:r>
            <a:r>
              <a:rPr lang="en-GB" sz="4000" b="1" dirty="0" err="1"/>
              <a:t>persen</a:t>
            </a:r>
            <a:r>
              <a:rPr lang="en-GB" sz="4000" b="1" dirty="0"/>
              <a:t> </a:t>
            </a:r>
            <a:r>
              <a:rPr lang="en-GB" sz="4000" dirty="0" err="1"/>
              <a:t>dengan</a:t>
            </a:r>
            <a:r>
              <a:rPr lang="en-GB" sz="4000" dirty="0"/>
              <a:t> </a:t>
            </a:r>
            <a:r>
              <a:rPr lang="en-GB" sz="4000" dirty="0" err="1"/>
              <a:t>jumlah</a:t>
            </a:r>
            <a:r>
              <a:rPr lang="en-GB" sz="4000" dirty="0"/>
              <a:t> </a:t>
            </a:r>
            <a:r>
              <a:rPr lang="en-GB" sz="4000" dirty="0" err="1"/>
              <a:t>beban</a:t>
            </a:r>
            <a:r>
              <a:rPr lang="en-GB" sz="4000" dirty="0"/>
              <a:t> </a:t>
            </a:r>
            <a:r>
              <a:rPr lang="en-GB" sz="4000" dirty="0" err="1"/>
              <a:t>belajar</a:t>
            </a:r>
            <a:r>
              <a:rPr lang="en-GB" sz="4000" dirty="0"/>
              <a:t> </a:t>
            </a:r>
            <a:r>
              <a:rPr lang="en-GB" sz="4000" dirty="0" err="1"/>
              <a:t>sedikitnya</a:t>
            </a:r>
            <a:r>
              <a:rPr lang="en-GB" sz="4000" dirty="0"/>
              <a:t> 40 jam per </a:t>
            </a:r>
            <a:r>
              <a:rPr lang="en-GB" sz="4000" dirty="0" err="1"/>
              <a:t>minggu</a:t>
            </a:r>
            <a:r>
              <a:rPr lang="en-GB" sz="4000" dirty="0"/>
              <a:t>.</a:t>
            </a:r>
            <a:endParaRPr lang="id-ID" sz="4000" dirty="0"/>
          </a:p>
        </p:txBody>
      </p:sp>
    </p:spTree>
    <p:extLst>
      <p:ext uri="{BB962C8B-B14F-4D97-AF65-F5344CB8AC3E}">
        <p14:creationId xmlns="" xmlns:p14="http://schemas.microsoft.com/office/powerpoint/2010/main" val="39945813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184"/>
            <a:ext cx="7949116" cy="838200"/>
          </a:xfrm>
        </p:spPr>
        <p:txBody>
          <a:bodyPr/>
          <a:lstStyle/>
          <a:p>
            <a:r>
              <a:rPr lang="en-US" dirty="0" smtClean="0"/>
              <a:t>STANDAR ISI (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872" y="1298816"/>
            <a:ext cx="8474528" cy="5486400"/>
          </a:xfrm>
        </p:spPr>
        <p:txBody>
          <a:bodyPr>
            <a:normAutofit/>
          </a:bodyPr>
          <a:lstStyle/>
          <a:p>
            <a:pPr lvl="0"/>
            <a:r>
              <a:rPr lang="id-ID" dirty="0"/>
              <a:t>Jumlah minimal </a:t>
            </a:r>
            <a:r>
              <a:rPr lang="id-ID" dirty="0" smtClean="0"/>
              <a:t>SKS pendidikan AK</a:t>
            </a:r>
            <a:r>
              <a:rPr lang="en-US" dirty="0" smtClean="0"/>
              <a:t>:</a:t>
            </a:r>
          </a:p>
          <a:p>
            <a:pPr lvl="1"/>
            <a:r>
              <a:rPr lang="id-ID" dirty="0" smtClean="0"/>
              <a:t>Diploma </a:t>
            </a:r>
            <a:r>
              <a:rPr lang="id-ID" dirty="0"/>
              <a:t>Satu (D1</a:t>
            </a:r>
            <a:r>
              <a:rPr lang="id-ID" dirty="0" smtClean="0"/>
              <a:t>)</a:t>
            </a:r>
            <a:r>
              <a:rPr lang="en-US" dirty="0" smtClean="0"/>
              <a:t>:</a:t>
            </a:r>
            <a:r>
              <a:rPr lang="id-ID" dirty="0" smtClean="0"/>
              <a:t> </a:t>
            </a:r>
            <a:r>
              <a:rPr lang="id-ID" dirty="0"/>
              <a:t>36 SKS </a:t>
            </a:r>
            <a:endParaRPr lang="en-US" dirty="0" smtClean="0"/>
          </a:p>
          <a:p>
            <a:pPr lvl="1"/>
            <a:r>
              <a:rPr lang="id-ID" dirty="0" smtClean="0"/>
              <a:t>Diploma </a:t>
            </a:r>
            <a:r>
              <a:rPr lang="id-ID" dirty="0"/>
              <a:t>Dua (D2</a:t>
            </a:r>
            <a:r>
              <a:rPr lang="id-ID" dirty="0" smtClean="0"/>
              <a:t>)</a:t>
            </a:r>
            <a:r>
              <a:rPr lang="en-US" dirty="0" smtClean="0"/>
              <a:t>: </a:t>
            </a:r>
            <a:r>
              <a:rPr lang="id-ID" dirty="0" smtClean="0"/>
              <a:t>72 </a:t>
            </a:r>
            <a:r>
              <a:rPr lang="id-ID" dirty="0"/>
              <a:t>SKS.</a:t>
            </a:r>
          </a:p>
          <a:p>
            <a:pPr lvl="0"/>
            <a:r>
              <a:rPr lang="id-ID" dirty="0"/>
              <a:t>Ketentuan waktu belajar untuk setiap SKS kegiatan belajar, praktikum, praktik studio, praktik bengkel, praktik lapangan dan atau bentuk pembelajaran lain mengikuti ketentuan yang ditetapkan dalam SNPT. </a:t>
            </a:r>
          </a:p>
          <a:p>
            <a:r>
              <a:rPr lang="en-GB" dirty="0" err="1"/>
              <a:t>Setiap</a:t>
            </a:r>
            <a:r>
              <a:rPr lang="en-GB" dirty="0"/>
              <a:t> semester proses </a:t>
            </a:r>
            <a:r>
              <a:rPr lang="en-GB" dirty="0" err="1"/>
              <a:t>pembelajaran</a:t>
            </a:r>
            <a:r>
              <a:rPr lang="en-GB" dirty="0"/>
              <a:t> </a:t>
            </a:r>
            <a:r>
              <a:rPr lang="en-GB" dirty="0" err="1"/>
              <a:t>dilakukan</a:t>
            </a:r>
            <a:r>
              <a:rPr lang="en-GB" dirty="0"/>
              <a:t> </a:t>
            </a:r>
            <a:r>
              <a:rPr lang="en-GB" dirty="0" err="1"/>
              <a:t>sedikitnya</a:t>
            </a:r>
            <a:r>
              <a:rPr lang="en-GB" dirty="0"/>
              <a:t> 20 </a:t>
            </a:r>
            <a:r>
              <a:rPr lang="en-GB" dirty="0" err="1"/>
              <a:t>minggu</a:t>
            </a:r>
            <a:r>
              <a:rPr lang="en-GB" dirty="0"/>
              <a:t> </a:t>
            </a:r>
            <a:r>
              <a:rPr lang="en-GB" dirty="0" err="1"/>
              <a:t>efektif</a:t>
            </a:r>
            <a:r>
              <a:rPr lang="en-GB" dirty="0"/>
              <a:t> per semester.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38369747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 PROSES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Karakteristik</a:t>
            </a:r>
            <a:r>
              <a:rPr lang="en-US" dirty="0"/>
              <a:t> proses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akademi</a:t>
            </a:r>
            <a:r>
              <a:rPr lang="en-US" dirty="0"/>
              <a:t> </a:t>
            </a:r>
            <a:r>
              <a:rPr lang="en-US" dirty="0" err="1"/>
              <a:t>komunitas</a:t>
            </a:r>
            <a:r>
              <a:rPr lang="en-US" dirty="0"/>
              <a:t> </a:t>
            </a:r>
            <a:r>
              <a:rPr lang="en-US" dirty="0" err="1"/>
              <a:t>mengutamakan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yang </a:t>
            </a:r>
            <a:r>
              <a:rPr lang="en-US" dirty="0" err="1"/>
              <a:t>melatih</a:t>
            </a:r>
            <a:r>
              <a:rPr lang="en-US" dirty="0"/>
              <a:t> </a:t>
            </a:r>
            <a:r>
              <a:rPr lang="en-US" dirty="0" err="1"/>
              <a:t>keterampilan</a:t>
            </a:r>
            <a:r>
              <a:rPr lang="en-US" dirty="0"/>
              <a:t> yang </a:t>
            </a:r>
            <a:r>
              <a:rPr lang="en-US" dirty="0" err="1"/>
              <a:t>didukung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teori</a:t>
            </a:r>
            <a:r>
              <a:rPr lang="en-US" dirty="0"/>
              <a:t> yang </a:t>
            </a:r>
            <a:r>
              <a:rPr lang="en-US" dirty="0" err="1"/>
              <a:t>relevan</a:t>
            </a:r>
            <a:r>
              <a:rPr lang="en-US" dirty="0" smtClean="0"/>
              <a:t>.</a:t>
            </a:r>
          </a:p>
          <a:p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id-ID" dirty="0"/>
              <a:t>proses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id-ID" dirty="0"/>
              <a:t>semester adalah suatu proses penyusunan kegiatan pembelajaran setiap </a:t>
            </a:r>
            <a:r>
              <a:rPr lang="id-ID" b="1" dirty="0"/>
              <a:t>mata kuliah/modul/blok/bentuk lain</a:t>
            </a:r>
            <a:r>
              <a:rPr lang="id-ID" dirty="0"/>
              <a:t> yang akan dilaksanakan selama satu semester dengan memperhitungkan sumber daya yang tersedia dalam rangka mencapai tujuan pembelajaran.</a:t>
            </a:r>
          </a:p>
        </p:txBody>
      </p:sp>
    </p:spTree>
    <p:extLst>
      <p:ext uri="{BB962C8B-B14F-4D97-AF65-F5344CB8AC3E}">
        <p14:creationId xmlns="" xmlns:p14="http://schemas.microsoft.com/office/powerpoint/2010/main" val="23651176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7949116" cy="812800"/>
          </a:xfrm>
        </p:spPr>
        <p:txBody>
          <a:bodyPr/>
          <a:lstStyle/>
          <a:p>
            <a:r>
              <a:rPr lang="en-US" dirty="0" smtClean="0"/>
              <a:t>STANDAR PENILAIAN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6264"/>
            <a:ext cx="8401050" cy="5257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id-ID" dirty="0"/>
              <a:t>Mahasiswa Akademi Komunitas setingkat program Diploma Satu (D1) dan Diploma Dua (D2) dinyatakan lulus apabila telah menempuh seluruh mata kuliah yang ditetapkan dan memiliki IPK  ≥  2.00 (dua koma nol nol).</a:t>
            </a:r>
          </a:p>
          <a:p>
            <a:r>
              <a:rPr lang="en-US" dirty="0" err="1"/>
              <a:t>Kelulusan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predikat</a:t>
            </a:r>
            <a:r>
              <a:rPr lang="en-US" dirty="0"/>
              <a:t> </a:t>
            </a:r>
            <a:r>
              <a:rPr lang="id-ID" dirty="0"/>
              <a:t>cukup terampil, </a:t>
            </a:r>
            <a:r>
              <a:rPr lang="en-US" dirty="0" err="1"/>
              <a:t>terampil</a:t>
            </a:r>
            <a:r>
              <a:rPr lang="id-ID" dirty="0"/>
              <a:t> dan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terampil</a:t>
            </a:r>
            <a:r>
              <a:rPr lang="en-US" b="1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kriteria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terampil</a:t>
            </a:r>
            <a:r>
              <a:rPr lang="en-US" dirty="0" smtClean="0"/>
              <a:t>: 	IPK 2,75 </a:t>
            </a:r>
            <a:r>
              <a:rPr lang="en-US" dirty="0" err="1" smtClean="0"/>
              <a:t>hingga</a:t>
            </a:r>
            <a:r>
              <a:rPr lang="en-US" dirty="0" smtClean="0"/>
              <a:t> 3,00</a:t>
            </a:r>
          </a:p>
          <a:p>
            <a:pPr lvl="1"/>
            <a:r>
              <a:rPr lang="en-US" dirty="0" err="1" smtClean="0"/>
              <a:t>Terampil</a:t>
            </a:r>
            <a:r>
              <a:rPr lang="en-US" dirty="0" smtClean="0"/>
              <a:t>: 		IPK 3,01 </a:t>
            </a:r>
            <a:r>
              <a:rPr lang="en-US" dirty="0" err="1" smtClean="0"/>
              <a:t>hingga</a:t>
            </a:r>
            <a:r>
              <a:rPr lang="en-US" dirty="0" smtClean="0"/>
              <a:t> 3,50</a:t>
            </a:r>
          </a:p>
          <a:p>
            <a:pPr lvl="1"/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terampil</a:t>
            </a:r>
            <a:r>
              <a:rPr lang="en-US" dirty="0" smtClean="0"/>
              <a:t>: 	IPK &gt; 3,50</a:t>
            </a:r>
          </a:p>
          <a:p>
            <a:pPr marL="347663" lvl="1" indent="-347663">
              <a:buFont typeface="Arial" panose="020B0604020202020204" pitchFamily="34" charset="0"/>
              <a:buChar char="•"/>
            </a:pPr>
            <a:r>
              <a:rPr lang="id-ID" sz="3200" dirty="0"/>
              <a:t>Mahasiswa dapat memperoleh sertifikat keahlian setelah mengikuti uji keahlian yang diselenggarakan oleh tim ahli dari pengguna lulusan dan atau organisasi profesi</a:t>
            </a:r>
            <a:r>
              <a:rPr lang="id-ID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1525867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 PENDIDIK DAN TENAGA KEPENDIDIKAN </a:t>
            </a:r>
            <a:r>
              <a:rPr lang="en-US" sz="2700" dirty="0" smtClean="0"/>
              <a:t>(1 </a:t>
            </a:r>
            <a:r>
              <a:rPr lang="en-US" sz="2700" dirty="0" err="1" smtClean="0"/>
              <a:t>dari</a:t>
            </a:r>
            <a:r>
              <a:rPr lang="en-US" sz="2700" dirty="0" smtClean="0"/>
              <a:t> 3)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608" y="1286297"/>
            <a:ext cx="8515350" cy="4952999"/>
          </a:xfrm>
        </p:spPr>
        <p:txBody>
          <a:bodyPr>
            <a:normAutofit/>
          </a:bodyPr>
          <a:lstStyle/>
          <a:p>
            <a:r>
              <a:rPr lang="en-US" dirty="0" err="1"/>
              <a:t>Pendidik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instruktur</a:t>
            </a:r>
            <a:endParaRPr lang="en-US" dirty="0"/>
          </a:p>
          <a:p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akademi</a:t>
            </a:r>
            <a:r>
              <a:rPr lang="en-US" dirty="0"/>
              <a:t> </a:t>
            </a:r>
            <a:r>
              <a:rPr lang="en-US" dirty="0" err="1"/>
              <a:t>komunitas</a:t>
            </a:r>
            <a:r>
              <a:rPr lang="en-US" dirty="0"/>
              <a:t> paling </a:t>
            </a:r>
            <a:r>
              <a:rPr lang="en-US" dirty="0" err="1"/>
              <a:t>sedikit</a:t>
            </a:r>
            <a:r>
              <a:rPr lang="en-US" dirty="0"/>
              <a:t> 50% (lima </a:t>
            </a:r>
            <a:r>
              <a:rPr lang="en-US" dirty="0" err="1"/>
              <a:t>puluh</a:t>
            </a:r>
            <a:r>
              <a:rPr lang="en-US" dirty="0"/>
              <a:t> </a:t>
            </a:r>
            <a:r>
              <a:rPr lang="en-US" dirty="0" err="1"/>
              <a:t>persen</a:t>
            </a:r>
            <a:r>
              <a:rPr lang="en-US" dirty="0"/>
              <a:t>)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akademi</a:t>
            </a:r>
            <a:r>
              <a:rPr lang="en-US" dirty="0"/>
              <a:t> </a:t>
            </a:r>
            <a:r>
              <a:rPr lang="en-US" dirty="0" err="1"/>
              <a:t>komunitas</a:t>
            </a:r>
            <a:r>
              <a:rPr lang="en-US" dirty="0"/>
              <a:t> paling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GB" dirty="0"/>
              <a:t>3 (</a:t>
            </a:r>
            <a:r>
              <a:rPr lang="en-GB" dirty="0" err="1"/>
              <a:t>tiga</a:t>
            </a:r>
            <a:r>
              <a:rPr lang="en-GB" dirty="0"/>
              <a:t>) orang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b="1" dirty="0" err="1"/>
              <a:t>setiap</a:t>
            </a:r>
            <a:r>
              <a:rPr lang="en-GB" b="1" dirty="0"/>
              <a:t> program </a:t>
            </a:r>
            <a:r>
              <a:rPr lang="en-GB" b="1" dirty="0" err="1"/>
              <a:t>studi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err="1" smtClean="0"/>
              <a:t>Dosen</a:t>
            </a:r>
            <a:r>
              <a:rPr lang="en-US" dirty="0" smtClean="0"/>
              <a:t>:</a:t>
            </a:r>
          </a:p>
          <a:p>
            <a:pPr lvl="1"/>
            <a:r>
              <a:rPr lang="id-ID" dirty="0"/>
              <a:t>lulusan magister terapan; atau</a:t>
            </a:r>
            <a:endParaRPr lang="id-ID" sz="2400" dirty="0"/>
          </a:p>
          <a:p>
            <a:pPr lvl="1"/>
            <a:r>
              <a:rPr lang="id-ID" dirty="0"/>
              <a:t>lulusan magister dengan sertifikat </a:t>
            </a:r>
            <a:r>
              <a:rPr lang="en-GB" dirty="0" err="1" smtClean="0"/>
              <a:t>kompetensi</a:t>
            </a:r>
            <a:r>
              <a:rPr lang="id-ID" dirty="0"/>
              <a:t>; atau</a:t>
            </a:r>
            <a:endParaRPr lang="id-ID" sz="2400" dirty="0"/>
          </a:p>
          <a:p>
            <a:pPr lvl="1"/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minimal </a:t>
            </a:r>
            <a:r>
              <a:rPr lang="en-US" dirty="0" err="1"/>
              <a:t>setara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jenjang</a:t>
            </a:r>
            <a:r>
              <a:rPr lang="en-US" dirty="0"/>
              <a:t> 8 (</a:t>
            </a:r>
            <a:r>
              <a:rPr lang="en-US" dirty="0" err="1"/>
              <a:t>delapan</a:t>
            </a:r>
            <a:r>
              <a:rPr lang="en-US" dirty="0"/>
              <a:t>) KKNI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9956069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 PENDIDIK DAN TENAGA KEPENDIDIKAN </a:t>
            </a:r>
            <a:r>
              <a:rPr lang="en-US" sz="2700" dirty="0" smtClean="0"/>
              <a:t>(2 </a:t>
            </a:r>
            <a:r>
              <a:rPr lang="en-US" sz="2700" dirty="0" err="1"/>
              <a:t>dari</a:t>
            </a:r>
            <a:r>
              <a:rPr lang="en-US" sz="2700" dirty="0"/>
              <a:t> </a:t>
            </a:r>
            <a:r>
              <a:rPr lang="en-US" sz="2700" dirty="0" smtClean="0"/>
              <a:t>3)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458200" cy="5029199"/>
          </a:xfrm>
        </p:spPr>
        <p:txBody>
          <a:bodyPr>
            <a:normAutofit/>
          </a:bodyPr>
          <a:lstStyle/>
          <a:p>
            <a:r>
              <a:rPr lang="en-US" dirty="0" err="1" smtClean="0"/>
              <a:t>Instruktur</a:t>
            </a:r>
            <a:r>
              <a:rPr lang="en-US" dirty="0" smtClean="0"/>
              <a:t>:</a:t>
            </a:r>
          </a:p>
          <a:p>
            <a:pPr lvl="1"/>
            <a:r>
              <a:rPr lang="id-ID" dirty="0" smtClean="0"/>
              <a:t>Lulusan </a:t>
            </a:r>
            <a:r>
              <a:rPr lang="id-ID" dirty="0"/>
              <a:t>Diploma Tiga (D3) dengan sertifikat </a:t>
            </a:r>
            <a:r>
              <a:rPr lang="en-GB" dirty="0" err="1" smtClean="0"/>
              <a:t>kompetensi</a:t>
            </a:r>
            <a:r>
              <a:rPr lang="en-GB" dirty="0" smtClean="0"/>
              <a:t> </a:t>
            </a:r>
            <a:r>
              <a:rPr lang="id-ID" dirty="0"/>
              <a:t>atau pengalaman bidang kerja dan/atau pengalaman mengajar minimal 5 tahun pada bidang kompetensi sebidang; atau </a:t>
            </a:r>
          </a:p>
          <a:p>
            <a:pPr lvl="1"/>
            <a:r>
              <a:rPr lang="id-ID" dirty="0" smtClean="0"/>
              <a:t>tenaga profesional </a:t>
            </a:r>
            <a:r>
              <a:rPr lang="id-ID" dirty="0"/>
              <a:t>dengan sertifikat </a:t>
            </a:r>
            <a:r>
              <a:rPr lang="en-GB" dirty="0" err="1" smtClean="0"/>
              <a:t>kompetensi</a:t>
            </a:r>
            <a:r>
              <a:rPr lang="en-GB" dirty="0" smtClean="0"/>
              <a:t> </a:t>
            </a:r>
            <a:r>
              <a:rPr lang="id-ID" dirty="0"/>
              <a:t>atau pengalaman bidang kerja dan/atau pengalaman mengajar minimal setara dengan jenjang 5 KKNI; atau</a:t>
            </a:r>
          </a:p>
          <a:p>
            <a:pPr lvl="1"/>
            <a:r>
              <a:rPr lang="id-ID" dirty="0"/>
              <a:t>tenaga </a:t>
            </a:r>
            <a:r>
              <a:rPr lang="id-ID" dirty="0" smtClean="0"/>
              <a:t>yang </a:t>
            </a:r>
            <a:r>
              <a:rPr lang="id-ID" dirty="0"/>
              <a:t>mendapat pengakuan dari asosiasi bidang keahliannya yang setara dengan angka 1), 2), 3), dan 4) yang sudah disahkan oleh akademi komunitas yang bersangkutan; atau</a:t>
            </a:r>
          </a:p>
          <a:p>
            <a:pPr lvl="1"/>
            <a:r>
              <a:rPr lang="id-ID" dirty="0"/>
              <a:t>anggota profesi pendidik pada jenjang 7 pada KKNI, yang memiliki pengalaman mengajar di akademi komunitas selama pendidikan profesinya, dan memiliki sertifikat pendidik.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8628611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 PENDIDIK DAN TENAGA KEPENDIDIKAN </a:t>
            </a:r>
            <a:r>
              <a:rPr lang="en-US" sz="2700" dirty="0" smtClean="0"/>
              <a:t>(3 </a:t>
            </a:r>
            <a:r>
              <a:rPr lang="en-US" sz="2700" dirty="0" err="1"/>
              <a:t>dari</a:t>
            </a:r>
            <a:r>
              <a:rPr lang="en-US" sz="2700" dirty="0"/>
              <a:t> </a:t>
            </a:r>
            <a:r>
              <a:rPr lang="en-US" sz="2700" dirty="0" smtClean="0"/>
              <a:t>3)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instruktur</a:t>
            </a:r>
            <a:r>
              <a:rPr lang="en-US" b="1" dirty="0"/>
              <a:t> </a:t>
            </a:r>
            <a:r>
              <a:rPr lang="id-ID" b="1" dirty="0"/>
              <a:t>tetap</a:t>
            </a:r>
            <a:r>
              <a:rPr lang="id-ID" dirty="0"/>
              <a:t> yang ditetapkan secara penuh waktu untuk menjalankan proses pembelajaran pada setiap program studi paling sedikit 3</a:t>
            </a:r>
            <a:r>
              <a:rPr lang="en-US" dirty="0"/>
              <a:t> (</a:t>
            </a:r>
            <a:r>
              <a:rPr lang="en-US" dirty="0" err="1"/>
              <a:t>tiga</a:t>
            </a:r>
            <a:r>
              <a:rPr lang="en-US" dirty="0"/>
              <a:t>) orang.</a:t>
            </a:r>
            <a:endParaRPr lang="id-ID" dirty="0"/>
          </a:p>
          <a:p>
            <a:pPr lvl="0"/>
            <a:r>
              <a:rPr lang="id-ID" dirty="0"/>
              <a:t> </a:t>
            </a:r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dirty="0" err="1"/>
              <a:t>instruktur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sedikitnya</a:t>
            </a:r>
            <a:r>
              <a:rPr lang="en-US" dirty="0"/>
              <a:t> </a:t>
            </a:r>
            <a:r>
              <a:rPr lang="en-US" b="1" dirty="0" err="1"/>
              <a:t>satu</a:t>
            </a:r>
            <a:r>
              <a:rPr lang="en-US" b="1" dirty="0"/>
              <a:t> orang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setiap</a:t>
            </a:r>
            <a:r>
              <a:rPr lang="en-US" b="1" dirty="0"/>
              <a:t> </a:t>
            </a:r>
            <a:r>
              <a:rPr lang="en-US" b="1" dirty="0" err="1"/>
              <a:t>enam</a:t>
            </a:r>
            <a:r>
              <a:rPr lang="en-US" b="1" dirty="0"/>
              <a:t> orang </a:t>
            </a:r>
            <a:r>
              <a:rPr lang="en-US" b="1" dirty="0" err="1"/>
              <a:t>mahasiswa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Penyetaraan</a:t>
            </a:r>
            <a:r>
              <a:rPr lang="en-US" dirty="0" smtClean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jenjang</a:t>
            </a:r>
            <a:r>
              <a:rPr lang="en-US" dirty="0"/>
              <a:t> 8 (</a:t>
            </a:r>
            <a:r>
              <a:rPr lang="en-US" dirty="0" err="1"/>
              <a:t>delapan</a:t>
            </a:r>
            <a:r>
              <a:rPr lang="en-US" dirty="0"/>
              <a:t>) KKNI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jenjang</a:t>
            </a:r>
            <a:r>
              <a:rPr lang="en-US" dirty="0"/>
              <a:t> 7 (</a:t>
            </a:r>
            <a:r>
              <a:rPr lang="en-US" dirty="0" err="1"/>
              <a:t>tujuh</a:t>
            </a:r>
            <a:r>
              <a:rPr lang="en-US" dirty="0"/>
              <a:t>) KKNI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GB" dirty="0" err="1"/>
              <a:t>sesuai</a:t>
            </a:r>
            <a:r>
              <a:rPr lang="en-GB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GB" dirty="0" err="1"/>
              <a:t>ketentuan</a:t>
            </a:r>
            <a:r>
              <a:rPr lang="en-GB" dirty="0"/>
              <a:t> yang </a:t>
            </a:r>
            <a:r>
              <a:rPr lang="en-GB" dirty="0" err="1" smtClean="0"/>
              <a:t>berlaku</a:t>
            </a:r>
            <a:r>
              <a:rPr lang="en-US" dirty="0" smtClean="0"/>
              <a:t>.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7417265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 SARANA </a:t>
            </a:r>
            <a:r>
              <a:rPr lang="en-US" dirty="0" smtClean="0"/>
              <a:t>PRASARANA </a:t>
            </a:r>
            <a:r>
              <a:rPr lang="en-US" sz="2800" dirty="0" smtClean="0"/>
              <a:t>(1 </a:t>
            </a:r>
            <a:r>
              <a:rPr lang="en-US" sz="2800" dirty="0" err="1" smtClean="0"/>
              <a:t>dari</a:t>
            </a:r>
            <a:r>
              <a:rPr lang="en-US" sz="2800" dirty="0" smtClean="0"/>
              <a:t> 2)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 smtClean="0"/>
              <a:t>LAHAN</a:t>
            </a:r>
          </a:p>
          <a:p>
            <a:pPr lvl="0"/>
            <a:r>
              <a:rPr lang="id-ID" dirty="0" smtClean="0"/>
              <a:t>wajib </a:t>
            </a:r>
            <a:r>
              <a:rPr lang="id-ID" dirty="0"/>
              <a:t>dimiliki oleh penyelenggara Akademi Komunitas sejak institusi tersebut didirikan </a:t>
            </a:r>
            <a:r>
              <a:rPr lang="id-ID" sz="3600" b="1" dirty="0"/>
              <a:t>atau</a:t>
            </a:r>
            <a:r>
              <a:rPr lang="id-ID" dirty="0"/>
              <a:t> dapat dipenuhi dengan membuat perjanjian sewa dan penggunaan lahan antara Akademi Komunitas dan pemegang hak atas lahan yang akan digunakan dalam jangka waktu yang memadai;</a:t>
            </a:r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konektivitas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koneksi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kampus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sub </a:t>
            </a:r>
            <a:r>
              <a:rPr lang="en-US" dirty="0" err="1"/>
              <a:t>kampus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 smtClean="0"/>
              <a:t>informasi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424758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 SARANA PRASARANA </a:t>
            </a:r>
            <a:r>
              <a:rPr lang="en-US" sz="2800" dirty="0" smtClean="0"/>
              <a:t>(2 </a:t>
            </a:r>
            <a:r>
              <a:rPr lang="en-US" sz="2800" dirty="0" err="1"/>
              <a:t>dari</a:t>
            </a:r>
            <a:r>
              <a:rPr lang="en-US" sz="2800" dirty="0"/>
              <a:t> 2)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515350" cy="5135561"/>
          </a:xfrm>
        </p:spPr>
        <p:txBody>
          <a:bodyPr>
            <a:normAutofit/>
          </a:bodyPr>
          <a:lstStyle/>
          <a:p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b="1" dirty="0" err="1"/>
              <a:t>wajib</a:t>
            </a:r>
            <a:r>
              <a:rPr lang="en-US" b="1" dirty="0"/>
              <a:t> </a:t>
            </a:r>
            <a:r>
              <a:rPr lang="en-US" b="1" dirty="0" err="1"/>
              <a:t>dimiliki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 smtClean="0"/>
              <a:t>penyelenggara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err="1" smtClean="0"/>
              <a:t>Perpustakaan</a:t>
            </a:r>
            <a:r>
              <a:rPr lang="en-US" dirty="0" smtClean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disediakan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AK </a:t>
            </a:r>
            <a:r>
              <a:rPr lang="en-US" b="1" dirty="0" err="1"/>
              <a:t>atau</a:t>
            </a:r>
            <a:r>
              <a:rPr lang="en-US" b="1" dirty="0"/>
              <a:t> di </a:t>
            </a:r>
            <a:r>
              <a:rPr lang="en-US" b="1" dirty="0" err="1"/>
              <a:t>luar</a:t>
            </a:r>
            <a:r>
              <a:rPr lang="en-US" b="1" dirty="0"/>
              <a:t> AK yang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diakses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sivitas</a:t>
            </a:r>
            <a:r>
              <a:rPr lang="en-US" b="1" dirty="0"/>
              <a:t> </a:t>
            </a:r>
            <a:r>
              <a:rPr lang="en-US" b="1" dirty="0" err="1"/>
              <a:t>akademika</a:t>
            </a:r>
            <a:r>
              <a:rPr lang="en-US" b="1" dirty="0"/>
              <a:t> AK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err="1" smtClean="0"/>
              <a:t>Laboratorium</a:t>
            </a:r>
            <a:r>
              <a:rPr lang="en-US" dirty="0" smtClean="0"/>
              <a:t>/</a:t>
            </a:r>
            <a:r>
              <a:rPr lang="en-US" dirty="0" err="1" smtClean="0"/>
              <a:t>lahan</a:t>
            </a:r>
            <a:r>
              <a:rPr lang="en-US" dirty="0" smtClean="0"/>
              <a:t> </a:t>
            </a:r>
            <a:r>
              <a:rPr lang="en-US" dirty="0" err="1"/>
              <a:t>percobaan</a:t>
            </a:r>
            <a:r>
              <a:rPr lang="en-US" dirty="0"/>
              <a:t>/</a:t>
            </a:r>
            <a:r>
              <a:rPr lang="en-US" dirty="0" err="1"/>
              <a:t>bengkel</a:t>
            </a:r>
            <a:r>
              <a:rPr lang="en-US" dirty="0"/>
              <a:t>/studio/unit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lain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disediakan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AK </a:t>
            </a:r>
            <a:r>
              <a:rPr lang="en-US" b="1" dirty="0" err="1"/>
              <a:t>atau</a:t>
            </a:r>
            <a:r>
              <a:rPr lang="en-US" b="1" dirty="0"/>
              <a:t> di </a:t>
            </a:r>
            <a:r>
              <a:rPr lang="en-US" b="1" dirty="0" err="1"/>
              <a:t>luar</a:t>
            </a:r>
            <a:r>
              <a:rPr lang="en-US" b="1" dirty="0"/>
              <a:t> AK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err="1" smtClean="0"/>
              <a:t>Akademi</a:t>
            </a:r>
            <a:r>
              <a:rPr lang="en-US" dirty="0" smtClean="0"/>
              <a:t> </a:t>
            </a:r>
            <a:r>
              <a:rPr lang="en-US" dirty="0" err="1"/>
              <a:t>Komunitas</a:t>
            </a:r>
            <a:r>
              <a:rPr lang="en-US" dirty="0"/>
              <a:t> minimal </a:t>
            </a:r>
            <a:r>
              <a:rPr lang="en-US" b="1" dirty="0" err="1"/>
              <a:t>memiliki</a:t>
            </a:r>
            <a:r>
              <a:rPr lang="en-US" b="1" dirty="0"/>
              <a:t> </a:t>
            </a:r>
            <a:r>
              <a:rPr lang="en-US" b="1" dirty="0" err="1"/>
              <a:t>kemitraan</a:t>
            </a:r>
            <a:r>
              <a:rPr lang="en-US" dirty="0"/>
              <a:t> yang </a:t>
            </a:r>
            <a:r>
              <a:rPr lang="en-US" dirty="0" err="1"/>
              <a:t>memadai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magang</a:t>
            </a:r>
            <a:r>
              <a:rPr lang="en-US" dirty="0"/>
              <a:t> </a:t>
            </a:r>
            <a:r>
              <a:rPr lang="en-US" dirty="0" err="1"/>
              <a:t>mahasiswanya</a:t>
            </a:r>
            <a:r>
              <a:rPr lang="en-US" dirty="0"/>
              <a:t>.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341860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788" y="419100"/>
            <a:ext cx="8088312" cy="604482"/>
          </a:xfrm>
        </p:spPr>
        <p:txBody>
          <a:bodyPr/>
          <a:lstStyle/>
          <a:p>
            <a:r>
              <a:rPr lang="en-US" sz="2600" dirty="0" err="1" smtClean="0"/>
              <a:t>Tujuan</a:t>
            </a:r>
            <a:r>
              <a:rPr lang="en-US" sz="2600" dirty="0" smtClean="0"/>
              <a:t> </a:t>
            </a:r>
            <a:r>
              <a:rPr lang="en-US" sz="2600" dirty="0" err="1" smtClean="0"/>
              <a:t>Pendidikan</a:t>
            </a:r>
            <a:r>
              <a:rPr lang="en-US" sz="2600" dirty="0" smtClean="0"/>
              <a:t> </a:t>
            </a:r>
            <a:r>
              <a:rPr lang="en-US" sz="2600" dirty="0" err="1" smtClean="0"/>
              <a:t>Tinggi</a:t>
            </a:r>
            <a:r>
              <a:rPr lang="en-US" sz="2600" dirty="0" smtClean="0"/>
              <a:t> (</a:t>
            </a:r>
            <a:r>
              <a:rPr lang="en-US" sz="2600" dirty="0" err="1" smtClean="0"/>
              <a:t>Pasal</a:t>
            </a:r>
            <a:r>
              <a:rPr lang="en-US" sz="2600" dirty="0" smtClean="0"/>
              <a:t> 5, UU PT 12/12)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375" y="1146405"/>
            <a:ext cx="8088313" cy="5062371"/>
          </a:xfrm>
        </p:spPr>
        <p:txBody>
          <a:bodyPr/>
          <a:lstStyle/>
          <a:p>
            <a:r>
              <a:rPr lang="en-US" sz="1800" u="sng" dirty="0" err="1" smtClean="0"/>
              <a:t>Mencerdaskan</a:t>
            </a:r>
            <a:r>
              <a:rPr lang="en-US" sz="1800" dirty="0" smtClean="0"/>
              <a:t> </a:t>
            </a:r>
            <a:r>
              <a:rPr lang="en-US" sz="1800" dirty="0" err="1" smtClean="0"/>
              <a:t>kehidupan</a:t>
            </a:r>
            <a:r>
              <a:rPr lang="en-US" sz="1800" dirty="0" smtClean="0"/>
              <a:t> </a:t>
            </a:r>
            <a:r>
              <a:rPr lang="en-US" sz="1800" dirty="0" err="1" smtClean="0"/>
              <a:t>bangsa</a:t>
            </a:r>
            <a:r>
              <a:rPr lang="en-US" sz="1800" dirty="0" smtClean="0"/>
              <a:t> </a:t>
            </a:r>
            <a:r>
              <a:rPr lang="en-US" sz="1800" dirty="0" err="1" smtClean="0"/>
              <a:t>berkembangnya</a:t>
            </a:r>
            <a:r>
              <a:rPr lang="en-US" sz="1800" dirty="0" smtClean="0"/>
              <a:t>  </a:t>
            </a:r>
            <a:r>
              <a:rPr lang="en-US" sz="1800" dirty="0" err="1" smtClean="0"/>
              <a:t>potensi</a:t>
            </a:r>
            <a:r>
              <a:rPr lang="en-US" sz="1800" dirty="0" smtClean="0"/>
              <a:t>  </a:t>
            </a:r>
            <a:r>
              <a:rPr lang="en-US" sz="1800" dirty="0" err="1" smtClean="0"/>
              <a:t>Mahasiswa</a:t>
            </a:r>
            <a:r>
              <a:rPr lang="en-US" sz="1800" dirty="0" smtClean="0"/>
              <a:t>  agar  </a:t>
            </a:r>
            <a:r>
              <a:rPr lang="en-US" sz="1800" dirty="0" err="1" smtClean="0"/>
              <a:t>menjadi</a:t>
            </a:r>
            <a:r>
              <a:rPr lang="en-US" sz="1800" dirty="0" smtClean="0"/>
              <a:t> </a:t>
            </a:r>
            <a:r>
              <a:rPr lang="en-US" sz="1800" dirty="0" err="1" smtClean="0"/>
              <a:t>manusia</a:t>
            </a:r>
            <a:r>
              <a:rPr lang="en-US" sz="1800" dirty="0" smtClean="0"/>
              <a:t>  </a:t>
            </a:r>
            <a:r>
              <a:rPr lang="en-US" sz="1800" dirty="0" smtClean="0"/>
              <a:t>yang  </a:t>
            </a:r>
            <a:r>
              <a:rPr lang="en-US" sz="1800" dirty="0" err="1" smtClean="0"/>
              <a:t>beriman</a:t>
            </a:r>
            <a:r>
              <a:rPr lang="en-US" sz="1800" dirty="0" smtClean="0"/>
              <a:t>  </a:t>
            </a:r>
            <a:r>
              <a:rPr lang="en-US" sz="1800" dirty="0" err="1" smtClean="0"/>
              <a:t>dan</a:t>
            </a:r>
            <a:r>
              <a:rPr lang="en-US" sz="1800" dirty="0" smtClean="0"/>
              <a:t>  </a:t>
            </a:r>
            <a:r>
              <a:rPr lang="en-US" sz="1800" dirty="0" err="1" smtClean="0"/>
              <a:t>bertakwa</a:t>
            </a:r>
            <a:r>
              <a:rPr lang="en-US" sz="1800" dirty="0" smtClean="0"/>
              <a:t>  </a:t>
            </a:r>
            <a:r>
              <a:rPr lang="en-US" sz="1800" dirty="0" err="1" smtClean="0"/>
              <a:t>kepada</a:t>
            </a:r>
            <a:r>
              <a:rPr lang="en-US" sz="1800" dirty="0" smtClean="0"/>
              <a:t>  </a:t>
            </a:r>
            <a:r>
              <a:rPr lang="en-US" sz="1800" dirty="0" err="1" smtClean="0"/>
              <a:t>Tuhan</a:t>
            </a:r>
            <a:r>
              <a:rPr lang="en-US" sz="1800" dirty="0" smtClean="0"/>
              <a:t> </a:t>
            </a:r>
            <a:r>
              <a:rPr lang="en-US" sz="1800" dirty="0" smtClean="0"/>
              <a:t>Yang </a:t>
            </a:r>
            <a:r>
              <a:rPr lang="en-US" sz="1800" dirty="0" err="1" smtClean="0"/>
              <a:t>Maha</a:t>
            </a:r>
            <a:r>
              <a:rPr lang="en-US" sz="1800" dirty="0" smtClean="0"/>
              <a:t> </a:t>
            </a:r>
            <a:r>
              <a:rPr lang="en-US" sz="1800" dirty="0" err="1" smtClean="0"/>
              <a:t>Esa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berakhlak</a:t>
            </a:r>
            <a:r>
              <a:rPr lang="en-US" sz="1800" dirty="0" smtClean="0"/>
              <a:t> </a:t>
            </a:r>
            <a:r>
              <a:rPr lang="en-US" sz="1800" dirty="0" err="1" smtClean="0"/>
              <a:t>mulia</a:t>
            </a:r>
            <a:r>
              <a:rPr lang="en-US" sz="1800" dirty="0" smtClean="0"/>
              <a:t>, </a:t>
            </a:r>
            <a:r>
              <a:rPr lang="en-US" sz="1800" dirty="0" err="1" smtClean="0"/>
              <a:t>sehat</a:t>
            </a:r>
            <a:r>
              <a:rPr lang="en-US" sz="1800" dirty="0" smtClean="0"/>
              <a:t>, </a:t>
            </a:r>
            <a:r>
              <a:rPr lang="en-US" sz="1800" dirty="0" err="1" smtClean="0"/>
              <a:t>berilmu</a:t>
            </a:r>
            <a:r>
              <a:rPr lang="en-US" sz="1800" dirty="0" smtClean="0"/>
              <a:t>, </a:t>
            </a:r>
            <a:r>
              <a:rPr lang="en-US" sz="1800" dirty="0" err="1" smtClean="0"/>
              <a:t>cakap</a:t>
            </a:r>
            <a:r>
              <a:rPr lang="en-US" sz="1800" dirty="0" smtClean="0"/>
              <a:t>,  </a:t>
            </a:r>
            <a:r>
              <a:rPr lang="en-US" sz="1800" dirty="0" err="1" smtClean="0"/>
              <a:t>kreatif</a:t>
            </a:r>
            <a:r>
              <a:rPr lang="en-US" sz="1800" dirty="0" smtClean="0"/>
              <a:t>,  </a:t>
            </a:r>
            <a:r>
              <a:rPr lang="en-US" sz="1800" dirty="0" err="1" smtClean="0"/>
              <a:t>mandiri</a:t>
            </a:r>
            <a:r>
              <a:rPr lang="en-US" sz="1800" dirty="0" smtClean="0"/>
              <a:t>,  </a:t>
            </a:r>
            <a:r>
              <a:rPr lang="en-US" sz="1800" dirty="0" err="1" smtClean="0"/>
              <a:t>terampil</a:t>
            </a:r>
            <a:r>
              <a:rPr lang="en-US" sz="1800" dirty="0" smtClean="0"/>
              <a:t>,  </a:t>
            </a:r>
            <a:r>
              <a:rPr lang="en-US" sz="1800" dirty="0" err="1" smtClean="0"/>
              <a:t>kompeten</a:t>
            </a:r>
            <a:r>
              <a:rPr lang="en-US" sz="1800" dirty="0" smtClean="0"/>
              <a:t>, 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berbudaya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kepentingan</a:t>
            </a:r>
            <a:r>
              <a:rPr lang="en-US" sz="1800" dirty="0" smtClean="0"/>
              <a:t> </a:t>
            </a:r>
            <a:r>
              <a:rPr lang="en-US" sz="1800" dirty="0" err="1" smtClean="0"/>
              <a:t>bangsa</a:t>
            </a:r>
            <a:r>
              <a:rPr lang="en-US" sz="1800" dirty="0" smtClean="0"/>
              <a:t>; </a:t>
            </a:r>
          </a:p>
          <a:p>
            <a:r>
              <a:rPr lang="en-US" sz="1800" dirty="0" err="1" smtClean="0"/>
              <a:t>dihasilkannya</a:t>
            </a:r>
            <a:r>
              <a:rPr lang="en-US" sz="1800" dirty="0" smtClean="0"/>
              <a:t>  </a:t>
            </a:r>
            <a:r>
              <a:rPr lang="en-US" sz="1800" dirty="0" err="1" smtClean="0"/>
              <a:t>lulusan</a:t>
            </a:r>
            <a:r>
              <a:rPr lang="en-US" sz="1800" dirty="0" smtClean="0"/>
              <a:t>  yang  </a:t>
            </a:r>
            <a:r>
              <a:rPr lang="en-US" sz="1800" dirty="0" err="1" smtClean="0"/>
              <a:t>menguasai</a:t>
            </a:r>
            <a:r>
              <a:rPr lang="en-US" sz="1800" dirty="0" smtClean="0"/>
              <a:t>  </a:t>
            </a:r>
            <a:r>
              <a:rPr lang="en-US" sz="1800" dirty="0" err="1" smtClean="0"/>
              <a:t>cabang</a:t>
            </a:r>
            <a:r>
              <a:rPr lang="en-US" sz="1800" dirty="0" smtClean="0"/>
              <a:t>  </a:t>
            </a:r>
            <a:r>
              <a:rPr lang="en-US" sz="1800" dirty="0" err="1" smtClean="0"/>
              <a:t>Ilmu</a:t>
            </a:r>
            <a:r>
              <a:rPr lang="en-US" sz="1800" dirty="0" smtClean="0"/>
              <a:t> </a:t>
            </a:r>
            <a:r>
              <a:rPr lang="en-US" sz="1800" dirty="0" err="1" smtClean="0"/>
              <a:t>Pengetahuan</a:t>
            </a:r>
            <a:r>
              <a:rPr lang="en-US" sz="1800" dirty="0" smtClean="0"/>
              <a:t>  </a:t>
            </a:r>
            <a:r>
              <a:rPr lang="en-US" sz="1800" dirty="0" err="1" smtClean="0"/>
              <a:t>dan</a:t>
            </a:r>
            <a:r>
              <a:rPr lang="en-US" sz="1800" dirty="0" smtClean="0"/>
              <a:t>/</a:t>
            </a:r>
            <a:r>
              <a:rPr lang="en-US" sz="1800" dirty="0" err="1" smtClean="0"/>
              <a:t>atau</a:t>
            </a:r>
            <a:r>
              <a:rPr lang="en-US" sz="1800" dirty="0" smtClean="0"/>
              <a:t>  </a:t>
            </a:r>
            <a:r>
              <a:rPr lang="en-US" sz="1800" dirty="0" err="1" smtClean="0"/>
              <a:t>Teknologi</a:t>
            </a:r>
            <a:r>
              <a:rPr lang="en-US" sz="1800" dirty="0" smtClean="0"/>
              <a:t>  </a:t>
            </a:r>
            <a:r>
              <a:rPr lang="en-US" sz="1800" dirty="0" err="1" smtClean="0"/>
              <a:t>untuk</a:t>
            </a:r>
            <a:r>
              <a:rPr lang="en-US" sz="1800" dirty="0" smtClean="0"/>
              <a:t>  </a:t>
            </a:r>
            <a:r>
              <a:rPr lang="en-US" sz="1800" dirty="0" err="1" smtClean="0"/>
              <a:t>memenuhi</a:t>
            </a:r>
            <a:r>
              <a:rPr lang="en-US" sz="1800" dirty="0" smtClean="0"/>
              <a:t> </a:t>
            </a:r>
            <a:r>
              <a:rPr lang="en-US" sz="1800" dirty="0" err="1" smtClean="0"/>
              <a:t>kepentingan</a:t>
            </a:r>
            <a:r>
              <a:rPr lang="en-US" sz="1800" dirty="0" smtClean="0"/>
              <a:t>  </a:t>
            </a:r>
            <a:r>
              <a:rPr lang="en-US" sz="1800" dirty="0" err="1" smtClean="0"/>
              <a:t>nasional</a:t>
            </a:r>
            <a:r>
              <a:rPr lang="en-US" sz="1800" dirty="0" smtClean="0"/>
              <a:t>  </a:t>
            </a:r>
            <a:r>
              <a:rPr lang="en-US" sz="1800" dirty="0" err="1" smtClean="0"/>
              <a:t>dan</a:t>
            </a:r>
            <a:r>
              <a:rPr lang="en-US" sz="1800" dirty="0" smtClean="0"/>
              <a:t>  </a:t>
            </a:r>
            <a:r>
              <a:rPr lang="en-US" sz="1800" dirty="0" err="1" smtClean="0"/>
              <a:t>peningkatan</a:t>
            </a:r>
            <a:r>
              <a:rPr lang="en-US" sz="1800" dirty="0" smtClean="0"/>
              <a:t>  </a:t>
            </a:r>
            <a:r>
              <a:rPr lang="en-US" sz="1800" dirty="0" err="1" smtClean="0"/>
              <a:t>daya</a:t>
            </a:r>
            <a:r>
              <a:rPr lang="en-US" sz="1800" dirty="0" smtClean="0"/>
              <a:t>  </a:t>
            </a:r>
            <a:r>
              <a:rPr lang="en-US" sz="1800" dirty="0" err="1" smtClean="0"/>
              <a:t>saing</a:t>
            </a:r>
            <a:r>
              <a:rPr lang="en-US" sz="1800" dirty="0" smtClean="0"/>
              <a:t> </a:t>
            </a:r>
            <a:r>
              <a:rPr lang="en-US" sz="1800" dirty="0" err="1" smtClean="0"/>
              <a:t>bangsa</a:t>
            </a:r>
            <a:r>
              <a:rPr lang="en-US" sz="1800" dirty="0" smtClean="0"/>
              <a:t>; </a:t>
            </a:r>
          </a:p>
          <a:p>
            <a:r>
              <a:rPr lang="en-US" sz="1800" dirty="0" err="1" smtClean="0"/>
              <a:t>dihasilkannya</a:t>
            </a:r>
            <a:r>
              <a:rPr lang="en-US" sz="1800" dirty="0" smtClean="0"/>
              <a:t>  </a:t>
            </a:r>
            <a:r>
              <a:rPr lang="en-US" sz="1800" dirty="0" err="1" smtClean="0"/>
              <a:t>Ilmu</a:t>
            </a:r>
            <a:r>
              <a:rPr lang="en-US" sz="1800" dirty="0" smtClean="0"/>
              <a:t>  </a:t>
            </a:r>
            <a:r>
              <a:rPr lang="en-US" sz="1800" dirty="0" err="1" smtClean="0"/>
              <a:t>Pengetahuan</a:t>
            </a:r>
            <a:r>
              <a:rPr lang="en-US" sz="1800" dirty="0" smtClean="0"/>
              <a:t>  </a:t>
            </a:r>
            <a:r>
              <a:rPr lang="en-US" sz="1800" dirty="0" err="1" smtClean="0"/>
              <a:t>dan</a:t>
            </a:r>
            <a:r>
              <a:rPr lang="en-US" sz="1800" dirty="0" smtClean="0"/>
              <a:t>  </a:t>
            </a:r>
            <a:r>
              <a:rPr lang="en-US" sz="1800" dirty="0" err="1" smtClean="0"/>
              <a:t>Teknologi</a:t>
            </a:r>
            <a:r>
              <a:rPr lang="en-US" sz="1800" dirty="0" smtClean="0"/>
              <a:t> </a:t>
            </a:r>
            <a:r>
              <a:rPr lang="en-US" sz="1800" dirty="0" err="1" smtClean="0"/>
              <a:t>melalui</a:t>
            </a:r>
            <a:r>
              <a:rPr lang="en-US" sz="1800" dirty="0" smtClean="0"/>
              <a:t>  </a:t>
            </a:r>
            <a:r>
              <a:rPr lang="en-US" sz="1800" dirty="0" err="1" smtClean="0"/>
              <a:t>Penelitian</a:t>
            </a:r>
            <a:r>
              <a:rPr lang="en-US" sz="1800" dirty="0" smtClean="0"/>
              <a:t>  yang  </a:t>
            </a:r>
            <a:r>
              <a:rPr lang="en-US" sz="1800" dirty="0" err="1" smtClean="0"/>
              <a:t>memperhatikan</a:t>
            </a:r>
            <a:r>
              <a:rPr lang="en-US" sz="1800" dirty="0" smtClean="0"/>
              <a:t> 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menerapkan</a:t>
            </a:r>
            <a:r>
              <a:rPr lang="en-US" sz="1800" dirty="0" smtClean="0"/>
              <a:t>  </a:t>
            </a:r>
            <a:r>
              <a:rPr lang="en-US" sz="1800" dirty="0" err="1" smtClean="0"/>
              <a:t>nilai</a:t>
            </a:r>
            <a:r>
              <a:rPr lang="en-US" sz="1800" dirty="0" smtClean="0"/>
              <a:t>  </a:t>
            </a:r>
            <a:r>
              <a:rPr lang="en-US" sz="1800" dirty="0" err="1" smtClean="0"/>
              <a:t>Humaniora</a:t>
            </a:r>
            <a:r>
              <a:rPr lang="en-US" sz="1800" dirty="0" smtClean="0"/>
              <a:t>  agar  </a:t>
            </a:r>
            <a:r>
              <a:rPr lang="en-US" sz="1800" dirty="0" err="1" smtClean="0"/>
              <a:t>bermanfaat</a:t>
            </a:r>
            <a:r>
              <a:rPr lang="en-US" sz="1800" dirty="0" smtClean="0"/>
              <a:t>  </a:t>
            </a:r>
            <a:r>
              <a:rPr lang="en-US" sz="1800" dirty="0" err="1" smtClean="0"/>
              <a:t>bagi</a:t>
            </a:r>
            <a:r>
              <a:rPr lang="en-US" sz="1800" dirty="0" smtClean="0"/>
              <a:t> </a:t>
            </a:r>
            <a:r>
              <a:rPr lang="en-US" sz="1800" dirty="0" err="1" smtClean="0"/>
              <a:t>kemajuan</a:t>
            </a:r>
            <a:r>
              <a:rPr lang="en-US" sz="1800" dirty="0" smtClean="0"/>
              <a:t>  </a:t>
            </a:r>
            <a:r>
              <a:rPr lang="en-US" sz="1800" dirty="0" err="1" smtClean="0"/>
              <a:t>bangsa</a:t>
            </a:r>
            <a:r>
              <a:rPr lang="en-US" sz="1800" dirty="0" smtClean="0"/>
              <a:t>,  </a:t>
            </a:r>
            <a:r>
              <a:rPr lang="en-US" sz="1800" dirty="0" err="1" smtClean="0"/>
              <a:t>serta</a:t>
            </a:r>
            <a:r>
              <a:rPr lang="en-US" sz="1800" dirty="0" smtClean="0"/>
              <a:t>  </a:t>
            </a:r>
            <a:r>
              <a:rPr lang="en-US" sz="1800" dirty="0" err="1" smtClean="0"/>
              <a:t>kemajuan</a:t>
            </a:r>
            <a:r>
              <a:rPr lang="en-US" sz="1800" dirty="0" smtClean="0"/>
              <a:t>  </a:t>
            </a:r>
            <a:r>
              <a:rPr lang="en-US" sz="1800" dirty="0" err="1" smtClean="0"/>
              <a:t>peradaban</a:t>
            </a:r>
            <a:r>
              <a:rPr lang="en-US" sz="1800" dirty="0" smtClean="0"/>
              <a:t> 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kesejahteraan</a:t>
            </a:r>
            <a:r>
              <a:rPr lang="en-US" sz="1800" dirty="0" smtClean="0"/>
              <a:t> </a:t>
            </a:r>
            <a:r>
              <a:rPr lang="en-US" sz="1800" dirty="0" err="1" smtClean="0"/>
              <a:t>umat</a:t>
            </a:r>
            <a:r>
              <a:rPr lang="en-US" sz="1800" dirty="0" smtClean="0"/>
              <a:t> </a:t>
            </a:r>
            <a:r>
              <a:rPr lang="en-US" sz="1800" dirty="0" err="1" smtClean="0"/>
              <a:t>manusia</a:t>
            </a:r>
            <a:r>
              <a:rPr lang="en-US" sz="1800" dirty="0" smtClean="0"/>
              <a:t>; </a:t>
            </a:r>
            <a:r>
              <a:rPr lang="en-US" sz="1800" dirty="0" err="1" smtClean="0"/>
              <a:t>dan</a:t>
            </a:r>
            <a:r>
              <a:rPr lang="en-US" sz="1800" dirty="0" smtClean="0"/>
              <a:t>, </a:t>
            </a:r>
            <a:endParaRPr lang="en-US" sz="1800" dirty="0" smtClean="0"/>
          </a:p>
          <a:p>
            <a:r>
              <a:rPr lang="en-US" sz="1800" dirty="0" err="1" smtClean="0"/>
              <a:t>terwujudnya</a:t>
            </a:r>
            <a:r>
              <a:rPr lang="en-US" sz="1800" dirty="0" smtClean="0"/>
              <a:t> </a:t>
            </a:r>
            <a:r>
              <a:rPr lang="en-US" sz="1800" dirty="0" err="1" smtClean="0"/>
              <a:t>Pengabdian</a:t>
            </a:r>
            <a:r>
              <a:rPr lang="en-US" sz="1800" dirty="0" smtClean="0"/>
              <a:t> </a:t>
            </a:r>
            <a:r>
              <a:rPr lang="en-US" sz="1800" dirty="0" err="1" smtClean="0"/>
              <a:t>kepada</a:t>
            </a:r>
            <a:r>
              <a:rPr lang="en-US" sz="1800" dirty="0" smtClean="0"/>
              <a:t> </a:t>
            </a:r>
            <a:r>
              <a:rPr lang="en-US" sz="1800" dirty="0" err="1" smtClean="0"/>
              <a:t>Masyarakat</a:t>
            </a:r>
            <a:r>
              <a:rPr lang="en-US" sz="1800" dirty="0" smtClean="0"/>
              <a:t> </a:t>
            </a:r>
            <a:r>
              <a:rPr lang="en-US" sz="1800" dirty="0" err="1" smtClean="0"/>
              <a:t>berbasis</a:t>
            </a:r>
            <a:r>
              <a:rPr lang="en-US" sz="1800" dirty="0" smtClean="0"/>
              <a:t> </a:t>
            </a:r>
            <a:r>
              <a:rPr lang="en-US" sz="1800" dirty="0" err="1" smtClean="0"/>
              <a:t>penalaran</a:t>
            </a:r>
            <a:r>
              <a:rPr lang="en-US" sz="1800" dirty="0" smtClean="0"/>
              <a:t>  </a:t>
            </a:r>
            <a:r>
              <a:rPr lang="en-US" sz="1800" dirty="0" err="1" smtClean="0"/>
              <a:t>dan</a:t>
            </a:r>
            <a:r>
              <a:rPr lang="en-US" sz="1800" dirty="0" smtClean="0"/>
              <a:t>  </a:t>
            </a:r>
            <a:r>
              <a:rPr lang="en-US" sz="1800" dirty="0" err="1" smtClean="0"/>
              <a:t>karya</a:t>
            </a:r>
            <a:r>
              <a:rPr lang="en-US" sz="1800" dirty="0" smtClean="0"/>
              <a:t>  </a:t>
            </a:r>
            <a:r>
              <a:rPr lang="en-US" sz="1800" dirty="0" err="1" smtClean="0"/>
              <a:t>Penelitian</a:t>
            </a:r>
            <a:r>
              <a:rPr lang="en-US" sz="1800" dirty="0" smtClean="0"/>
              <a:t>  yang  </a:t>
            </a:r>
            <a:r>
              <a:rPr lang="en-US" sz="1800" dirty="0" err="1" smtClean="0"/>
              <a:t>bermanfaat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 </a:t>
            </a:r>
            <a:r>
              <a:rPr lang="en-US" sz="1800" dirty="0" err="1" smtClean="0"/>
              <a:t>memajukan</a:t>
            </a:r>
            <a:r>
              <a:rPr lang="en-US" sz="1800" dirty="0" smtClean="0"/>
              <a:t>  </a:t>
            </a:r>
            <a:r>
              <a:rPr lang="en-US" sz="1800" dirty="0" err="1" smtClean="0"/>
              <a:t>kesejahteraan</a:t>
            </a:r>
            <a:r>
              <a:rPr lang="en-US" sz="1800" dirty="0" smtClean="0"/>
              <a:t>  </a:t>
            </a:r>
            <a:r>
              <a:rPr lang="en-US" sz="1800" dirty="0" err="1" smtClean="0"/>
              <a:t>umum</a:t>
            </a:r>
            <a:r>
              <a:rPr lang="en-US" sz="1800" dirty="0" smtClean="0"/>
              <a:t> 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mencerdaskan</a:t>
            </a:r>
            <a:r>
              <a:rPr lang="en-US" sz="1800" dirty="0" smtClean="0"/>
              <a:t> </a:t>
            </a:r>
            <a:r>
              <a:rPr lang="en-US" sz="1800" dirty="0" err="1" smtClean="0"/>
              <a:t>kehidupan</a:t>
            </a:r>
            <a:r>
              <a:rPr lang="en-US" sz="1800" dirty="0" smtClean="0"/>
              <a:t> </a:t>
            </a:r>
            <a:r>
              <a:rPr lang="en-US" sz="1800" dirty="0" err="1" smtClean="0"/>
              <a:t>bangsa</a:t>
            </a:r>
            <a:r>
              <a:rPr lang="en-US" sz="1800" dirty="0" smtClean="0"/>
              <a:t>.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/>
              </a:rPr>
              <a:t>Halaman </a:t>
            </a:r>
            <a:fld id="{87F65F81-AAB0-6D49-96FA-EA8AC2FF2CD5}" type="slidenum">
              <a:rPr lang="en-US" smtClean="0">
                <a:ea typeface="ＭＳ Ｐゴシック"/>
              </a:rPr>
              <a:pPr>
                <a:defRPr/>
              </a:pPr>
              <a:t>5</a:t>
            </a:fld>
            <a:endParaRPr lang="en-US"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42" y="23018"/>
            <a:ext cx="7949116" cy="1143000"/>
          </a:xfrm>
        </p:spPr>
        <p:txBody>
          <a:bodyPr/>
          <a:lstStyle/>
          <a:p>
            <a:r>
              <a:rPr lang="en-US" dirty="0" smtClean="0"/>
              <a:t>STANDAR PENGELOLAAN </a:t>
            </a:r>
            <a:r>
              <a:rPr lang="en-US" sz="2800" dirty="0" smtClean="0"/>
              <a:t>(1 </a:t>
            </a:r>
            <a:r>
              <a:rPr lang="en-US" sz="2800" dirty="0" err="1" smtClean="0"/>
              <a:t>dari</a:t>
            </a:r>
            <a:r>
              <a:rPr lang="en-US" sz="2800" dirty="0" smtClean="0"/>
              <a:t> 2)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166018"/>
            <a:ext cx="8686800" cy="5463382"/>
          </a:xfrm>
        </p:spPr>
        <p:txBody>
          <a:bodyPr>
            <a:normAutofit/>
          </a:bodyPr>
          <a:lstStyle/>
          <a:p>
            <a:r>
              <a:rPr lang="id-ID" dirty="0"/>
              <a:t>Standar pengelolaan terdiri atas pengelolaan pembelajaran dan pengelolaan kelembagaan</a:t>
            </a:r>
            <a:r>
              <a:rPr lang="id-ID" dirty="0" smtClean="0"/>
              <a:t>.</a:t>
            </a:r>
            <a:endParaRPr lang="en-US" dirty="0" smtClean="0"/>
          </a:p>
          <a:p>
            <a:pPr lvl="0"/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/>
              <a:t>Kelembagaan</a:t>
            </a:r>
            <a:endParaRPr lang="id-ID" dirty="0"/>
          </a:p>
          <a:p>
            <a:pPr lvl="1"/>
            <a:r>
              <a:rPr lang="id-ID" dirty="0"/>
              <a:t>AK didirikan atas inisiatif pemerintah daerah dan/atau masyarakat berdasarkan kebutuhan lokal dan atau kebutuhan khusus.</a:t>
            </a:r>
          </a:p>
          <a:p>
            <a:pPr lvl="0"/>
            <a:r>
              <a:rPr lang="id-ID" dirty="0"/>
              <a:t>Pengelolaan kelembagaan meliputi:</a:t>
            </a:r>
          </a:p>
          <a:p>
            <a:pPr lvl="1"/>
            <a:r>
              <a:rPr lang="id-ID" dirty="0"/>
              <a:t>AK Perguruan Tinggi Negeri yang diselenggarakan negara;</a:t>
            </a:r>
          </a:p>
          <a:p>
            <a:pPr lvl="1"/>
            <a:r>
              <a:rPr lang="id-ID" dirty="0"/>
              <a:t>AK Perguruan Tinggi Swasta yang diselenggarakan masyarakat.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052422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 PENGELOLAAN </a:t>
            </a:r>
            <a:r>
              <a:rPr lang="en-US" sz="2800" dirty="0"/>
              <a:t>(1 </a:t>
            </a:r>
            <a:r>
              <a:rPr lang="en-US" sz="2800" dirty="0" err="1"/>
              <a:t>dari</a:t>
            </a:r>
            <a:r>
              <a:rPr lang="en-US" sz="2800" dirty="0"/>
              <a:t> 2)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17639"/>
            <a:ext cx="8572500" cy="5059362"/>
          </a:xfrm>
        </p:spPr>
        <p:txBody>
          <a:bodyPr>
            <a:normAutofit/>
          </a:bodyPr>
          <a:lstStyle/>
          <a:p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kelembagaan</a:t>
            </a:r>
            <a:r>
              <a:rPr lang="en-US" dirty="0"/>
              <a:t> </a:t>
            </a:r>
            <a:r>
              <a:rPr lang="en-US" dirty="0" err="1"/>
              <a:t>didasarkan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err="1" smtClean="0"/>
              <a:t>nirlaba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err="1" smtClean="0"/>
              <a:t>akuntabilitas</a:t>
            </a:r>
            <a:r>
              <a:rPr lang="en-US" dirty="0"/>
              <a:t>, </a:t>
            </a:r>
          </a:p>
          <a:p>
            <a:pPr lvl="1"/>
            <a:r>
              <a:rPr lang="en-US" dirty="0" err="1" smtClean="0"/>
              <a:t>penjaminan</a:t>
            </a:r>
            <a:r>
              <a:rPr lang="en-US" dirty="0" smtClean="0"/>
              <a:t> </a:t>
            </a:r>
            <a:r>
              <a:rPr lang="en-US" dirty="0" err="1"/>
              <a:t>mutu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err="1" smtClean="0"/>
              <a:t>transparansi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/>
              <a:t>berkeadilan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memperhatikan</a:t>
            </a:r>
            <a:r>
              <a:rPr lang="en-US" dirty="0" smtClean="0"/>
              <a:t> </a:t>
            </a:r>
            <a:r>
              <a:rPr lang="en-US" dirty="0" err="1"/>
              <a:t>kekhasan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/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.</a:t>
            </a:r>
          </a:p>
          <a:p>
            <a:r>
              <a:rPr lang="id-ID" dirty="0"/>
              <a:t>Program studi yang diselenggarakan sesuai dengan kebutuhan lokal masyarakat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dinamikanya</a:t>
            </a:r>
            <a:r>
              <a:rPr lang="id-ID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8265577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 PEMBIAYAAN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,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personal.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54498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52" y="193720"/>
            <a:ext cx="8925636" cy="952500"/>
          </a:xfrm>
        </p:spPr>
        <p:txBody>
          <a:bodyPr/>
          <a:lstStyle/>
          <a:p>
            <a:r>
              <a:rPr lang="en-US" sz="2400" dirty="0" err="1" smtClean="0"/>
              <a:t>Dasar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PJJ (UU PT 12/12, </a:t>
            </a:r>
            <a:r>
              <a:rPr lang="en-US" sz="2400" dirty="0" err="1" smtClean="0"/>
              <a:t>pasal</a:t>
            </a:r>
            <a:r>
              <a:rPr lang="en-US" sz="2400" dirty="0" smtClean="0"/>
              <a:t> 31, </a:t>
            </a:r>
            <a:r>
              <a:rPr lang="en-US" sz="2400" dirty="0" err="1" smtClean="0"/>
              <a:t>ayat</a:t>
            </a:r>
            <a:r>
              <a:rPr lang="en-US" sz="2400" dirty="0" smtClean="0"/>
              <a:t> 1-4)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375" y="1231328"/>
            <a:ext cx="8088313" cy="5042472"/>
          </a:xfrm>
        </p:spPr>
        <p:txBody>
          <a:bodyPr/>
          <a:lstStyle/>
          <a:p>
            <a:r>
              <a:rPr lang="en-US" sz="1800" dirty="0" smtClean="0"/>
              <a:t>(1) </a:t>
            </a:r>
            <a:r>
              <a:rPr lang="en-US" sz="1800" dirty="0" err="1" smtClean="0"/>
              <a:t>Pendidikan</a:t>
            </a:r>
            <a:r>
              <a:rPr lang="en-US" sz="1800" dirty="0" smtClean="0"/>
              <a:t>  </a:t>
            </a:r>
            <a:r>
              <a:rPr lang="en-US" sz="1800" dirty="0" err="1" smtClean="0"/>
              <a:t>jarak</a:t>
            </a:r>
            <a:r>
              <a:rPr lang="en-US" sz="1800" dirty="0" smtClean="0"/>
              <a:t>  </a:t>
            </a:r>
            <a:r>
              <a:rPr lang="en-US" sz="1800" dirty="0" err="1" smtClean="0"/>
              <a:t>jauh</a:t>
            </a:r>
            <a:r>
              <a:rPr lang="en-US" sz="1800" dirty="0" smtClean="0"/>
              <a:t>  </a:t>
            </a:r>
            <a:r>
              <a:rPr lang="en-US" sz="1800" dirty="0" err="1" smtClean="0"/>
              <a:t>merupakan</a:t>
            </a:r>
            <a:r>
              <a:rPr lang="en-US" sz="1800" dirty="0" smtClean="0"/>
              <a:t>  </a:t>
            </a:r>
            <a:r>
              <a:rPr lang="en-US" sz="1800" dirty="0" err="1" smtClean="0"/>
              <a:t>proses</a:t>
            </a:r>
            <a:r>
              <a:rPr lang="en-US" sz="1800" dirty="0" smtClean="0"/>
              <a:t>  </a:t>
            </a:r>
            <a:r>
              <a:rPr lang="en-US" sz="1800" dirty="0" err="1" smtClean="0"/>
              <a:t>belajar</a:t>
            </a:r>
            <a:r>
              <a:rPr lang="en-US" sz="1800" dirty="0" smtClean="0"/>
              <a:t> </a:t>
            </a:r>
            <a:r>
              <a:rPr lang="en-US" sz="1800" dirty="0" err="1" smtClean="0"/>
              <a:t>mengajar</a:t>
            </a:r>
            <a:r>
              <a:rPr lang="en-US" sz="1800" dirty="0" smtClean="0"/>
              <a:t>  </a:t>
            </a:r>
            <a:r>
              <a:rPr lang="en-US" sz="1800" dirty="0" smtClean="0"/>
              <a:t>yang  </a:t>
            </a:r>
            <a:r>
              <a:rPr lang="en-US" sz="1800" dirty="0" err="1" smtClean="0"/>
              <a:t>dilakukan</a:t>
            </a:r>
            <a:r>
              <a:rPr lang="en-US" sz="1800" dirty="0" smtClean="0"/>
              <a:t> 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 </a:t>
            </a:r>
            <a:r>
              <a:rPr lang="en-US" sz="1800" dirty="0" err="1" smtClean="0"/>
              <a:t>jarak</a:t>
            </a:r>
            <a:r>
              <a:rPr lang="en-US" sz="1800" dirty="0" smtClean="0"/>
              <a:t>  </a:t>
            </a:r>
            <a:r>
              <a:rPr lang="en-US" sz="1800" dirty="0" err="1" smtClean="0"/>
              <a:t>jauh</a:t>
            </a:r>
            <a:r>
              <a:rPr lang="en-US" sz="1800" dirty="0" smtClean="0"/>
              <a:t>  </a:t>
            </a:r>
            <a:r>
              <a:rPr lang="en-US" sz="1800" dirty="0" err="1" smtClean="0"/>
              <a:t>melalui</a:t>
            </a:r>
            <a:r>
              <a:rPr lang="en-US" sz="1800" dirty="0" smtClean="0"/>
              <a:t> </a:t>
            </a:r>
            <a:r>
              <a:rPr lang="en-US" sz="1800" dirty="0" err="1" smtClean="0"/>
              <a:t>penggunaan</a:t>
            </a:r>
            <a:r>
              <a:rPr lang="en-US" sz="1800" dirty="0" smtClean="0"/>
              <a:t> </a:t>
            </a:r>
            <a:r>
              <a:rPr lang="en-US" sz="1800" dirty="0" err="1" smtClean="0"/>
              <a:t>berbagai</a:t>
            </a:r>
            <a:r>
              <a:rPr lang="en-US" sz="1800" dirty="0" smtClean="0"/>
              <a:t> media </a:t>
            </a:r>
            <a:r>
              <a:rPr lang="en-US" sz="1800" dirty="0" err="1" smtClean="0"/>
              <a:t>komunikasi</a:t>
            </a:r>
            <a:r>
              <a:rPr lang="en-US" sz="1800" dirty="0" smtClean="0"/>
              <a:t>. </a:t>
            </a:r>
          </a:p>
          <a:p>
            <a:r>
              <a:rPr lang="en-US" sz="1800" dirty="0" smtClean="0"/>
              <a:t>(2)  </a:t>
            </a:r>
            <a:r>
              <a:rPr lang="en-US" sz="1800" dirty="0" err="1" smtClean="0"/>
              <a:t>Pendidikan</a:t>
            </a:r>
            <a:r>
              <a:rPr lang="en-US" sz="1800" dirty="0" smtClean="0"/>
              <a:t>  </a:t>
            </a:r>
            <a:r>
              <a:rPr lang="en-US" sz="1800" dirty="0" err="1" smtClean="0"/>
              <a:t>jarak</a:t>
            </a:r>
            <a:r>
              <a:rPr lang="en-US" sz="1800" dirty="0" smtClean="0"/>
              <a:t>  </a:t>
            </a:r>
            <a:r>
              <a:rPr lang="en-US" sz="1800" dirty="0" err="1" smtClean="0"/>
              <a:t>jauh</a:t>
            </a:r>
            <a:r>
              <a:rPr lang="en-US" sz="1800" dirty="0" smtClean="0"/>
              <a:t>  </a:t>
            </a:r>
            <a:r>
              <a:rPr lang="en-US" sz="1800" dirty="0" err="1" smtClean="0"/>
              <a:t>sebagaimana</a:t>
            </a:r>
            <a:r>
              <a:rPr lang="en-US" sz="1800" dirty="0" smtClean="0"/>
              <a:t>  </a:t>
            </a:r>
            <a:r>
              <a:rPr lang="en-US" sz="1800" dirty="0" err="1" smtClean="0"/>
              <a:t>dimaksud</a:t>
            </a:r>
            <a:r>
              <a:rPr lang="en-US" sz="1800" dirty="0" smtClean="0"/>
              <a:t> 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ayat</a:t>
            </a:r>
            <a:r>
              <a:rPr lang="en-US" sz="1800" dirty="0" smtClean="0"/>
              <a:t> </a:t>
            </a:r>
            <a:r>
              <a:rPr lang="en-US" sz="1800" dirty="0" smtClean="0"/>
              <a:t>(1) </a:t>
            </a:r>
            <a:r>
              <a:rPr lang="en-US" sz="1800" dirty="0" err="1" smtClean="0"/>
              <a:t>bertujuan</a:t>
            </a:r>
            <a:r>
              <a:rPr lang="en-US" sz="1800" dirty="0" smtClean="0"/>
              <a:t>: </a:t>
            </a:r>
            <a:r>
              <a:rPr lang="en-US" sz="1800" dirty="0" smtClean="0"/>
              <a:t>a</a:t>
            </a:r>
            <a:r>
              <a:rPr lang="en-US" sz="1800" dirty="0" smtClean="0"/>
              <a:t>. </a:t>
            </a:r>
            <a:r>
              <a:rPr lang="en-US" sz="1800" dirty="0" err="1" smtClean="0"/>
              <a:t>memberikan</a:t>
            </a:r>
            <a:r>
              <a:rPr lang="en-US" sz="1800" dirty="0" smtClean="0"/>
              <a:t>  </a:t>
            </a:r>
            <a:r>
              <a:rPr lang="en-US" sz="1800" dirty="0" err="1" smtClean="0"/>
              <a:t>layanan</a:t>
            </a:r>
            <a:r>
              <a:rPr lang="en-US" sz="1800" dirty="0" smtClean="0"/>
              <a:t>  </a:t>
            </a:r>
            <a:r>
              <a:rPr lang="en-US" sz="1800" dirty="0" err="1" smtClean="0"/>
              <a:t>Pendidikan</a:t>
            </a:r>
            <a:r>
              <a:rPr lang="en-US" sz="1800" dirty="0" smtClean="0"/>
              <a:t>  </a:t>
            </a:r>
            <a:r>
              <a:rPr lang="en-US" sz="1800" dirty="0" err="1" smtClean="0"/>
              <a:t>Tinggi</a:t>
            </a:r>
            <a:r>
              <a:rPr lang="en-US" sz="1800" dirty="0" smtClean="0"/>
              <a:t>  </a:t>
            </a:r>
            <a:r>
              <a:rPr lang="en-US" sz="1800" dirty="0" err="1" smtClean="0"/>
              <a:t>kepada</a:t>
            </a:r>
            <a:r>
              <a:rPr lang="en-US" sz="1800" dirty="0" smtClean="0"/>
              <a:t> </a:t>
            </a:r>
            <a:r>
              <a:rPr lang="en-US" sz="1800" dirty="0" err="1" smtClean="0"/>
              <a:t>kelompok</a:t>
            </a:r>
            <a:r>
              <a:rPr lang="en-US" sz="1800" dirty="0" smtClean="0"/>
              <a:t>  </a:t>
            </a:r>
            <a:r>
              <a:rPr lang="en-US" sz="1800" dirty="0" err="1" smtClean="0"/>
              <a:t>Masyarakat</a:t>
            </a:r>
            <a:r>
              <a:rPr lang="en-US" sz="1800" dirty="0" smtClean="0"/>
              <a:t>  yang  </a:t>
            </a:r>
            <a:r>
              <a:rPr lang="en-US" sz="1800" dirty="0" err="1" smtClean="0"/>
              <a:t>tidak</a:t>
            </a:r>
            <a:r>
              <a:rPr lang="en-US" sz="1800" dirty="0" smtClean="0"/>
              <a:t>  </a:t>
            </a:r>
            <a:r>
              <a:rPr lang="en-US" sz="1800" dirty="0" err="1" smtClean="0"/>
              <a:t>dapat</a:t>
            </a:r>
            <a:r>
              <a:rPr lang="en-US" sz="1800" dirty="0" smtClean="0"/>
              <a:t>  </a:t>
            </a:r>
            <a:r>
              <a:rPr lang="en-US" sz="1800" dirty="0" err="1" smtClean="0"/>
              <a:t>mengikuti</a:t>
            </a:r>
            <a:r>
              <a:rPr lang="en-US" sz="1800" dirty="0" smtClean="0"/>
              <a:t> </a:t>
            </a:r>
            <a:r>
              <a:rPr lang="en-US" sz="1800" dirty="0" err="1" smtClean="0"/>
              <a:t>Pendidikan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tatap</a:t>
            </a:r>
            <a:r>
              <a:rPr lang="en-US" sz="1800" dirty="0" smtClean="0"/>
              <a:t> </a:t>
            </a:r>
            <a:r>
              <a:rPr lang="en-US" sz="1800" dirty="0" err="1" smtClean="0"/>
              <a:t>muka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reguler</a:t>
            </a:r>
            <a:r>
              <a:rPr lang="en-US" sz="1800" dirty="0" smtClean="0"/>
              <a:t>;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smtClean="0"/>
              <a:t>b</a:t>
            </a:r>
            <a:r>
              <a:rPr lang="en-US" sz="1800" dirty="0" smtClean="0"/>
              <a:t>.  </a:t>
            </a:r>
            <a:r>
              <a:rPr lang="en-US" sz="1800" dirty="0" err="1" smtClean="0"/>
              <a:t>memperluas</a:t>
            </a:r>
            <a:r>
              <a:rPr lang="en-US" sz="1800" dirty="0" smtClean="0"/>
              <a:t>  </a:t>
            </a:r>
            <a:r>
              <a:rPr lang="en-US" sz="1800" dirty="0" err="1" smtClean="0"/>
              <a:t>akses</a:t>
            </a:r>
            <a:r>
              <a:rPr lang="en-US" sz="1800" dirty="0" smtClean="0"/>
              <a:t>  </a:t>
            </a:r>
            <a:r>
              <a:rPr lang="en-US" sz="1800" dirty="0" err="1" smtClean="0"/>
              <a:t>serta</a:t>
            </a:r>
            <a:r>
              <a:rPr lang="en-US" sz="1800" dirty="0" smtClean="0"/>
              <a:t>  </a:t>
            </a:r>
            <a:r>
              <a:rPr lang="en-US" sz="1800" dirty="0" err="1" smtClean="0"/>
              <a:t>mempermudah</a:t>
            </a:r>
            <a:r>
              <a:rPr lang="en-US" sz="1800" dirty="0" smtClean="0"/>
              <a:t>  </a:t>
            </a:r>
            <a:r>
              <a:rPr lang="en-US" sz="1800" dirty="0" err="1" smtClean="0"/>
              <a:t>layanan</a:t>
            </a:r>
            <a:r>
              <a:rPr lang="en-US" sz="1800" dirty="0" smtClean="0"/>
              <a:t> </a:t>
            </a:r>
            <a:r>
              <a:rPr lang="en-US" sz="1800" dirty="0" err="1" smtClean="0"/>
              <a:t>Pendidikan</a:t>
            </a:r>
            <a:r>
              <a:rPr lang="en-US" sz="1800" dirty="0" smtClean="0"/>
              <a:t>  </a:t>
            </a:r>
            <a:r>
              <a:rPr lang="en-US" sz="1800" dirty="0" err="1" smtClean="0"/>
              <a:t>Tinggi</a:t>
            </a:r>
            <a:r>
              <a:rPr lang="en-US" sz="1800" dirty="0" smtClean="0"/>
              <a:t>  </a:t>
            </a:r>
            <a:r>
              <a:rPr lang="en-US" sz="1800" dirty="0" err="1" smtClean="0"/>
              <a:t>dalam</a:t>
            </a:r>
            <a:r>
              <a:rPr lang="en-US" sz="1800" dirty="0" smtClean="0"/>
              <a:t>  </a:t>
            </a:r>
            <a:r>
              <a:rPr lang="en-US" sz="1800" dirty="0" err="1" smtClean="0"/>
              <a:t>Pendidikan</a:t>
            </a:r>
            <a:r>
              <a:rPr lang="en-US" sz="1800" dirty="0" smtClean="0"/>
              <a:t> 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pembelajaran</a:t>
            </a:r>
            <a:r>
              <a:rPr lang="en-US" sz="1800" dirty="0" smtClean="0"/>
              <a:t>. </a:t>
            </a:r>
          </a:p>
          <a:p>
            <a:r>
              <a:rPr lang="en-US" sz="1800" dirty="0" smtClean="0"/>
              <a:t>(3)  </a:t>
            </a:r>
            <a:r>
              <a:rPr lang="en-US" sz="1800" dirty="0" err="1" smtClean="0"/>
              <a:t>Pendidikan</a:t>
            </a:r>
            <a:r>
              <a:rPr lang="en-US" sz="1800" dirty="0" smtClean="0"/>
              <a:t>  </a:t>
            </a:r>
            <a:r>
              <a:rPr lang="en-US" sz="1800" dirty="0" err="1" smtClean="0"/>
              <a:t>jarak</a:t>
            </a:r>
            <a:r>
              <a:rPr lang="en-US" sz="1800" dirty="0" smtClean="0"/>
              <a:t>  </a:t>
            </a:r>
            <a:r>
              <a:rPr lang="en-US" sz="1800" dirty="0" err="1" smtClean="0"/>
              <a:t>jauh</a:t>
            </a:r>
            <a:r>
              <a:rPr lang="en-US" sz="1800" dirty="0" smtClean="0"/>
              <a:t>  </a:t>
            </a:r>
            <a:r>
              <a:rPr lang="en-US" sz="1800" dirty="0" err="1" smtClean="0"/>
              <a:t>diselenggarakan</a:t>
            </a:r>
            <a:r>
              <a:rPr lang="en-US" sz="1800" dirty="0" smtClean="0"/>
              <a:t> 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berbagai</a:t>
            </a:r>
            <a:r>
              <a:rPr lang="en-US" sz="1800" dirty="0" smtClean="0"/>
              <a:t> </a:t>
            </a:r>
            <a:r>
              <a:rPr lang="en-US" sz="1800" dirty="0" err="1" smtClean="0"/>
              <a:t>bentuk</a:t>
            </a:r>
            <a:r>
              <a:rPr lang="en-US" sz="1800" dirty="0" smtClean="0"/>
              <a:t>, modus,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cakupan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didukung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 </a:t>
            </a:r>
            <a:r>
              <a:rPr lang="en-US" sz="1800" dirty="0" err="1" smtClean="0"/>
              <a:t>sarana</a:t>
            </a:r>
            <a:r>
              <a:rPr lang="en-US" sz="1800" dirty="0" smtClean="0"/>
              <a:t>  </a:t>
            </a:r>
            <a:r>
              <a:rPr lang="en-US" sz="1800" dirty="0" err="1" smtClean="0"/>
              <a:t>dan</a:t>
            </a:r>
            <a:r>
              <a:rPr lang="en-US" sz="1800" dirty="0" smtClean="0"/>
              <a:t>  </a:t>
            </a:r>
            <a:r>
              <a:rPr lang="en-US" sz="1800" dirty="0" err="1" smtClean="0"/>
              <a:t>layanan</a:t>
            </a:r>
            <a:r>
              <a:rPr lang="en-US" sz="1800" dirty="0" smtClean="0"/>
              <a:t>  </a:t>
            </a:r>
            <a:r>
              <a:rPr lang="en-US" sz="1800" dirty="0" err="1" smtClean="0"/>
              <a:t>belajar</a:t>
            </a:r>
            <a:r>
              <a:rPr lang="en-US" sz="1800" dirty="0" smtClean="0"/>
              <a:t>  </a:t>
            </a:r>
            <a:r>
              <a:rPr lang="en-US" sz="1800" dirty="0" err="1" smtClean="0"/>
              <a:t>serta</a:t>
            </a:r>
            <a:r>
              <a:rPr lang="en-US" sz="1800" dirty="0" smtClean="0"/>
              <a:t> 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penilaian</a:t>
            </a:r>
            <a:r>
              <a:rPr lang="en-US" sz="1800" dirty="0" smtClean="0"/>
              <a:t> </a:t>
            </a:r>
            <a:r>
              <a:rPr lang="en-US" sz="1800" dirty="0" smtClean="0"/>
              <a:t>yang </a:t>
            </a:r>
            <a:r>
              <a:rPr lang="en-US" sz="1800" dirty="0" err="1" smtClean="0"/>
              <a:t>menjamin</a:t>
            </a:r>
            <a:r>
              <a:rPr lang="en-US" sz="1800" dirty="0" smtClean="0"/>
              <a:t> </a:t>
            </a:r>
            <a:r>
              <a:rPr lang="en-US" sz="1800" dirty="0" err="1" smtClean="0"/>
              <a:t>mutu</a:t>
            </a:r>
            <a:r>
              <a:rPr lang="en-US" sz="1800" dirty="0" smtClean="0"/>
              <a:t> </a:t>
            </a:r>
            <a:r>
              <a:rPr lang="en-US" sz="1800" dirty="0" err="1" smtClean="0"/>
              <a:t>lulusan</a:t>
            </a:r>
            <a:r>
              <a:rPr lang="en-US" sz="1800" dirty="0" smtClean="0"/>
              <a:t> </a:t>
            </a:r>
            <a:r>
              <a:rPr lang="en-US" sz="1800" dirty="0" err="1" smtClean="0"/>
              <a:t>sesuai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Standar</a:t>
            </a:r>
            <a:r>
              <a:rPr lang="en-US" sz="1800" dirty="0" smtClean="0"/>
              <a:t> </a:t>
            </a:r>
            <a:r>
              <a:rPr lang="en-US" sz="1800" dirty="0" err="1" smtClean="0"/>
              <a:t>Nasional</a:t>
            </a:r>
            <a:r>
              <a:rPr lang="en-US" sz="1800" dirty="0" smtClean="0"/>
              <a:t> </a:t>
            </a:r>
            <a:r>
              <a:rPr lang="en-US" sz="1800" dirty="0" err="1" smtClean="0"/>
              <a:t>Pendidikan</a:t>
            </a:r>
            <a:r>
              <a:rPr lang="en-US" sz="1800" dirty="0" smtClean="0"/>
              <a:t> </a:t>
            </a:r>
            <a:r>
              <a:rPr lang="en-US" sz="1800" dirty="0" err="1" smtClean="0"/>
              <a:t>Tinggi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(4)  </a:t>
            </a:r>
            <a:r>
              <a:rPr lang="en-US" sz="1800" dirty="0" err="1" smtClean="0"/>
              <a:t>Ketentuan</a:t>
            </a:r>
            <a:r>
              <a:rPr lang="en-US" sz="1800" dirty="0" smtClean="0"/>
              <a:t>  </a:t>
            </a:r>
            <a:r>
              <a:rPr lang="en-US" sz="1800" dirty="0" err="1" smtClean="0"/>
              <a:t>lebih</a:t>
            </a:r>
            <a:r>
              <a:rPr lang="en-US" sz="1800" dirty="0" smtClean="0"/>
              <a:t>  </a:t>
            </a:r>
            <a:r>
              <a:rPr lang="en-US" sz="1800" dirty="0" err="1" smtClean="0"/>
              <a:t>lanjut</a:t>
            </a:r>
            <a:r>
              <a:rPr lang="en-US" sz="1800" dirty="0" smtClean="0"/>
              <a:t>  </a:t>
            </a:r>
            <a:r>
              <a:rPr lang="en-US" sz="1800" dirty="0" err="1" smtClean="0"/>
              <a:t>mengenai</a:t>
            </a:r>
            <a:r>
              <a:rPr lang="en-US" sz="1800" dirty="0" smtClean="0"/>
              <a:t>  </a:t>
            </a:r>
            <a:r>
              <a:rPr lang="en-US" sz="1800" dirty="0" err="1" smtClean="0"/>
              <a:t>penyelenggaraan</a:t>
            </a:r>
            <a:r>
              <a:rPr lang="en-US" sz="1800" dirty="0" smtClean="0"/>
              <a:t> </a:t>
            </a:r>
            <a:r>
              <a:rPr lang="en-US" sz="1800" dirty="0" err="1" smtClean="0"/>
              <a:t>pendidikan</a:t>
            </a:r>
            <a:r>
              <a:rPr lang="en-US" sz="1800" dirty="0" smtClean="0"/>
              <a:t>  </a:t>
            </a:r>
            <a:r>
              <a:rPr lang="en-US" sz="1800" dirty="0" err="1" smtClean="0"/>
              <a:t>jarak</a:t>
            </a:r>
            <a:r>
              <a:rPr lang="en-US" sz="1800" dirty="0" smtClean="0"/>
              <a:t>  </a:t>
            </a:r>
            <a:r>
              <a:rPr lang="en-US" sz="1800" dirty="0" err="1" smtClean="0"/>
              <a:t>jauh</a:t>
            </a:r>
            <a:r>
              <a:rPr lang="en-US" sz="1800" dirty="0" smtClean="0"/>
              <a:t>  </a:t>
            </a:r>
            <a:r>
              <a:rPr lang="en-US" sz="1800" dirty="0" err="1" smtClean="0"/>
              <a:t>sebagaimana</a:t>
            </a:r>
            <a:r>
              <a:rPr lang="en-US" sz="1800" dirty="0" smtClean="0"/>
              <a:t>  </a:t>
            </a:r>
            <a:r>
              <a:rPr lang="en-US" sz="1800" dirty="0" err="1" smtClean="0"/>
              <a:t>dimaksud</a:t>
            </a:r>
            <a:r>
              <a:rPr lang="en-US" sz="1800" dirty="0" smtClean="0"/>
              <a:t> 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ayat</a:t>
            </a:r>
            <a:r>
              <a:rPr lang="en-US" sz="1800" dirty="0" smtClean="0"/>
              <a:t> </a:t>
            </a:r>
            <a:r>
              <a:rPr lang="en-US" sz="1800" dirty="0" smtClean="0"/>
              <a:t>(1), </a:t>
            </a:r>
            <a:r>
              <a:rPr lang="en-US" sz="1800" dirty="0" err="1" smtClean="0"/>
              <a:t>ayat</a:t>
            </a:r>
            <a:r>
              <a:rPr lang="en-US" sz="1800" dirty="0" smtClean="0"/>
              <a:t> (2),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ayat</a:t>
            </a:r>
            <a:r>
              <a:rPr lang="en-US" sz="1800" dirty="0" smtClean="0"/>
              <a:t> (3) </a:t>
            </a:r>
            <a:r>
              <a:rPr lang="en-US" sz="1800" dirty="0" err="1" smtClean="0"/>
              <a:t>diatur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Peraturan</a:t>
            </a:r>
            <a:r>
              <a:rPr lang="en-US" sz="1800" dirty="0" smtClean="0"/>
              <a:t> </a:t>
            </a:r>
            <a:r>
              <a:rPr lang="en-US" sz="1800" dirty="0" err="1" smtClean="0"/>
              <a:t>Menteri</a:t>
            </a:r>
            <a:r>
              <a:rPr lang="en-US" sz="1800" dirty="0" smtClean="0"/>
              <a:t>.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/>
              </a:rPr>
              <a:t>Halaman </a:t>
            </a:r>
            <a:fld id="{87F65F81-AAB0-6D49-96FA-EA8AC2FF2CD5}" type="slidenum">
              <a:rPr lang="en-US" smtClean="0">
                <a:ea typeface="ＭＳ Ｐゴシック"/>
              </a:rPr>
              <a:pPr>
                <a:defRPr/>
              </a:pPr>
              <a:t>53</a:t>
            </a:fld>
            <a:endParaRPr lang="en-US">
              <a:ea typeface="ＭＳ Ｐゴシック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 smtClean="0"/>
              <a:t>Dasar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Standar</a:t>
            </a:r>
            <a:r>
              <a:rPr lang="en-US" sz="2400" dirty="0" smtClean="0"/>
              <a:t> PJJ (</a:t>
            </a:r>
            <a:r>
              <a:rPr lang="en-US" sz="2400" dirty="0" err="1" smtClean="0"/>
              <a:t>Permen</a:t>
            </a:r>
            <a:r>
              <a:rPr lang="en-US" sz="2400" dirty="0" smtClean="0"/>
              <a:t> 109/2013)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Pasal</a:t>
            </a:r>
            <a:r>
              <a:rPr lang="en-US" dirty="0" smtClean="0"/>
              <a:t> 2 </a:t>
            </a:r>
            <a:r>
              <a:rPr lang="en-US" dirty="0" smtClean="0"/>
              <a:t>PJJ </a:t>
            </a:r>
            <a:r>
              <a:rPr lang="en-US" dirty="0" err="1" smtClean="0"/>
              <a:t>bertujuan</a:t>
            </a:r>
            <a:r>
              <a:rPr lang="en-US" dirty="0" smtClean="0"/>
              <a:t>: </a:t>
            </a:r>
            <a:r>
              <a:rPr lang="en-US" dirty="0" smtClean="0"/>
              <a:t>a</a:t>
            </a:r>
            <a:r>
              <a:rPr lang="en-US" dirty="0" smtClean="0"/>
              <a:t>.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tatap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;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smtClean="0"/>
              <a:t>b</a:t>
            </a:r>
            <a:r>
              <a:rPr lang="en-US" dirty="0" smtClean="0"/>
              <a:t>. </a:t>
            </a:r>
            <a:r>
              <a:rPr lang="en-US" dirty="0" err="1" smtClean="0"/>
              <a:t>memperluas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mempermudah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Pasal</a:t>
            </a:r>
            <a:r>
              <a:rPr lang="en-US" dirty="0" smtClean="0"/>
              <a:t> 3 </a:t>
            </a:r>
            <a:r>
              <a:rPr lang="en-US" dirty="0" smtClean="0"/>
              <a:t>(</a:t>
            </a:r>
            <a:r>
              <a:rPr lang="en-US" dirty="0" smtClean="0"/>
              <a:t>1) PJJ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: </a:t>
            </a:r>
            <a:r>
              <a:rPr lang="en-US" dirty="0" smtClean="0"/>
              <a:t>a</a:t>
            </a:r>
            <a:r>
              <a:rPr lang="en-US" dirty="0" smtClean="0"/>
              <a:t>.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terbuka</a:t>
            </a:r>
            <a:r>
              <a:rPr lang="en-US" dirty="0" smtClean="0"/>
              <a:t>; </a:t>
            </a:r>
            <a:r>
              <a:rPr lang="en-US" dirty="0" smtClean="0"/>
              <a:t>b</a:t>
            </a:r>
            <a:r>
              <a:rPr lang="en-US" dirty="0" smtClean="0"/>
              <a:t>.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mandiri</a:t>
            </a:r>
            <a:r>
              <a:rPr lang="en-US" dirty="0" smtClean="0"/>
              <a:t>; </a:t>
            </a:r>
            <a:r>
              <a:rPr lang="en-US" dirty="0" smtClean="0"/>
              <a:t>c</a:t>
            </a:r>
            <a:r>
              <a:rPr lang="en-US" dirty="0" smtClean="0"/>
              <a:t>.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tuntas</a:t>
            </a:r>
            <a:r>
              <a:rPr lang="en-US" dirty="0" smtClean="0"/>
              <a:t>; </a:t>
            </a:r>
            <a:r>
              <a:rPr lang="en-US" dirty="0" smtClean="0"/>
              <a:t>d</a:t>
            </a:r>
            <a:r>
              <a:rPr lang="en-US" dirty="0" smtClean="0"/>
              <a:t>.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; e</a:t>
            </a:r>
            <a:r>
              <a:rPr lang="en-US" dirty="0" smtClean="0"/>
              <a:t>.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; </a:t>
            </a:r>
            <a:r>
              <a:rPr lang="en-US" dirty="0" err="1" smtClean="0"/>
              <a:t>dan</a:t>
            </a:r>
            <a:r>
              <a:rPr lang="en-US" dirty="0" smtClean="0"/>
              <a:t>/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smtClean="0"/>
              <a:t>f</a:t>
            </a:r>
            <a:r>
              <a:rPr lang="en-US" dirty="0" smtClean="0"/>
              <a:t>.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terpadu</a:t>
            </a:r>
            <a:r>
              <a:rPr lang="en-US" dirty="0" smtClean="0"/>
              <a:t> </a:t>
            </a:r>
            <a:r>
              <a:rPr lang="en-US" dirty="0" err="1" smtClean="0"/>
              <a:t>perguruan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 </a:t>
            </a:r>
          </a:p>
          <a:p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/>
              </a:rPr>
              <a:t>Halaman </a:t>
            </a:r>
            <a:fld id="{87F65F81-AAB0-6D49-96FA-EA8AC2FF2CD5}" type="slidenum">
              <a:rPr lang="en-US" smtClean="0">
                <a:ea typeface="ＭＳ Ｐゴシック"/>
              </a:rPr>
              <a:pPr>
                <a:defRPr/>
              </a:pPr>
              <a:t>54</a:t>
            </a:fld>
            <a:endParaRPr lang="en-US">
              <a:ea typeface="ＭＳ Ｐゴシック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PJJ (</a:t>
            </a:r>
            <a:r>
              <a:rPr lang="en-US" dirty="0" err="1" smtClean="0"/>
              <a:t>Permen</a:t>
            </a:r>
            <a:r>
              <a:rPr lang="en-US" dirty="0" smtClean="0"/>
              <a:t> 109/2013)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375" y="1285920"/>
            <a:ext cx="8088313" cy="4521200"/>
          </a:xfrm>
        </p:spPr>
        <p:txBody>
          <a:bodyPr/>
          <a:lstStyle/>
          <a:p>
            <a:r>
              <a:rPr lang="en-US" sz="2300" dirty="0" err="1" smtClean="0"/>
              <a:t>Ayat</a:t>
            </a:r>
            <a:r>
              <a:rPr lang="en-US" sz="2300" dirty="0" smtClean="0"/>
              <a:t> (2</a:t>
            </a:r>
            <a:r>
              <a:rPr lang="en-US" sz="2300" dirty="0" smtClean="0"/>
              <a:t>) </a:t>
            </a:r>
            <a:r>
              <a:rPr lang="en-US" sz="2300" dirty="0" err="1" smtClean="0"/>
              <a:t>Bersifat</a:t>
            </a:r>
            <a:r>
              <a:rPr lang="en-US" sz="2300" dirty="0" smtClean="0"/>
              <a:t> </a:t>
            </a:r>
            <a:r>
              <a:rPr lang="en-US" sz="2300" dirty="0" err="1" smtClean="0"/>
              <a:t>terbuka</a:t>
            </a:r>
            <a:r>
              <a:rPr lang="en-US" sz="2300" dirty="0" smtClean="0"/>
              <a:t> </a:t>
            </a:r>
            <a:r>
              <a:rPr lang="en-US" sz="2300" dirty="0" err="1" smtClean="0"/>
              <a:t>sebagaimana</a:t>
            </a:r>
            <a:r>
              <a:rPr lang="en-US" sz="2300" dirty="0" smtClean="0"/>
              <a:t> </a:t>
            </a:r>
            <a:r>
              <a:rPr lang="en-US" sz="2300" dirty="0" err="1" smtClean="0"/>
              <a:t>dimaksud</a:t>
            </a:r>
            <a:r>
              <a:rPr lang="en-US" sz="2300" dirty="0" smtClean="0"/>
              <a:t> </a:t>
            </a:r>
            <a:r>
              <a:rPr lang="en-US" sz="2300" dirty="0" err="1" smtClean="0"/>
              <a:t>pada</a:t>
            </a:r>
            <a:r>
              <a:rPr lang="en-US" sz="2300" dirty="0" smtClean="0"/>
              <a:t> </a:t>
            </a:r>
            <a:r>
              <a:rPr lang="en-US" sz="2300" dirty="0" err="1" smtClean="0"/>
              <a:t>ayat</a:t>
            </a:r>
            <a:r>
              <a:rPr lang="en-US" sz="2300" dirty="0" smtClean="0"/>
              <a:t> (1) </a:t>
            </a:r>
            <a:r>
              <a:rPr lang="en-US" sz="2300" dirty="0" err="1" smtClean="0"/>
              <a:t>huruf</a:t>
            </a:r>
            <a:r>
              <a:rPr lang="en-US" sz="2300" dirty="0" smtClean="0"/>
              <a:t> a </a:t>
            </a:r>
            <a:r>
              <a:rPr lang="en-US" sz="2300" dirty="0" err="1" smtClean="0"/>
              <a:t>merupakan</a:t>
            </a:r>
            <a:r>
              <a:rPr lang="en-US" sz="2300" dirty="0" smtClean="0"/>
              <a:t> </a:t>
            </a:r>
            <a:r>
              <a:rPr lang="en-US" sz="2300" dirty="0" err="1" smtClean="0"/>
              <a:t>pembelajaran</a:t>
            </a:r>
            <a:r>
              <a:rPr lang="en-US" sz="2300" dirty="0" smtClean="0"/>
              <a:t> yang </a:t>
            </a:r>
            <a:r>
              <a:rPr lang="en-US" sz="2300" dirty="0" err="1" smtClean="0"/>
              <a:t>diselenggarakan</a:t>
            </a:r>
            <a:r>
              <a:rPr lang="en-US" sz="2300" dirty="0" smtClean="0"/>
              <a:t> </a:t>
            </a:r>
            <a:r>
              <a:rPr lang="en-US" sz="2300" dirty="0" err="1" smtClean="0"/>
              <a:t>secara</a:t>
            </a:r>
            <a:r>
              <a:rPr lang="en-US" sz="2300" dirty="0" smtClean="0"/>
              <a:t> </a:t>
            </a:r>
            <a:r>
              <a:rPr lang="en-US" sz="2300" dirty="0" err="1" smtClean="0"/>
              <a:t>fleksibel</a:t>
            </a:r>
            <a:r>
              <a:rPr lang="en-US" sz="2300" dirty="0" smtClean="0"/>
              <a:t> </a:t>
            </a:r>
            <a:r>
              <a:rPr lang="en-US" sz="2300" dirty="0" err="1" smtClean="0"/>
              <a:t>dalam</a:t>
            </a:r>
            <a:r>
              <a:rPr lang="en-US" sz="2300" dirty="0" smtClean="0"/>
              <a:t> </a:t>
            </a:r>
            <a:r>
              <a:rPr lang="en-US" sz="2300" dirty="0" err="1" smtClean="0"/>
              <a:t>hal</a:t>
            </a:r>
            <a:r>
              <a:rPr lang="en-US" sz="2300" dirty="0" smtClean="0"/>
              <a:t> </a:t>
            </a:r>
            <a:r>
              <a:rPr lang="en-US" sz="2300" dirty="0" err="1" smtClean="0"/>
              <a:t>cara</a:t>
            </a:r>
            <a:r>
              <a:rPr lang="en-US" sz="2300" dirty="0" smtClean="0"/>
              <a:t> </a:t>
            </a:r>
            <a:r>
              <a:rPr lang="en-US" sz="2300" dirty="0" err="1" smtClean="0"/>
              <a:t>penyampaian</a:t>
            </a:r>
            <a:r>
              <a:rPr lang="en-US" sz="2300" dirty="0" smtClean="0"/>
              <a:t>, </a:t>
            </a:r>
            <a:r>
              <a:rPr lang="en-US" sz="2300" dirty="0" err="1" smtClean="0"/>
              <a:t>pemilihan</a:t>
            </a:r>
            <a:r>
              <a:rPr lang="en-US" sz="2300" dirty="0" smtClean="0"/>
              <a:t> program </a:t>
            </a:r>
            <a:r>
              <a:rPr lang="en-US" sz="2300" dirty="0" err="1" smtClean="0"/>
              <a:t>studi</a:t>
            </a:r>
            <a:r>
              <a:rPr lang="en-US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waktu</a:t>
            </a:r>
            <a:r>
              <a:rPr lang="en-US" sz="2300" dirty="0" smtClean="0"/>
              <a:t> </a:t>
            </a:r>
            <a:r>
              <a:rPr lang="en-US" sz="2300" dirty="0" err="1" smtClean="0"/>
              <a:t>penyelesaian</a:t>
            </a:r>
            <a:r>
              <a:rPr lang="en-US" sz="2300" dirty="0" smtClean="0"/>
              <a:t> program, </a:t>
            </a:r>
            <a:r>
              <a:rPr lang="en-US" sz="2300" dirty="0" err="1" smtClean="0"/>
              <a:t>lintas</a:t>
            </a:r>
            <a:r>
              <a:rPr lang="en-US" sz="2300" dirty="0" smtClean="0"/>
              <a:t> </a:t>
            </a:r>
            <a:r>
              <a:rPr lang="en-US" sz="2300" dirty="0" err="1" smtClean="0"/>
              <a:t>satuan</a:t>
            </a:r>
            <a:r>
              <a:rPr lang="en-US" sz="2300" dirty="0" smtClean="0"/>
              <a:t>, </a:t>
            </a:r>
            <a:r>
              <a:rPr lang="en-US" sz="2300" dirty="0" err="1" smtClean="0"/>
              <a:t>jalur</a:t>
            </a:r>
            <a:r>
              <a:rPr lang="en-US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jenis</a:t>
            </a:r>
            <a:r>
              <a:rPr lang="en-US" sz="2300" dirty="0" smtClean="0"/>
              <a:t> </a:t>
            </a:r>
            <a:r>
              <a:rPr lang="en-US" sz="2300" dirty="0" err="1" smtClean="0"/>
              <a:t>pendidikan</a:t>
            </a:r>
            <a:r>
              <a:rPr lang="en-US" sz="2300" dirty="0" smtClean="0"/>
              <a:t> </a:t>
            </a:r>
            <a:r>
              <a:rPr lang="en-US" sz="2300" dirty="0" smtClean="0">
                <a:solidFill>
                  <a:srgbClr val="FF0000"/>
                </a:solidFill>
              </a:rPr>
              <a:t>(multi-entry multi-exit system)</a:t>
            </a:r>
            <a:r>
              <a:rPr lang="en-US" sz="2300" dirty="0" smtClean="0"/>
              <a:t>, </a:t>
            </a:r>
            <a:r>
              <a:rPr lang="en-US" sz="2300" dirty="0" err="1" smtClean="0"/>
              <a:t>tanpa</a:t>
            </a:r>
            <a:r>
              <a:rPr lang="en-US" sz="2300" dirty="0" smtClean="0"/>
              <a:t> </a:t>
            </a:r>
            <a:r>
              <a:rPr lang="en-US" sz="2300" dirty="0" err="1" smtClean="0"/>
              <a:t>membatasi</a:t>
            </a:r>
            <a:r>
              <a:rPr lang="en-US" sz="2300" dirty="0" smtClean="0"/>
              <a:t> </a:t>
            </a:r>
            <a:r>
              <a:rPr lang="en-US" sz="2300" dirty="0" err="1" smtClean="0"/>
              <a:t>usia</a:t>
            </a:r>
            <a:r>
              <a:rPr lang="en-US" sz="2300" dirty="0" smtClean="0"/>
              <a:t>, </a:t>
            </a:r>
            <a:r>
              <a:rPr lang="en-US" sz="2300" dirty="0" err="1" smtClean="0"/>
              <a:t>tahun</a:t>
            </a:r>
            <a:r>
              <a:rPr lang="en-US" sz="2300" dirty="0" smtClean="0"/>
              <a:t> </a:t>
            </a:r>
            <a:r>
              <a:rPr lang="en-US" sz="2300" dirty="0" err="1" smtClean="0"/>
              <a:t>ijazah</a:t>
            </a:r>
            <a:r>
              <a:rPr lang="en-US" sz="2300" dirty="0" smtClean="0"/>
              <a:t>, </a:t>
            </a:r>
            <a:r>
              <a:rPr lang="en-US" sz="2300" dirty="0" err="1" smtClean="0"/>
              <a:t>latar</a:t>
            </a:r>
            <a:r>
              <a:rPr lang="en-US" sz="2300" dirty="0" smtClean="0"/>
              <a:t> </a:t>
            </a:r>
            <a:r>
              <a:rPr lang="en-US" sz="2300" dirty="0" err="1" smtClean="0"/>
              <a:t>belakang</a:t>
            </a:r>
            <a:r>
              <a:rPr lang="en-US" sz="2300" dirty="0" smtClean="0"/>
              <a:t> </a:t>
            </a:r>
            <a:r>
              <a:rPr lang="en-US" sz="2300" dirty="0" err="1" smtClean="0"/>
              <a:t>bidang</a:t>
            </a:r>
            <a:r>
              <a:rPr lang="en-US" sz="2300" dirty="0" smtClean="0"/>
              <a:t> </a:t>
            </a:r>
            <a:r>
              <a:rPr lang="en-US" sz="2300" dirty="0" err="1" smtClean="0"/>
              <a:t>studi</a:t>
            </a:r>
            <a:r>
              <a:rPr lang="en-US" sz="2300" dirty="0" smtClean="0"/>
              <a:t>, </a:t>
            </a:r>
            <a:r>
              <a:rPr lang="en-US" sz="2300" dirty="0" err="1" smtClean="0"/>
              <a:t>masa</a:t>
            </a:r>
            <a:r>
              <a:rPr lang="en-US" sz="2300" dirty="0" smtClean="0"/>
              <a:t> </a:t>
            </a:r>
            <a:r>
              <a:rPr lang="en-US" sz="2300" dirty="0" err="1" smtClean="0"/>
              <a:t>registrasi</a:t>
            </a:r>
            <a:r>
              <a:rPr lang="en-US" sz="2300" dirty="0" smtClean="0"/>
              <a:t>, </a:t>
            </a:r>
            <a:r>
              <a:rPr lang="en-US" sz="2300" dirty="0" err="1" smtClean="0"/>
              <a:t>tempat</a:t>
            </a:r>
            <a:r>
              <a:rPr lang="en-US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cara</a:t>
            </a:r>
            <a:r>
              <a:rPr lang="en-US" sz="2300" dirty="0" smtClean="0"/>
              <a:t> </a:t>
            </a:r>
            <a:r>
              <a:rPr lang="en-US" sz="2300" dirty="0" err="1" smtClean="0"/>
              <a:t>belajar</a:t>
            </a:r>
            <a:r>
              <a:rPr lang="en-US" sz="2300" dirty="0" smtClean="0"/>
              <a:t>, </a:t>
            </a:r>
            <a:r>
              <a:rPr lang="en-US" sz="2300" dirty="0" err="1" smtClean="0"/>
              <a:t>serta</a:t>
            </a:r>
            <a:r>
              <a:rPr lang="en-US" sz="2300" dirty="0" smtClean="0"/>
              <a:t> </a:t>
            </a:r>
            <a:r>
              <a:rPr lang="en-US" sz="2300" dirty="0" err="1" smtClean="0"/>
              <a:t>masa</a:t>
            </a:r>
            <a:r>
              <a:rPr lang="en-US" sz="2300" dirty="0" smtClean="0"/>
              <a:t> </a:t>
            </a:r>
            <a:r>
              <a:rPr lang="en-US" sz="2300" dirty="0" err="1" smtClean="0"/>
              <a:t>evaluasi</a:t>
            </a:r>
            <a:r>
              <a:rPr lang="en-US" sz="2300" dirty="0" smtClean="0"/>
              <a:t> </a:t>
            </a:r>
            <a:r>
              <a:rPr lang="en-US" sz="2300" dirty="0" err="1" smtClean="0"/>
              <a:t>hasil</a:t>
            </a:r>
            <a:r>
              <a:rPr lang="en-US" sz="2300" dirty="0" smtClean="0"/>
              <a:t> </a:t>
            </a:r>
            <a:r>
              <a:rPr lang="en-US" sz="2300" dirty="0" err="1" smtClean="0"/>
              <a:t>belajar</a:t>
            </a:r>
            <a:r>
              <a:rPr lang="en-US" sz="2300" dirty="0" smtClean="0"/>
              <a:t>. </a:t>
            </a:r>
            <a:endParaRPr lang="en-US" sz="2300" dirty="0" smtClean="0"/>
          </a:p>
          <a:p>
            <a:r>
              <a:rPr lang="en-US" sz="2300" dirty="0" err="1" smtClean="0"/>
              <a:t>Pasal</a:t>
            </a:r>
            <a:r>
              <a:rPr lang="en-US" sz="2300" dirty="0" smtClean="0"/>
              <a:t> </a:t>
            </a:r>
            <a:r>
              <a:rPr lang="en-US" sz="2300" dirty="0" smtClean="0"/>
              <a:t>4, (</a:t>
            </a:r>
            <a:r>
              <a:rPr lang="en-US" sz="2300" dirty="0" smtClean="0"/>
              <a:t>1) PJJ </a:t>
            </a:r>
            <a:r>
              <a:rPr lang="en-US" sz="2300" dirty="0" err="1" smtClean="0"/>
              <a:t>diselenggarakan</a:t>
            </a:r>
            <a:r>
              <a:rPr lang="en-US" sz="2300" dirty="0" smtClean="0"/>
              <a:t> </a:t>
            </a:r>
            <a:r>
              <a:rPr lang="en-US" sz="2300" dirty="0" err="1" smtClean="0"/>
              <a:t>berdasarkan</a:t>
            </a:r>
            <a:r>
              <a:rPr lang="en-US" sz="2300" dirty="0" smtClean="0"/>
              <a:t> </a:t>
            </a:r>
            <a:r>
              <a:rPr lang="en-US" sz="2300" dirty="0" err="1" smtClean="0"/>
              <a:t>Standar</a:t>
            </a:r>
            <a:r>
              <a:rPr lang="en-US" sz="2300" dirty="0" smtClean="0"/>
              <a:t> </a:t>
            </a:r>
            <a:r>
              <a:rPr lang="en-US" sz="2300" dirty="0" err="1" smtClean="0"/>
              <a:t>Nasional</a:t>
            </a:r>
            <a:r>
              <a:rPr lang="en-US" sz="2300" dirty="0" smtClean="0"/>
              <a:t> </a:t>
            </a:r>
            <a:r>
              <a:rPr lang="en-US" sz="2300" dirty="0" err="1" smtClean="0"/>
              <a:t>Pendidikan</a:t>
            </a:r>
            <a:r>
              <a:rPr lang="en-US" sz="2300" dirty="0" smtClean="0"/>
              <a:t> </a:t>
            </a:r>
            <a:r>
              <a:rPr lang="en-US" sz="2300" dirty="0" err="1" smtClean="0"/>
              <a:t>Tinggi</a:t>
            </a:r>
            <a:r>
              <a:rPr lang="en-US" sz="2300" dirty="0" smtClean="0"/>
              <a:t>. </a:t>
            </a:r>
            <a:r>
              <a:rPr lang="en-US" sz="2300" dirty="0" smtClean="0"/>
              <a:t>(</a:t>
            </a:r>
            <a:r>
              <a:rPr lang="en-US" sz="2300" dirty="0" smtClean="0"/>
              <a:t>2) PJJ </a:t>
            </a:r>
            <a:r>
              <a:rPr lang="en-US" sz="2300" dirty="0" err="1" smtClean="0"/>
              <a:t>dapat</a:t>
            </a:r>
            <a:r>
              <a:rPr lang="en-US" sz="2300" dirty="0" smtClean="0"/>
              <a:t> </a:t>
            </a:r>
            <a:r>
              <a:rPr lang="en-US" sz="2300" dirty="0" err="1" smtClean="0"/>
              <a:t>diselenggarakan</a:t>
            </a:r>
            <a:r>
              <a:rPr lang="en-US" sz="2300" dirty="0" smtClean="0"/>
              <a:t> </a:t>
            </a:r>
            <a:r>
              <a:rPr lang="en-US" sz="2300" dirty="0" err="1" smtClean="0"/>
              <a:t>pada</a:t>
            </a:r>
            <a:r>
              <a:rPr lang="en-US" sz="2300" dirty="0" smtClean="0"/>
              <a:t> </a:t>
            </a:r>
            <a:r>
              <a:rPr lang="en-US" sz="2300" dirty="0" err="1" smtClean="0"/>
              <a:t>lingkup:a</a:t>
            </a:r>
            <a:r>
              <a:rPr lang="en-US" sz="2300" dirty="0" smtClean="0"/>
              <a:t>. program </a:t>
            </a:r>
            <a:r>
              <a:rPr lang="en-US" sz="2300" dirty="0" err="1" smtClean="0"/>
              <a:t>studi</a:t>
            </a:r>
            <a:r>
              <a:rPr lang="en-US" sz="2300" dirty="0" smtClean="0"/>
              <a:t>; </a:t>
            </a:r>
            <a:r>
              <a:rPr lang="en-US" sz="2300" dirty="0" err="1" smtClean="0"/>
              <a:t>atau</a:t>
            </a:r>
            <a:r>
              <a:rPr lang="en-US" sz="2300" dirty="0" smtClean="0"/>
              <a:t> </a:t>
            </a:r>
            <a:r>
              <a:rPr lang="en-US" sz="2300" dirty="0" smtClean="0"/>
              <a:t>b</a:t>
            </a:r>
            <a:r>
              <a:rPr lang="en-US" sz="2300" dirty="0" smtClean="0"/>
              <a:t>. </a:t>
            </a:r>
            <a:r>
              <a:rPr lang="en-US" sz="2300" dirty="0" err="1" smtClean="0"/>
              <a:t>mata</a:t>
            </a:r>
            <a:r>
              <a:rPr lang="en-US" sz="2300" dirty="0" smtClean="0"/>
              <a:t> </a:t>
            </a:r>
            <a:r>
              <a:rPr lang="en-US" sz="2300" dirty="0" err="1" smtClean="0"/>
              <a:t>kuliah</a:t>
            </a:r>
            <a:r>
              <a:rPr lang="en-US" sz="2300" dirty="0" smtClean="0"/>
              <a:t>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/>
              </a:rPr>
              <a:t>Halaman </a:t>
            </a:r>
            <a:fld id="{87F65F81-AAB0-6D49-96FA-EA8AC2FF2CD5}" type="slidenum">
              <a:rPr lang="en-US" smtClean="0">
                <a:ea typeface="ＭＳ Ｐゴシック"/>
              </a:rPr>
              <a:pPr>
                <a:defRPr/>
              </a:pPr>
              <a:t>55</a:t>
            </a:fld>
            <a:endParaRPr lang="en-US">
              <a:ea typeface="ＭＳ Ｐゴシック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0" y="-27384"/>
            <a:ext cx="9144000" cy="720080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Pengertian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PJJ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118582" y="836712"/>
            <a:ext cx="8906836" cy="5688632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PJJ: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Pembelajaran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yang 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dapat dilakukan dari mana saja oleh siapa saja untuk siapa saja kapan saja: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Fleksibilitas tempat pembelajaran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Menghilangkan penghalang jarak dan batas: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Faktor Geografi, 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Faktor Teritori (wilayah kedaulatan)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Menghilangkan penghalang kapasitas tempat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Fleksibilitas waktu pembelajaran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id-I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Fleksibilitas beban/kecepatan pembelajaran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Capaian dan aktivitas pembelajaran dapat dimonitor dari mana saja oleh siapa saja untuk siapa saja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kapan saja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id-ID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88609" y="3861048"/>
            <a:ext cx="4125796" cy="576064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Comic Sans MS" pitchFamily="66" charset="0"/>
              </a:rPr>
              <a:t>Pendidikan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omic Sans MS" pitchFamily="66" charset="0"/>
              </a:rPr>
              <a:t>Jarak</a:t>
            </a:r>
            <a:r>
              <a:rPr lang="en-US" sz="2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omic Sans MS" pitchFamily="66" charset="0"/>
              </a:rPr>
              <a:t>Jauh</a:t>
            </a: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5720" y="443136"/>
            <a:ext cx="8242846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Cakupan</a:t>
            </a:r>
            <a:r>
              <a:rPr lang="id-ID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PJJ</a:t>
            </a:r>
            <a:endParaRPr lang="en-GB" sz="4400" dirty="0">
              <a:latin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0197" y="404664"/>
            <a:ext cx="8299938" cy="5924128"/>
            <a:chOff x="-3" y="0"/>
            <a:chExt cx="3806" cy="3137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0" y="0"/>
              <a:ext cx="3800" cy="3134"/>
              <a:chOff x="0" y="0"/>
              <a:chExt cx="3800" cy="3134"/>
            </a:xfrm>
          </p:grpSpPr>
          <p:grpSp>
            <p:nvGrpSpPr>
              <p:cNvPr id="6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921" cy="403"/>
                <a:chOff x="0" y="0"/>
                <a:chExt cx="921" cy="403"/>
              </a:xfrm>
            </p:grpSpPr>
            <p:sp>
              <p:nvSpPr>
                <p:cNvPr id="49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835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50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2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9"/>
              <p:cNvGrpSpPr>
                <a:grpSpLocks/>
              </p:cNvGrpSpPr>
              <p:nvPr/>
            </p:nvGrpSpPr>
            <p:grpSpPr bwMode="auto">
              <a:xfrm>
                <a:off x="921" y="0"/>
                <a:ext cx="1612" cy="804"/>
                <a:chOff x="921" y="0"/>
                <a:chExt cx="1612" cy="804"/>
              </a:xfrm>
            </p:grpSpPr>
            <p:sp>
              <p:nvSpPr>
                <p:cNvPr id="47" name="Rectangle 10"/>
                <p:cNvSpPr>
                  <a:spLocks noChangeArrowheads="1"/>
                </p:cNvSpPr>
                <p:nvPr/>
              </p:nvSpPr>
              <p:spPr bwMode="auto">
                <a:xfrm>
                  <a:off x="964" y="401"/>
                  <a:ext cx="1526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2000" b="1" dirty="0" err="1" smtClean="0">
                      <a:latin typeface="Comic Sans MS" pitchFamily="66" charset="0"/>
                      <a:cs typeface="Times New Roman" pitchFamily="18" charset="0"/>
                    </a:rPr>
                    <a:t>Waktu</a:t>
                  </a:r>
                  <a:r>
                    <a:rPr lang="en-US" sz="2000" b="1" dirty="0" smtClean="0">
                      <a:latin typeface="Comic Sans MS" pitchFamily="66" charset="0"/>
                      <a:cs typeface="Times New Roman" pitchFamily="18" charset="0"/>
                    </a:rPr>
                    <a:t> </a:t>
                  </a:r>
                  <a:r>
                    <a:rPr lang="en-US" sz="2000" b="1" dirty="0" err="1" smtClean="0">
                      <a:latin typeface="Comic Sans MS" pitchFamily="66" charset="0"/>
                      <a:cs typeface="Times New Roman" pitchFamily="18" charset="0"/>
                    </a:rPr>
                    <a:t>Sama</a:t>
                  </a:r>
                  <a:endParaRPr lang="en-US" sz="20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000" dirty="0">
                    <a:solidFill>
                      <a:srgbClr val="FFFF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8" name="Rectangle 11"/>
                <p:cNvSpPr>
                  <a:spLocks noChangeArrowheads="1"/>
                </p:cNvSpPr>
                <p:nvPr/>
              </p:nvSpPr>
              <p:spPr bwMode="auto">
                <a:xfrm>
                  <a:off x="921" y="0"/>
                  <a:ext cx="161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2"/>
              <p:cNvGrpSpPr>
                <a:grpSpLocks/>
              </p:cNvGrpSpPr>
              <p:nvPr/>
            </p:nvGrpSpPr>
            <p:grpSpPr bwMode="auto">
              <a:xfrm>
                <a:off x="2533" y="0"/>
                <a:ext cx="1267" cy="804"/>
                <a:chOff x="2533" y="0"/>
                <a:chExt cx="1267" cy="804"/>
              </a:xfrm>
            </p:grpSpPr>
            <p:sp>
              <p:nvSpPr>
                <p:cNvPr id="45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5" y="401"/>
                  <a:ext cx="1181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en-US" sz="2000" b="1" dirty="0" err="1" smtClean="0">
                      <a:solidFill>
                        <a:srgbClr val="FF0000"/>
                      </a:solidFill>
                      <a:latin typeface="Comic Sans MS" pitchFamily="66" charset="0"/>
                      <a:cs typeface="Times New Roman" pitchFamily="18" charset="0"/>
                    </a:rPr>
                    <a:t>Waktu</a:t>
                  </a:r>
                  <a:r>
                    <a:rPr lang="en-US" sz="2000" b="1" dirty="0" smtClean="0">
                      <a:solidFill>
                        <a:srgbClr val="FF0000"/>
                      </a:solidFill>
                      <a:latin typeface="Comic Sans MS" pitchFamily="66" charset="0"/>
                      <a:cs typeface="Times New Roman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FF0000"/>
                      </a:solidFill>
                      <a:latin typeface="Comic Sans MS" pitchFamily="66" charset="0"/>
                      <a:cs typeface="Times New Roman" pitchFamily="18" charset="0"/>
                    </a:rPr>
                    <a:t>Berbeda</a:t>
                  </a:r>
                  <a:endParaRPr lang="en-US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20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" name="Rectangle 14"/>
                <p:cNvSpPr>
                  <a:spLocks noChangeArrowheads="1"/>
                </p:cNvSpPr>
                <p:nvPr/>
              </p:nvSpPr>
              <p:spPr bwMode="auto">
                <a:xfrm>
                  <a:off x="2533" y="0"/>
                  <a:ext cx="126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5"/>
              <p:cNvGrpSpPr>
                <a:grpSpLocks/>
              </p:cNvGrpSpPr>
              <p:nvPr/>
            </p:nvGrpSpPr>
            <p:grpSpPr bwMode="auto">
              <a:xfrm>
                <a:off x="0" y="403"/>
                <a:ext cx="921" cy="403"/>
                <a:chOff x="0" y="403"/>
                <a:chExt cx="921" cy="403"/>
              </a:xfrm>
            </p:grpSpPr>
            <p:sp>
              <p:nvSpPr>
                <p:cNvPr id="43" name="Rectangle 16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835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44" name="Rectangle 17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921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" name="Rectangle 19"/>
              <p:cNvSpPr>
                <a:spLocks noChangeArrowheads="1"/>
              </p:cNvSpPr>
              <p:nvPr/>
            </p:nvSpPr>
            <p:spPr bwMode="auto">
              <a:xfrm>
                <a:off x="964" y="403"/>
                <a:ext cx="1526" cy="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>
                    <a:latin typeface="Times New Roman" pitchFamily="18" charset="0"/>
                    <a:cs typeface="Times New Roman" pitchFamily="18" charset="0"/>
                  </a:rPr>
                  <a:t> </a:t>
                </a:r>
              </a:p>
              <a:p>
                <a:endParaRPr lang="en-US">
                  <a:latin typeface="Times New Roman" pitchFamily="18" charset="0"/>
                </a:endParaRPr>
              </a:p>
            </p:txBody>
          </p:sp>
          <p:grpSp>
            <p:nvGrpSpPr>
              <p:cNvPr id="11" name="Group 21"/>
              <p:cNvGrpSpPr>
                <a:grpSpLocks/>
              </p:cNvGrpSpPr>
              <p:nvPr/>
            </p:nvGrpSpPr>
            <p:grpSpPr bwMode="auto">
              <a:xfrm>
                <a:off x="2533" y="403"/>
                <a:ext cx="1267" cy="403"/>
                <a:chOff x="2533" y="403"/>
                <a:chExt cx="1267" cy="403"/>
              </a:xfrm>
            </p:grpSpPr>
            <p:sp>
              <p:nvSpPr>
                <p:cNvPr id="41" name="Rectangle 22"/>
                <p:cNvSpPr>
                  <a:spLocks noChangeArrowheads="1"/>
                </p:cNvSpPr>
                <p:nvPr/>
              </p:nvSpPr>
              <p:spPr bwMode="auto">
                <a:xfrm>
                  <a:off x="2576" y="403"/>
                  <a:ext cx="1181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42" name="Rectangle 23"/>
                <p:cNvSpPr>
                  <a:spLocks noChangeArrowheads="1"/>
                </p:cNvSpPr>
                <p:nvPr/>
              </p:nvSpPr>
              <p:spPr bwMode="auto">
                <a:xfrm>
                  <a:off x="2533" y="403"/>
                  <a:ext cx="126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24"/>
              <p:cNvGrpSpPr>
                <a:grpSpLocks/>
              </p:cNvGrpSpPr>
              <p:nvPr/>
            </p:nvGrpSpPr>
            <p:grpSpPr bwMode="auto">
              <a:xfrm>
                <a:off x="0" y="806"/>
                <a:ext cx="921" cy="924"/>
                <a:chOff x="0" y="806"/>
                <a:chExt cx="921" cy="924"/>
              </a:xfrm>
            </p:grpSpPr>
            <p:sp>
              <p:nvSpPr>
                <p:cNvPr id="39" name="Rectangle 25"/>
                <p:cNvSpPr>
                  <a:spLocks noChangeArrowheads="1"/>
                </p:cNvSpPr>
                <p:nvPr/>
              </p:nvSpPr>
              <p:spPr bwMode="auto">
                <a:xfrm>
                  <a:off x="43" y="806"/>
                  <a:ext cx="835" cy="9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 sz="2000" b="1" dirty="0" smtClean="0">
                    <a:latin typeface="Comic Sans MS" pitchFamily="66" charset="0"/>
                    <a:cs typeface="Times New Roman" pitchFamily="18" charset="0"/>
                  </a:endParaRPr>
                </a:p>
                <a:p>
                  <a:r>
                    <a:rPr lang="en-US" sz="2000" b="1" dirty="0" err="1" smtClean="0">
                      <a:latin typeface="Comic Sans MS" pitchFamily="66" charset="0"/>
                      <a:cs typeface="Times New Roman" pitchFamily="18" charset="0"/>
                    </a:rPr>
                    <a:t>Tempat</a:t>
                  </a:r>
                  <a:r>
                    <a:rPr lang="en-US" sz="2000" b="1" dirty="0" smtClean="0">
                      <a:latin typeface="Comic Sans MS" pitchFamily="66" charset="0"/>
                      <a:cs typeface="Times New Roman" pitchFamily="18" charset="0"/>
                    </a:rPr>
                    <a:t> </a:t>
                  </a:r>
                  <a:r>
                    <a:rPr lang="en-US" sz="2000" b="1" dirty="0" err="1" smtClean="0">
                      <a:latin typeface="Comic Sans MS" pitchFamily="66" charset="0"/>
                      <a:cs typeface="Times New Roman" pitchFamily="18" charset="0"/>
                    </a:rPr>
                    <a:t>Sama</a:t>
                  </a:r>
                  <a:endParaRPr lang="en-US" sz="20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0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0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921" cy="9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27"/>
              <p:cNvGrpSpPr>
                <a:grpSpLocks/>
              </p:cNvGrpSpPr>
              <p:nvPr/>
            </p:nvGrpSpPr>
            <p:grpSpPr bwMode="auto">
              <a:xfrm>
                <a:off x="921" y="806"/>
                <a:ext cx="1612" cy="924"/>
                <a:chOff x="921" y="806"/>
                <a:chExt cx="1612" cy="924"/>
              </a:xfrm>
            </p:grpSpPr>
            <p:sp>
              <p:nvSpPr>
                <p:cNvPr id="37" name="Rectangle 28"/>
                <p:cNvSpPr>
                  <a:spLocks noChangeArrowheads="1"/>
                </p:cNvSpPr>
                <p:nvPr/>
              </p:nvSpPr>
              <p:spPr bwMode="auto">
                <a:xfrm>
                  <a:off x="964" y="806"/>
                  <a:ext cx="1526" cy="9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00" b="1" dirty="0" smtClean="0">
                    <a:latin typeface="Comic Sans MS" pitchFamily="66" charset="0"/>
                    <a:cs typeface="Times New Roman" pitchFamily="18" charset="0"/>
                  </a:endParaRPr>
                </a:p>
                <a:p>
                  <a:r>
                    <a:rPr lang="en-US" sz="1600" b="1" dirty="0" smtClean="0">
                      <a:latin typeface="Comic Sans MS" pitchFamily="66" charset="0"/>
                      <a:cs typeface="Times New Roman" pitchFamily="18" charset="0"/>
                    </a:rPr>
                    <a:t>Classroom </a:t>
                  </a:r>
                  <a:r>
                    <a:rPr lang="en-US" sz="1600" b="1" dirty="0">
                      <a:latin typeface="Comic Sans MS" pitchFamily="66" charset="0"/>
                      <a:cs typeface="Times New Roman" pitchFamily="18" charset="0"/>
                    </a:rPr>
                    <a:t>teaching, face-to-face tutorials and seminars, workshops and residential </a:t>
                  </a:r>
                  <a:r>
                    <a:rPr lang="en-US" sz="1600" b="1" dirty="0" smtClean="0">
                      <a:latin typeface="Comic Sans MS" pitchFamily="66" charset="0"/>
                      <a:cs typeface="Times New Roman" pitchFamily="18" charset="0"/>
                    </a:rPr>
                    <a:t>schools, on-campus.</a:t>
                  </a:r>
                  <a:endParaRPr lang="en-US" sz="16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1100" dirty="0">
                      <a:latin typeface="Comic Sans MS" pitchFamily="66" charset="0"/>
                      <a:cs typeface="Times New Roman" pitchFamily="18" charset="0"/>
                    </a:rPr>
                    <a:t>                                           </a:t>
                  </a:r>
                  <a:endParaRPr lang="en-US" dirty="0">
                    <a:latin typeface="Times New Roman" pitchFamily="18" charset="0"/>
                  </a:endParaRPr>
                </a:p>
              </p:txBody>
            </p:sp>
            <p:sp>
              <p:nvSpPr>
                <p:cNvPr id="38" name="Rectangle 29"/>
                <p:cNvSpPr>
                  <a:spLocks noChangeArrowheads="1"/>
                </p:cNvSpPr>
                <p:nvPr/>
              </p:nvSpPr>
              <p:spPr bwMode="auto">
                <a:xfrm>
                  <a:off x="921" y="806"/>
                  <a:ext cx="1612" cy="9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30"/>
              <p:cNvGrpSpPr>
                <a:grpSpLocks/>
              </p:cNvGrpSpPr>
              <p:nvPr/>
            </p:nvGrpSpPr>
            <p:grpSpPr bwMode="auto">
              <a:xfrm>
                <a:off x="2533" y="806"/>
                <a:ext cx="1267" cy="924"/>
                <a:chOff x="2533" y="806"/>
                <a:chExt cx="1267" cy="924"/>
              </a:xfrm>
            </p:grpSpPr>
            <p:sp>
              <p:nvSpPr>
                <p:cNvPr id="3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76" y="806"/>
                  <a:ext cx="1181" cy="9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700" b="1" dirty="0" smtClean="0">
                    <a:solidFill>
                      <a:srgbClr val="FF0000"/>
                    </a:solidFill>
                    <a:latin typeface="Comic Sans MS" pitchFamily="66" charset="0"/>
                    <a:cs typeface="Times New Roman" pitchFamily="18" charset="0"/>
                  </a:endParaRPr>
                </a:p>
                <a:p>
                  <a:r>
                    <a:rPr lang="en-US" sz="1700" b="1" dirty="0" smtClean="0">
                      <a:solidFill>
                        <a:srgbClr val="FF0000"/>
                      </a:solidFill>
                      <a:latin typeface="Comic Sans MS" pitchFamily="66" charset="0"/>
                      <a:cs typeface="Times New Roman" pitchFamily="18" charset="0"/>
                    </a:rPr>
                    <a:t>Learning </a:t>
                  </a:r>
                  <a:r>
                    <a:rPr lang="en-US" sz="1700" b="1" dirty="0">
                      <a:solidFill>
                        <a:srgbClr val="FF0000"/>
                      </a:solidFill>
                      <a:latin typeface="Comic Sans MS" pitchFamily="66" charset="0"/>
                      <a:cs typeface="Times New Roman" pitchFamily="18" charset="0"/>
                    </a:rPr>
                    <a:t>resource </a:t>
                  </a:r>
                  <a:r>
                    <a:rPr lang="en-US" sz="1700" b="1" dirty="0" smtClean="0">
                      <a:solidFill>
                        <a:srgbClr val="FF0000"/>
                      </a:solidFill>
                      <a:latin typeface="Comic Sans MS" pitchFamily="66" charset="0"/>
                      <a:cs typeface="Times New Roman" pitchFamily="18" charset="0"/>
                    </a:rPr>
                    <a:t>centers, </a:t>
                  </a:r>
                  <a:r>
                    <a:rPr lang="en-US" sz="1700" b="1" dirty="0">
                      <a:solidFill>
                        <a:srgbClr val="FF0000"/>
                      </a:solidFill>
                      <a:latin typeface="Comic Sans MS" pitchFamily="66" charset="0"/>
                      <a:cs typeface="Times New Roman" pitchFamily="18" charset="0"/>
                    </a:rPr>
                    <a:t>which learners visit at their leisure. </a:t>
                  </a:r>
                  <a:r>
                    <a:rPr lang="en-US" sz="1700" b="1" dirty="0" smtClean="0">
                      <a:solidFill>
                        <a:schemeClr val="bg1"/>
                      </a:solidFill>
                      <a:latin typeface="Comic Sans MS" pitchFamily="66" charset="0"/>
                      <a:cs typeface="Times New Roman" pitchFamily="18" charset="0"/>
                    </a:rPr>
                    <a:t>                                                                  </a:t>
                  </a:r>
                  <a:endParaRPr lang="en-US" sz="1700" dirty="0">
                    <a:latin typeface="Times New Roman" pitchFamily="18" charset="0"/>
                  </a:endParaRPr>
                </a:p>
              </p:txBody>
            </p:sp>
            <p:sp>
              <p:nvSpPr>
                <p:cNvPr id="36" name="Rectangle 32"/>
                <p:cNvSpPr>
                  <a:spLocks noChangeArrowheads="1"/>
                </p:cNvSpPr>
                <p:nvPr/>
              </p:nvSpPr>
              <p:spPr bwMode="auto">
                <a:xfrm>
                  <a:off x="2533" y="806"/>
                  <a:ext cx="1267" cy="9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33"/>
              <p:cNvGrpSpPr>
                <a:grpSpLocks/>
              </p:cNvGrpSpPr>
              <p:nvPr/>
            </p:nvGrpSpPr>
            <p:grpSpPr bwMode="auto">
              <a:xfrm>
                <a:off x="0" y="1730"/>
                <a:ext cx="921" cy="480"/>
                <a:chOff x="0" y="1730"/>
                <a:chExt cx="921" cy="480"/>
              </a:xfrm>
            </p:grpSpPr>
            <p:sp>
              <p:nvSpPr>
                <p:cNvPr id="33" name="Rectangle 34"/>
                <p:cNvSpPr>
                  <a:spLocks noChangeArrowheads="1"/>
                </p:cNvSpPr>
                <p:nvPr/>
              </p:nvSpPr>
              <p:spPr bwMode="auto">
                <a:xfrm>
                  <a:off x="43" y="1730"/>
                  <a:ext cx="835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n-US" sz="2600" b="1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4" name="Rectangle 35"/>
                <p:cNvSpPr>
                  <a:spLocks noChangeArrowheads="1"/>
                </p:cNvSpPr>
                <p:nvPr/>
              </p:nvSpPr>
              <p:spPr bwMode="auto">
                <a:xfrm>
                  <a:off x="0" y="1730"/>
                  <a:ext cx="921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36"/>
              <p:cNvGrpSpPr>
                <a:grpSpLocks/>
              </p:cNvGrpSpPr>
              <p:nvPr/>
            </p:nvGrpSpPr>
            <p:grpSpPr bwMode="auto">
              <a:xfrm>
                <a:off x="921" y="1730"/>
                <a:ext cx="1612" cy="480"/>
                <a:chOff x="921" y="1730"/>
                <a:chExt cx="1612" cy="480"/>
              </a:xfrm>
            </p:grpSpPr>
            <p:sp>
              <p:nvSpPr>
                <p:cNvPr id="31" name="Rectangle 37"/>
                <p:cNvSpPr>
                  <a:spLocks noChangeArrowheads="1"/>
                </p:cNvSpPr>
                <p:nvPr/>
              </p:nvSpPr>
              <p:spPr bwMode="auto">
                <a:xfrm>
                  <a:off x="964" y="1730"/>
                  <a:ext cx="1526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2" name="Rectangle 38"/>
                <p:cNvSpPr>
                  <a:spLocks noChangeArrowheads="1"/>
                </p:cNvSpPr>
                <p:nvPr/>
              </p:nvSpPr>
              <p:spPr bwMode="auto">
                <a:xfrm>
                  <a:off x="921" y="1730"/>
                  <a:ext cx="1612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39"/>
              <p:cNvGrpSpPr>
                <a:grpSpLocks/>
              </p:cNvGrpSpPr>
              <p:nvPr/>
            </p:nvGrpSpPr>
            <p:grpSpPr bwMode="auto">
              <a:xfrm>
                <a:off x="2533" y="1730"/>
                <a:ext cx="1267" cy="480"/>
                <a:chOff x="2533" y="1730"/>
                <a:chExt cx="1267" cy="480"/>
              </a:xfrm>
            </p:grpSpPr>
            <p:sp>
              <p:nvSpPr>
                <p:cNvPr id="29" name="Rectangle 40"/>
                <p:cNvSpPr>
                  <a:spLocks noChangeArrowheads="1"/>
                </p:cNvSpPr>
                <p:nvPr/>
              </p:nvSpPr>
              <p:spPr bwMode="auto">
                <a:xfrm>
                  <a:off x="2576" y="1730"/>
                  <a:ext cx="1181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0" name="Rectangle 41"/>
                <p:cNvSpPr>
                  <a:spLocks noChangeArrowheads="1"/>
                </p:cNvSpPr>
                <p:nvPr/>
              </p:nvSpPr>
              <p:spPr bwMode="auto">
                <a:xfrm>
                  <a:off x="2533" y="1730"/>
                  <a:ext cx="1267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42"/>
              <p:cNvGrpSpPr>
                <a:grpSpLocks/>
              </p:cNvGrpSpPr>
              <p:nvPr/>
            </p:nvGrpSpPr>
            <p:grpSpPr bwMode="auto">
              <a:xfrm>
                <a:off x="0" y="2210"/>
                <a:ext cx="921" cy="924"/>
                <a:chOff x="0" y="2210"/>
                <a:chExt cx="921" cy="924"/>
              </a:xfrm>
            </p:grpSpPr>
            <p:sp>
              <p:nvSpPr>
                <p:cNvPr id="27" name="Rectangle 43"/>
                <p:cNvSpPr>
                  <a:spLocks noChangeArrowheads="1"/>
                </p:cNvSpPr>
                <p:nvPr/>
              </p:nvSpPr>
              <p:spPr bwMode="auto">
                <a:xfrm>
                  <a:off x="43" y="2210"/>
                  <a:ext cx="835" cy="9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2000" b="1" dirty="0" smtClean="0">
                    <a:solidFill>
                      <a:srgbClr val="FF0000"/>
                    </a:solidFill>
                    <a:latin typeface="Comic Sans MS" pitchFamily="66" charset="0"/>
                    <a:cs typeface="Times New Roman" pitchFamily="18" charset="0"/>
                  </a:endParaRPr>
                </a:p>
                <a:p>
                  <a:r>
                    <a:rPr lang="en-US" sz="2000" b="1" dirty="0" err="1" smtClean="0">
                      <a:solidFill>
                        <a:srgbClr val="FF0000"/>
                      </a:solidFill>
                      <a:latin typeface="Comic Sans MS" pitchFamily="66" charset="0"/>
                      <a:cs typeface="Times New Roman" pitchFamily="18" charset="0"/>
                    </a:rPr>
                    <a:t>Tempat</a:t>
                  </a:r>
                  <a:r>
                    <a:rPr lang="en-US" sz="2000" b="1" dirty="0" smtClean="0">
                      <a:solidFill>
                        <a:srgbClr val="FF0000"/>
                      </a:solidFill>
                      <a:latin typeface="Comic Sans MS" pitchFamily="66" charset="0"/>
                      <a:cs typeface="Times New Roman" pitchFamily="18" charset="0"/>
                    </a:rPr>
                    <a:t> </a:t>
                  </a:r>
                  <a:r>
                    <a:rPr lang="en-US" sz="2000" b="1" dirty="0" err="1" smtClean="0">
                      <a:solidFill>
                        <a:srgbClr val="FF0000"/>
                      </a:solidFill>
                      <a:latin typeface="Comic Sans MS" pitchFamily="66" charset="0"/>
                      <a:cs typeface="Times New Roman" pitchFamily="18" charset="0"/>
                    </a:rPr>
                    <a:t>Berbeda</a:t>
                  </a:r>
                  <a:endParaRPr lang="en-US" sz="20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000" dirty="0">
                    <a:latin typeface="Times New Roman" pitchFamily="18" charset="0"/>
                  </a:endParaRPr>
                </a:p>
              </p:txBody>
            </p:sp>
            <p:sp>
              <p:nvSpPr>
                <p:cNvPr id="28" name="Rectangle 44"/>
                <p:cNvSpPr>
                  <a:spLocks noChangeArrowheads="1"/>
                </p:cNvSpPr>
                <p:nvPr/>
              </p:nvSpPr>
              <p:spPr bwMode="auto">
                <a:xfrm>
                  <a:off x="0" y="2210"/>
                  <a:ext cx="921" cy="9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45"/>
              <p:cNvGrpSpPr>
                <a:grpSpLocks/>
              </p:cNvGrpSpPr>
              <p:nvPr/>
            </p:nvGrpSpPr>
            <p:grpSpPr bwMode="auto">
              <a:xfrm>
                <a:off x="921" y="2210"/>
                <a:ext cx="1612" cy="924"/>
                <a:chOff x="921" y="2210"/>
                <a:chExt cx="1612" cy="924"/>
              </a:xfrm>
            </p:grpSpPr>
            <p:sp>
              <p:nvSpPr>
                <p:cNvPr id="25" name="Rectangle 46"/>
                <p:cNvSpPr>
                  <a:spLocks noChangeArrowheads="1"/>
                </p:cNvSpPr>
                <p:nvPr/>
              </p:nvSpPr>
              <p:spPr bwMode="auto">
                <a:xfrm>
                  <a:off x="964" y="2210"/>
                  <a:ext cx="1526" cy="9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00" b="1" dirty="0" smtClean="0">
                    <a:solidFill>
                      <a:srgbClr val="FF0000"/>
                    </a:solidFill>
                    <a:latin typeface="Comic Sans MS" pitchFamily="66" charset="0"/>
                    <a:cs typeface="Times New Roman" pitchFamily="18" charset="0"/>
                  </a:endParaRPr>
                </a:p>
                <a:p>
                  <a:r>
                    <a:rPr lang="en-US" sz="1600" b="1" dirty="0" smtClean="0">
                      <a:solidFill>
                        <a:srgbClr val="FF0000"/>
                      </a:solidFill>
                      <a:latin typeface="Comic Sans MS" pitchFamily="66" charset="0"/>
                      <a:cs typeface="Times New Roman" pitchFamily="18" charset="0"/>
                    </a:rPr>
                    <a:t>Audio </a:t>
                  </a:r>
                  <a:r>
                    <a:rPr lang="en-US" sz="1600" b="1" dirty="0">
                      <a:solidFill>
                        <a:srgbClr val="FF0000"/>
                      </a:solidFill>
                      <a:latin typeface="Comic Sans MS" pitchFamily="66" charset="0"/>
                      <a:cs typeface="Times New Roman" pitchFamily="18" charset="0"/>
                    </a:rPr>
                    <a:t>conferences and video</a:t>
                  </a:r>
                  <a:endParaRPr lang="en-US" sz="1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1600" b="1" dirty="0" smtClean="0">
                      <a:solidFill>
                        <a:srgbClr val="FF0000"/>
                      </a:solidFill>
                      <a:latin typeface="Comic Sans MS" pitchFamily="66" charset="0"/>
                      <a:cs typeface="Times New Roman" pitchFamily="18" charset="0"/>
                    </a:rPr>
                    <a:t>conferences; television  with one-way video, two-way audio; radio with listener– response capability; and telephone tutorials, off-campus.</a:t>
                  </a:r>
                  <a:r>
                    <a:rPr lang="en-US" sz="1600" b="1" dirty="0" smtClean="0">
                      <a:solidFill>
                        <a:schemeClr val="bg1"/>
                      </a:solidFill>
                      <a:latin typeface="Comic Sans MS" pitchFamily="66" charset="0"/>
                      <a:cs typeface="Times New Roman" pitchFamily="18" charset="0"/>
                    </a:rPr>
                    <a:t>                                     </a:t>
                  </a:r>
                  <a:endParaRPr lang="en-US" sz="1600" dirty="0">
                    <a:latin typeface="Times New Roman" pitchFamily="18" charset="0"/>
                  </a:endParaRPr>
                </a:p>
              </p:txBody>
            </p:sp>
            <p:sp>
              <p:nvSpPr>
                <p:cNvPr id="26" name="Rectangle 47"/>
                <p:cNvSpPr>
                  <a:spLocks noChangeArrowheads="1"/>
                </p:cNvSpPr>
                <p:nvPr/>
              </p:nvSpPr>
              <p:spPr bwMode="auto">
                <a:xfrm>
                  <a:off x="921" y="2210"/>
                  <a:ext cx="1612" cy="9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48"/>
              <p:cNvGrpSpPr>
                <a:grpSpLocks/>
              </p:cNvGrpSpPr>
              <p:nvPr/>
            </p:nvGrpSpPr>
            <p:grpSpPr bwMode="auto">
              <a:xfrm>
                <a:off x="2533" y="2210"/>
                <a:ext cx="1267" cy="924"/>
                <a:chOff x="2533" y="2210"/>
                <a:chExt cx="1267" cy="924"/>
              </a:xfrm>
            </p:grpSpPr>
            <p:sp>
              <p:nvSpPr>
                <p:cNvPr id="23" name="Rectangle 49"/>
                <p:cNvSpPr>
                  <a:spLocks noChangeArrowheads="1"/>
                </p:cNvSpPr>
                <p:nvPr/>
              </p:nvSpPr>
              <p:spPr bwMode="auto">
                <a:xfrm>
                  <a:off x="2576" y="2210"/>
                  <a:ext cx="1181" cy="9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00" b="1" dirty="0" smtClean="0">
                    <a:solidFill>
                      <a:srgbClr val="FF0000"/>
                    </a:solidFill>
                    <a:latin typeface="Comic Sans MS" pitchFamily="66" charset="0"/>
                    <a:cs typeface="Times New Roman" pitchFamily="18" charset="0"/>
                  </a:endParaRPr>
                </a:p>
                <a:p>
                  <a:r>
                    <a:rPr lang="en-US" sz="1600" b="1" dirty="0" smtClean="0">
                      <a:solidFill>
                        <a:srgbClr val="FF0000"/>
                      </a:solidFill>
                      <a:latin typeface="Comic Sans MS" pitchFamily="66" charset="0"/>
                      <a:cs typeface="Times New Roman" pitchFamily="18" charset="0"/>
                    </a:rPr>
                    <a:t>Home </a:t>
                  </a:r>
                  <a:r>
                    <a:rPr lang="en-US" sz="1600" b="1" dirty="0">
                      <a:solidFill>
                        <a:srgbClr val="FF0000"/>
                      </a:solidFill>
                      <a:latin typeface="Comic Sans MS" pitchFamily="66" charset="0"/>
                      <a:cs typeface="Times New Roman" pitchFamily="18" charset="0"/>
                    </a:rPr>
                    <a:t>study, computer                                                        conferencing, tutorial support by </a:t>
                  </a:r>
                  <a:r>
                    <a:rPr lang="en-US" sz="1600" b="1" dirty="0" smtClean="0">
                      <a:solidFill>
                        <a:srgbClr val="FF0000"/>
                      </a:solidFill>
                      <a:latin typeface="Comic Sans MS" pitchFamily="66" charset="0"/>
                      <a:cs typeface="Times New Roman" pitchFamily="18" charset="0"/>
                    </a:rPr>
                    <a:t>e-mail, e-discussion forum, off-campus. </a:t>
                  </a:r>
                  <a:endParaRPr lang="en-US" sz="1600" b="1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24" name="Rectangle 50"/>
                <p:cNvSpPr>
                  <a:spLocks noChangeArrowheads="1"/>
                </p:cNvSpPr>
                <p:nvPr/>
              </p:nvSpPr>
              <p:spPr bwMode="auto">
                <a:xfrm>
                  <a:off x="2533" y="2210"/>
                  <a:ext cx="1267" cy="92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Rectangle 51"/>
            <p:cNvSpPr>
              <a:spLocks noChangeArrowheads="1"/>
            </p:cNvSpPr>
            <p:nvPr/>
          </p:nvSpPr>
          <p:spPr bwMode="auto">
            <a:xfrm>
              <a:off x="-3" y="401"/>
              <a:ext cx="3806" cy="2736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Line 52"/>
          <p:cNvSpPr>
            <a:spLocks noChangeShapeType="1"/>
          </p:cNvSpPr>
          <p:nvPr/>
        </p:nvSpPr>
        <p:spPr bwMode="auto">
          <a:xfrm>
            <a:off x="5429256" y="4429132"/>
            <a:ext cx="1091064" cy="2190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" name="Line 53"/>
          <p:cNvSpPr>
            <a:spLocks noChangeShapeType="1"/>
          </p:cNvSpPr>
          <p:nvPr/>
        </p:nvSpPr>
        <p:spPr bwMode="auto">
          <a:xfrm flipH="1">
            <a:off x="4621182" y="4357694"/>
            <a:ext cx="544303" cy="29050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" name="Line 54"/>
          <p:cNvSpPr>
            <a:spLocks noChangeShapeType="1"/>
          </p:cNvSpPr>
          <p:nvPr/>
        </p:nvSpPr>
        <p:spPr bwMode="auto">
          <a:xfrm flipV="1">
            <a:off x="5561142" y="3143248"/>
            <a:ext cx="873395" cy="71438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25415" y="304801"/>
            <a:ext cx="7033846" cy="11079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Pengakuan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PJJ</a:t>
            </a:r>
            <a:endParaRPr kumimoji="0" lang="en-US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902677" y="2197100"/>
            <a:ext cx="745587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703385" y="1317240"/>
            <a:ext cx="7976591" cy="50404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Credit Earning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perolehan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kredit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ditabung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Credit granting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Recognized by the granting institution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600" dirty="0" err="1" smtClean="0"/>
              <a:t>Untuk</a:t>
            </a:r>
            <a:r>
              <a:rPr lang="en-US" sz="2600" dirty="0" smtClean="0"/>
              <a:t> part-time student on/off campus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Credit Transfer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pemindahan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kredit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diperoleh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Credit granting versus credit accepting (other institution)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advanced institution to less advanced institution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600" dirty="0" err="1" smtClean="0"/>
              <a:t>Untuk</a:t>
            </a:r>
            <a:r>
              <a:rPr lang="en-US" sz="2600" dirty="0" smtClean="0"/>
              <a:t> full-time student on/off campus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Non-credit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tidak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kredit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diperoleh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kecuali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sertifikat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sertifikasi</a:t>
            </a:r>
            <a:r>
              <a:rPr lang="en-US" sz="2800" dirty="0" smtClean="0"/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/>
        </p:nvSpPr>
        <p:spPr>
          <a:xfrm>
            <a:off x="7097819" y="1412776"/>
            <a:ext cx="1994068" cy="1584176"/>
          </a:xfrm>
          <a:prstGeom prst="homePlate">
            <a:avLst>
              <a:gd name="adj" fmla="val 20651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Penerbitan Sertifikat</a:t>
            </a:r>
            <a:endParaRPr lang="id-ID" sz="2800" dirty="0"/>
          </a:p>
        </p:txBody>
      </p:sp>
      <p:sp>
        <p:nvSpPr>
          <p:cNvPr id="9" name="Pentagon 8"/>
          <p:cNvSpPr/>
          <p:nvPr/>
        </p:nvSpPr>
        <p:spPr>
          <a:xfrm>
            <a:off x="5263280" y="1412776"/>
            <a:ext cx="2033949" cy="1584176"/>
          </a:xfrm>
          <a:prstGeom prst="homePlate">
            <a:avLst>
              <a:gd name="adj" fmla="val 20651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Penilaian (Tugas &amp; Ujian)</a:t>
            </a:r>
            <a:endParaRPr lang="id-ID" sz="2800" dirty="0"/>
          </a:p>
        </p:txBody>
      </p:sp>
      <p:sp>
        <p:nvSpPr>
          <p:cNvPr id="8" name="Pentagon 7"/>
          <p:cNvSpPr/>
          <p:nvPr/>
        </p:nvSpPr>
        <p:spPr>
          <a:xfrm>
            <a:off x="3442032" y="1412776"/>
            <a:ext cx="2033949" cy="1584176"/>
          </a:xfrm>
          <a:prstGeom prst="homePlate">
            <a:avLst>
              <a:gd name="adj" fmla="val 20651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Diskusi dalam Forum</a:t>
            </a:r>
            <a:endParaRPr lang="id-ID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20080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Pelaksanaan Perkuliahan </a:t>
            </a:r>
            <a:r>
              <a:rPr lang="en-US" dirty="0" smtClean="0">
                <a:solidFill>
                  <a:schemeClr val="bg1"/>
                </a:solidFill>
              </a:rPr>
              <a:t>PJJ (Dir. </a:t>
            </a:r>
            <a:r>
              <a:rPr lang="en-US" dirty="0" err="1" smtClean="0">
                <a:solidFill>
                  <a:schemeClr val="bg1"/>
                </a:solidFill>
              </a:rPr>
              <a:t>Belmawa</a:t>
            </a:r>
            <a:r>
              <a:rPr lang="en-US" dirty="0" smtClean="0">
                <a:solidFill>
                  <a:schemeClr val="bg1"/>
                </a:solidFill>
              </a:rPr>
              <a:t>, 2013)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580902" y="2204864"/>
            <a:ext cx="1901011" cy="792088"/>
          </a:xfrm>
          <a:prstGeom prst="homePlate">
            <a:avLst>
              <a:gd name="adj" fmla="val 20651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200" dirty="0" smtClean="0"/>
              <a:t>Kuliah melalui Video Web</a:t>
            </a:r>
            <a:endParaRPr lang="id-ID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3442028" y="3212979"/>
            <a:ext cx="1794661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5725" indent="-85725">
              <a:buFontTx/>
              <a:buChar char="-"/>
            </a:pPr>
            <a:r>
              <a:rPr lang="id-ID" b="1" dirty="0" smtClean="0"/>
              <a:t>Dosen ikut dalam diskusi/forum</a:t>
            </a:r>
          </a:p>
          <a:p>
            <a:pPr marL="85725" indent="-85725">
              <a:buFontTx/>
              <a:buChar char="-"/>
            </a:pPr>
            <a:r>
              <a:rPr lang="id-ID" b="1" dirty="0" smtClean="0"/>
              <a:t>Dibantu asisten</a:t>
            </a:r>
            <a:endParaRPr lang="id-ID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303158" y="3212979"/>
            <a:ext cx="1927599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5725" indent="-85725">
              <a:buFontTx/>
              <a:buChar char="-"/>
            </a:pPr>
            <a:r>
              <a:rPr lang="id-ID" b="1" dirty="0" smtClean="0"/>
              <a:t>Penilaian otomatis</a:t>
            </a:r>
          </a:p>
          <a:p>
            <a:pPr marL="85725" indent="-85725">
              <a:buFontTx/>
              <a:buChar char="-"/>
            </a:pPr>
            <a:r>
              <a:rPr lang="id-ID" b="1" dirty="0" smtClean="0"/>
              <a:t>Penilaian sejawat</a:t>
            </a:r>
          </a:p>
          <a:p>
            <a:pPr marL="85725" indent="-85725">
              <a:buFontTx/>
              <a:buChar char="-"/>
            </a:pPr>
            <a:r>
              <a:rPr lang="id-ID" b="1" dirty="0" smtClean="0"/>
              <a:t>Penilaian oleh Asisten </a:t>
            </a:r>
            <a:endParaRPr lang="id-ID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297226" y="3212980"/>
            <a:ext cx="1846774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5725" indent="-85725">
              <a:buFontTx/>
              <a:buChar char="-"/>
            </a:pPr>
            <a:r>
              <a:rPr lang="id-ID" b="1" dirty="0" smtClean="0"/>
              <a:t>Oleh universitas atau penyedia</a:t>
            </a:r>
          </a:p>
          <a:p>
            <a:pPr marL="85725" indent="-85725">
              <a:buFontTx/>
              <a:buChar char="-"/>
            </a:pPr>
            <a:r>
              <a:rPr lang="id-ID" b="1" dirty="0" smtClean="0"/>
              <a:t>Bisa dapat kredit</a:t>
            </a:r>
          </a:p>
          <a:p>
            <a:pPr marL="85725" indent="-85725">
              <a:buFontTx/>
              <a:buChar char="-"/>
            </a:pPr>
            <a:r>
              <a:rPr lang="id-ID" b="1" dirty="0" smtClean="0"/>
              <a:t>Bisa ditransfer ke universitas tertentu yang bekerjasama </a:t>
            </a:r>
            <a:endParaRPr lang="id-ID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580898" y="3212979"/>
            <a:ext cx="1794661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85725" indent="-85725">
              <a:buFontTx/>
              <a:buChar char="-"/>
            </a:pPr>
            <a:r>
              <a:rPr lang="id-ID" b="1" dirty="0" smtClean="0"/>
              <a:t>Kuliah dengan waktu terjadwal (mingguan)</a:t>
            </a:r>
          </a:p>
          <a:p>
            <a:pPr marL="85725" indent="-85725">
              <a:buFontTx/>
              <a:buChar char="-"/>
            </a:pPr>
            <a:r>
              <a:rPr lang="id-ID" b="1" dirty="0" smtClean="0"/>
              <a:t>Kuliah dengan waktu bebas (semesteran)</a:t>
            </a:r>
            <a:endParaRPr lang="id-ID" b="1" dirty="0"/>
          </a:p>
        </p:txBody>
      </p:sp>
      <p:sp>
        <p:nvSpPr>
          <p:cNvPr id="12" name="Pentagon 11"/>
          <p:cNvSpPr/>
          <p:nvPr/>
        </p:nvSpPr>
        <p:spPr>
          <a:xfrm>
            <a:off x="1580902" y="1412776"/>
            <a:ext cx="1901011" cy="792088"/>
          </a:xfrm>
          <a:prstGeom prst="homePlate">
            <a:avLst>
              <a:gd name="adj" fmla="val 20651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Unduh Materi</a:t>
            </a:r>
            <a:endParaRPr lang="id-ID" sz="2400" dirty="0"/>
          </a:p>
        </p:txBody>
      </p:sp>
      <p:sp>
        <p:nvSpPr>
          <p:cNvPr id="16" name="Pentagon 15"/>
          <p:cNvSpPr/>
          <p:nvPr/>
        </p:nvSpPr>
        <p:spPr>
          <a:xfrm>
            <a:off x="52118" y="1412776"/>
            <a:ext cx="1728191" cy="1584176"/>
          </a:xfrm>
          <a:prstGeom prst="homePlate">
            <a:avLst>
              <a:gd name="adj" fmla="val 20651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Daftar Kuliah</a:t>
            </a:r>
            <a:endParaRPr lang="id-ID" sz="2800" dirty="0"/>
          </a:p>
        </p:txBody>
      </p:sp>
      <p:sp>
        <p:nvSpPr>
          <p:cNvPr id="13" name="Down Arrow 12"/>
          <p:cNvSpPr/>
          <p:nvPr/>
        </p:nvSpPr>
        <p:spPr>
          <a:xfrm>
            <a:off x="2187287" y="2060848"/>
            <a:ext cx="496996" cy="288032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457200" y="736600"/>
          <a:ext cx="8229600" cy="4837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 rot="18538268">
            <a:off x="1803121" y="2787842"/>
            <a:ext cx="2461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Panduan</a:t>
            </a:r>
            <a:r>
              <a:rPr lang="en-US" sz="2000" dirty="0" smtClean="0"/>
              <a:t> </a:t>
            </a:r>
            <a:r>
              <a:rPr lang="en-US" sz="2000" dirty="0" err="1" smtClean="0"/>
              <a:t>Penyusunan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429001" y="4721995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Evaluasi</a:t>
            </a:r>
            <a:r>
              <a:rPr lang="en-US" sz="2000" dirty="0" smtClean="0"/>
              <a:t> </a:t>
            </a:r>
            <a:r>
              <a:rPr lang="en-US" sz="2000" dirty="0" err="1" smtClean="0"/>
              <a:t>Pelaksanaan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 rot="2947831">
            <a:off x="5280680" y="3050567"/>
            <a:ext cx="2583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Ukuran</a:t>
            </a:r>
            <a:r>
              <a:rPr lang="en-US" sz="2000" dirty="0" smtClean="0"/>
              <a:t> </a:t>
            </a:r>
            <a:r>
              <a:rPr lang="en-US" sz="2000" dirty="0" err="1" smtClean="0"/>
              <a:t>Keberhasilan</a:t>
            </a:r>
            <a:endParaRPr lang="en-US" sz="2000" dirty="0"/>
          </a:p>
        </p:txBody>
      </p:sp>
      <p:sp>
        <p:nvSpPr>
          <p:cNvPr id="6" name="Oval 5"/>
          <p:cNvSpPr/>
          <p:nvPr/>
        </p:nvSpPr>
        <p:spPr>
          <a:xfrm>
            <a:off x="3429000" y="2571587"/>
            <a:ext cx="2362200" cy="19051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/>
              <a:t>Siklus</a:t>
            </a:r>
            <a:r>
              <a:rPr lang="en-US" sz="2600" dirty="0" smtClean="0"/>
              <a:t> </a:t>
            </a:r>
            <a:r>
              <a:rPr lang="en-US" sz="2600" dirty="0" err="1" smtClean="0"/>
              <a:t>Pendidikan</a:t>
            </a:r>
            <a:r>
              <a:rPr lang="en-US" sz="2600" dirty="0" smtClean="0"/>
              <a:t> </a:t>
            </a:r>
            <a:r>
              <a:rPr lang="en-US" sz="2600" dirty="0" err="1" smtClean="0"/>
              <a:t>Bermutu</a:t>
            </a:r>
            <a:endParaRPr lang="en-US" sz="2600" dirty="0" smtClean="0"/>
          </a:p>
          <a:p>
            <a:pPr algn="ctr"/>
            <a:r>
              <a:rPr lang="en-US" sz="2000" dirty="0" smtClean="0"/>
              <a:t>(</a:t>
            </a:r>
            <a:r>
              <a:rPr lang="en-US" sz="2000" dirty="0" err="1" smtClean="0"/>
              <a:t>Permen</a:t>
            </a:r>
            <a:r>
              <a:rPr lang="en-US" sz="2000" dirty="0" smtClean="0"/>
              <a:t> 50/2014)</a:t>
            </a:r>
            <a:endParaRPr lang="en-US" sz="20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98968" y="1196752"/>
            <a:ext cx="8961120" cy="5193796"/>
          </a:xfrm>
          <a:prstGeom prst="roundRect">
            <a:avLst>
              <a:gd name="adj" fmla="val 2131"/>
            </a:avLst>
          </a:prstGeom>
          <a:solidFill>
            <a:srgbClr val="FFFFFF">
              <a:alpha val="50000"/>
            </a:srgb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898414" y="1710028"/>
            <a:ext cx="792088" cy="41764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d-ID" sz="3600" dirty="0" smtClean="0"/>
              <a:t>Peserta</a:t>
            </a:r>
            <a:endParaRPr lang="id-ID" sz="3600" dirty="0"/>
          </a:p>
        </p:txBody>
      </p:sp>
      <p:sp>
        <p:nvSpPr>
          <p:cNvPr id="48" name="Rectangle 47"/>
          <p:cNvSpPr/>
          <p:nvPr/>
        </p:nvSpPr>
        <p:spPr>
          <a:xfrm>
            <a:off x="3447571" y="1710028"/>
            <a:ext cx="792088" cy="41764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d-ID" sz="3600" dirty="0" smtClean="0"/>
              <a:t>Penyedia Layanan </a:t>
            </a:r>
            <a:endParaRPr lang="id-ID" sz="3600" dirty="0"/>
          </a:p>
        </p:txBody>
      </p:sp>
      <p:sp>
        <p:nvSpPr>
          <p:cNvPr id="49" name="Left Arrow 48"/>
          <p:cNvSpPr/>
          <p:nvPr/>
        </p:nvSpPr>
        <p:spPr>
          <a:xfrm>
            <a:off x="4300586" y="1710028"/>
            <a:ext cx="2520280" cy="648072"/>
          </a:xfrm>
          <a:prstGeom prst="leftArrow">
            <a:avLst>
              <a:gd name="adj1" fmla="val 50000"/>
              <a:gd name="adj2" fmla="val 3824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rgbClr val="C00000"/>
                </a:solidFill>
              </a:rPr>
              <a:t>Mendaftar Sekolah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4300586" y="2286092"/>
            <a:ext cx="2520280" cy="648072"/>
          </a:xfrm>
          <a:prstGeom prst="rightArrow">
            <a:avLst>
              <a:gd name="adj1" fmla="val 50000"/>
              <a:gd name="adj2" fmla="val 4118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rgbClr val="C00000"/>
                </a:solidFill>
              </a:rPr>
              <a:t>Mengunduh Materi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51" name="Left Arrow 50"/>
          <p:cNvSpPr/>
          <p:nvPr/>
        </p:nvSpPr>
        <p:spPr>
          <a:xfrm>
            <a:off x="4300586" y="4518340"/>
            <a:ext cx="2520280" cy="720080"/>
          </a:xfrm>
          <a:prstGeom prst="leftArrow">
            <a:avLst>
              <a:gd name="adj1" fmla="val 50000"/>
              <a:gd name="adj2" fmla="val 3412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rgbClr val="C00000"/>
                </a:solidFill>
              </a:rPr>
              <a:t>Mengerjakan Tugas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53" name="Right Arrow 52"/>
          <p:cNvSpPr/>
          <p:nvPr/>
        </p:nvSpPr>
        <p:spPr>
          <a:xfrm>
            <a:off x="4300586" y="3006172"/>
            <a:ext cx="2520280" cy="720080"/>
          </a:xfrm>
          <a:prstGeom prst="rightArrow">
            <a:avLst>
              <a:gd name="adj1" fmla="val 50000"/>
              <a:gd name="adj2" fmla="val 3456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rgbClr val="C00000"/>
                </a:solidFill>
              </a:rPr>
              <a:t>Mengikuti Pembelajaran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4300586" y="5166412"/>
            <a:ext cx="2520280" cy="720080"/>
          </a:xfrm>
          <a:prstGeom prst="rightArrow">
            <a:avLst>
              <a:gd name="adj1" fmla="val 50000"/>
              <a:gd name="adj2" fmla="val 3456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rgbClr val="C00000"/>
                </a:solidFill>
              </a:rPr>
              <a:t>Memperoleh Ijazah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84" name="Left-Right Arrow 83"/>
          <p:cNvSpPr/>
          <p:nvPr/>
        </p:nvSpPr>
        <p:spPr>
          <a:xfrm>
            <a:off x="4300586" y="3798260"/>
            <a:ext cx="2520280" cy="720080"/>
          </a:xfrm>
          <a:prstGeom prst="leftRightArrow">
            <a:avLst>
              <a:gd name="adj1" fmla="val 50000"/>
              <a:gd name="adj2" fmla="val 3148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rgbClr val="C00000"/>
                </a:solidFill>
              </a:rPr>
              <a:t>Asistensi/Diskusi 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41235" y="1710028"/>
            <a:ext cx="792088" cy="4176464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d-ID" sz="2800" dirty="0" smtClean="0"/>
              <a:t>Penyelenggara Mata Kuliah</a:t>
            </a:r>
            <a:endParaRPr lang="id-ID" sz="2800" dirty="0"/>
          </a:p>
        </p:txBody>
      </p:sp>
      <p:sp>
        <p:nvSpPr>
          <p:cNvPr id="17" name="Rectangle 16"/>
          <p:cNvSpPr/>
          <p:nvPr/>
        </p:nvSpPr>
        <p:spPr>
          <a:xfrm>
            <a:off x="2644402" y="1710028"/>
            <a:ext cx="792088" cy="417646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d-ID" sz="3200" dirty="0" smtClean="0"/>
              <a:t>Penyelenggara Program</a:t>
            </a:r>
            <a:endParaRPr lang="id-ID" sz="32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chemeClr val="accent5"/>
          </a:solidFill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Model Konvensional </a:t>
            </a:r>
            <a:r>
              <a:rPr lang="en-US" dirty="0" smtClean="0">
                <a:solidFill>
                  <a:schemeClr val="bg1"/>
                </a:solidFill>
              </a:rPr>
              <a:t>PJJ (Dir. </a:t>
            </a:r>
            <a:r>
              <a:rPr lang="en-US" dirty="0" err="1" smtClean="0">
                <a:solidFill>
                  <a:schemeClr val="bg1"/>
                </a:solidFill>
              </a:rPr>
              <a:t>Belmawa</a:t>
            </a:r>
            <a:r>
              <a:rPr lang="en-US" dirty="0" smtClean="0">
                <a:solidFill>
                  <a:schemeClr val="bg1"/>
                </a:solidFill>
              </a:rPr>
              <a:t>, 2013)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9" name="Curved Left Arrow 18"/>
          <p:cNvSpPr/>
          <p:nvPr/>
        </p:nvSpPr>
        <p:spPr>
          <a:xfrm rot="5400000">
            <a:off x="4710476" y="3953360"/>
            <a:ext cx="648072" cy="4658364"/>
          </a:xfrm>
          <a:prstGeom prst="curvedLeftArrow">
            <a:avLst>
              <a:gd name="adj1" fmla="val 45908"/>
              <a:gd name="adj2" fmla="val 107907"/>
              <a:gd name="adj3" fmla="val 3087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01849" y="6300028"/>
            <a:ext cx="137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Tatap muka</a:t>
            </a:r>
            <a:endParaRPr lang="id-ID" dirty="0"/>
          </a:p>
        </p:txBody>
      </p:sp>
      <p:sp>
        <p:nvSpPr>
          <p:cNvPr id="23" name="Rectangle 22"/>
          <p:cNvSpPr/>
          <p:nvPr/>
        </p:nvSpPr>
        <p:spPr>
          <a:xfrm>
            <a:off x="1049147" y="1700808"/>
            <a:ext cx="792088" cy="41764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d-ID" sz="3600" dirty="0" smtClean="0"/>
              <a:t>Pembuat Mata Kuliah</a:t>
            </a:r>
            <a:endParaRPr lang="id-ID" sz="3600" dirty="0"/>
          </a:p>
        </p:txBody>
      </p:sp>
      <p:sp>
        <p:nvSpPr>
          <p:cNvPr id="25" name="Left Brace 24"/>
          <p:cNvSpPr/>
          <p:nvPr/>
        </p:nvSpPr>
        <p:spPr>
          <a:xfrm rot="5400000">
            <a:off x="2431147" y="-113240"/>
            <a:ext cx="360040" cy="3124039"/>
          </a:xfrm>
          <a:prstGeom prst="leftBrace">
            <a:avLst>
              <a:gd name="adj1" fmla="val 34788"/>
              <a:gd name="adj2" fmla="val 50000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1679475" y="940658"/>
            <a:ext cx="2304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b="1" dirty="0" smtClean="0">
                <a:solidFill>
                  <a:srgbClr val="0070C0"/>
                </a:solidFill>
              </a:rPr>
              <a:t>Perguruan Tinggi</a:t>
            </a:r>
            <a:endParaRPr lang="id-ID" sz="20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7228" y="764704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University of Phoenix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8950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ounded Rectangle 113"/>
          <p:cNvSpPr/>
          <p:nvPr/>
        </p:nvSpPr>
        <p:spPr>
          <a:xfrm>
            <a:off x="98968" y="1196752"/>
            <a:ext cx="8961120" cy="5193796"/>
          </a:xfrm>
          <a:prstGeom prst="roundRect">
            <a:avLst>
              <a:gd name="adj" fmla="val 2131"/>
            </a:avLst>
          </a:prstGeom>
          <a:solidFill>
            <a:srgbClr val="FFFFFF">
              <a:alpha val="50000"/>
            </a:srgb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8166862" y="1421996"/>
            <a:ext cx="792088" cy="41764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d-ID" sz="3600" dirty="0" smtClean="0"/>
              <a:t>Peserta</a:t>
            </a:r>
            <a:endParaRPr lang="id-ID" sz="3600" dirty="0"/>
          </a:p>
        </p:txBody>
      </p:sp>
      <p:sp>
        <p:nvSpPr>
          <p:cNvPr id="48" name="Rectangle 47"/>
          <p:cNvSpPr/>
          <p:nvPr/>
        </p:nvSpPr>
        <p:spPr>
          <a:xfrm>
            <a:off x="4716020" y="1421996"/>
            <a:ext cx="792088" cy="41764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d-ID" sz="3600" dirty="0" smtClean="0"/>
              <a:t>Penyedia Layanan</a:t>
            </a:r>
            <a:endParaRPr lang="id-ID" sz="3600" dirty="0"/>
          </a:p>
        </p:txBody>
      </p:sp>
      <p:sp>
        <p:nvSpPr>
          <p:cNvPr id="49" name="Left Arrow 48"/>
          <p:cNvSpPr/>
          <p:nvPr/>
        </p:nvSpPr>
        <p:spPr>
          <a:xfrm>
            <a:off x="5569035" y="1421996"/>
            <a:ext cx="2520280" cy="648072"/>
          </a:xfrm>
          <a:prstGeom prst="leftArrow">
            <a:avLst>
              <a:gd name="adj1" fmla="val 50000"/>
              <a:gd name="adj2" fmla="val 3824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Mendaftar Sekolah</a:t>
            </a:r>
            <a:endParaRPr lang="id-ID" b="1" dirty="0"/>
          </a:p>
        </p:txBody>
      </p:sp>
      <p:sp>
        <p:nvSpPr>
          <p:cNvPr id="50" name="Right Arrow 49"/>
          <p:cNvSpPr/>
          <p:nvPr/>
        </p:nvSpPr>
        <p:spPr>
          <a:xfrm>
            <a:off x="5569035" y="1998060"/>
            <a:ext cx="2520280" cy="648072"/>
          </a:xfrm>
          <a:prstGeom prst="rightArrow">
            <a:avLst>
              <a:gd name="adj1" fmla="val 50000"/>
              <a:gd name="adj2" fmla="val 4118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Mengunduh Materi</a:t>
            </a:r>
            <a:endParaRPr lang="id-ID" b="1" dirty="0"/>
          </a:p>
        </p:txBody>
      </p:sp>
      <p:sp>
        <p:nvSpPr>
          <p:cNvPr id="51" name="Left Arrow 50"/>
          <p:cNvSpPr/>
          <p:nvPr/>
        </p:nvSpPr>
        <p:spPr>
          <a:xfrm>
            <a:off x="5569035" y="4230308"/>
            <a:ext cx="2520280" cy="720080"/>
          </a:xfrm>
          <a:prstGeom prst="leftArrow">
            <a:avLst>
              <a:gd name="adj1" fmla="val 50000"/>
              <a:gd name="adj2" fmla="val 3412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Mengerjakan Tugas</a:t>
            </a:r>
            <a:endParaRPr lang="id-ID" b="1" dirty="0"/>
          </a:p>
        </p:txBody>
      </p:sp>
      <p:sp>
        <p:nvSpPr>
          <p:cNvPr id="53" name="Right Arrow 52"/>
          <p:cNvSpPr/>
          <p:nvPr/>
        </p:nvSpPr>
        <p:spPr>
          <a:xfrm>
            <a:off x="5569035" y="2718140"/>
            <a:ext cx="2520280" cy="720080"/>
          </a:xfrm>
          <a:prstGeom prst="rightArrow">
            <a:avLst>
              <a:gd name="adj1" fmla="val 50000"/>
              <a:gd name="adj2" fmla="val 3456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Mengikuti Pembelajaran</a:t>
            </a:r>
            <a:endParaRPr lang="id-ID" b="1" dirty="0"/>
          </a:p>
        </p:txBody>
      </p:sp>
      <p:sp>
        <p:nvSpPr>
          <p:cNvPr id="54" name="Right Arrow 53"/>
          <p:cNvSpPr/>
          <p:nvPr/>
        </p:nvSpPr>
        <p:spPr>
          <a:xfrm>
            <a:off x="5569035" y="4878380"/>
            <a:ext cx="2520280" cy="720080"/>
          </a:xfrm>
          <a:prstGeom prst="rightArrow">
            <a:avLst>
              <a:gd name="adj1" fmla="val 50000"/>
              <a:gd name="adj2" fmla="val 3456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Memperoleh Ijazah</a:t>
            </a:r>
            <a:endParaRPr lang="id-ID" b="1" dirty="0"/>
          </a:p>
        </p:txBody>
      </p:sp>
      <p:sp>
        <p:nvSpPr>
          <p:cNvPr id="84" name="Left-Right Arrow 83"/>
          <p:cNvSpPr/>
          <p:nvPr/>
        </p:nvSpPr>
        <p:spPr>
          <a:xfrm>
            <a:off x="5569035" y="3510228"/>
            <a:ext cx="2520280" cy="720080"/>
          </a:xfrm>
          <a:prstGeom prst="leftRightArrow">
            <a:avLst>
              <a:gd name="adj1" fmla="val 50000"/>
              <a:gd name="adj2" fmla="val 3148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/>
              <a:t>Asistensi/Diskusi </a:t>
            </a:r>
            <a:endParaRPr lang="id-ID" b="1" dirty="0"/>
          </a:p>
        </p:txBody>
      </p:sp>
      <p:sp>
        <p:nvSpPr>
          <p:cNvPr id="16" name="Rectangle 15"/>
          <p:cNvSpPr/>
          <p:nvPr/>
        </p:nvSpPr>
        <p:spPr>
          <a:xfrm>
            <a:off x="1785848" y="1421996"/>
            <a:ext cx="792088" cy="4176464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d-ID" sz="2800" dirty="0" smtClean="0"/>
              <a:t>Penyelenggara Mata Kuliah</a:t>
            </a:r>
            <a:endParaRPr lang="id-ID" sz="2800" dirty="0"/>
          </a:p>
        </p:txBody>
      </p:sp>
      <p:sp>
        <p:nvSpPr>
          <p:cNvPr id="17" name="Rectangle 16"/>
          <p:cNvSpPr/>
          <p:nvPr/>
        </p:nvSpPr>
        <p:spPr>
          <a:xfrm>
            <a:off x="3248161" y="1421996"/>
            <a:ext cx="792088" cy="417646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d-ID" sz="3200" dirty="0" smtClean="0"/>
              <a:t>Penyelenggara Program</a:t>
            </a:r>
            <a:endParaRPr lang="id-ID" sz="3200" dirty="0"/>
          </a:p>
        </p:txBody>
      </p:sp>
      <p:sp>
        <p:nvSpPr>
          <p:cNvPr id="18" name="Left-Right Arrow 17"/>
          <p:cNvSpPr/>
          <p:nvPr/>
        </p:nvSpPr>
        <p:spPr>
          <a:xfrm>
            <a:off x="2577932" y="3294204"/>
            <a:ext cx="664689" cy="494836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Left-Right Arrow 19"/>
          <p:cNvSpPr/>
          <p:nvPr/>
        </p:nvSpPr>
        <p:spPr>
          <a:xfrm>
            <a:off x="4039950" y="3294204"/>
            <a:ext cx="687144" cy="494836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128856"/>
            <a:ext cx="9144000" cy="648072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Potensi Pengembangan Model Penyelenggaraan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9" name="Curved Left Arrow 18"/>
          <p:cNvSpPr/>
          <p:nvPr/>
        </p:nvSpPr>
        <p:spPr>
          <a:xfrm rot="5400000">
            <a:off x="5646581" y="3332984"/>
            <a:ext cx="648072" cy="5323053"/>
          </a:xfrm>
          <a:prstGeom prst="curvedLeftArrow">
            <a:avLst>
              <a:gd name="adj1" fmla="val 45908"/>
              <a:gd name="adj2" fmla="val 107907"/>
              <a:gd name="adj3" fmla="val 3087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72077" y="6021216"/>
            <a:ext cx="137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Tatap muka</a:t>
            </a:r>
            <a:endParaRPr lang="id-ID" dirty="0"/>
          </a:p>
        </p:txBody>
      </p:sp>
      <p:sp>
        <p:nvSpPr>
          <p:cNvPr id="23" name="Rectangle 22"/>
          <p:cNvSpPr/>
          <p:nvPr/>
        </p:nvSpPr>
        <p:spPr>
          <a:xfrm>
            <a:off x="257062" y="1412776"/>
            <a:ext cx="792088" cy="41764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d-ID" sz="3600" dirty="0" smtClean="0"/>
              <a:t>Pembuat Mata Kuliah</a:t>
            </a:r>
            <a:endParaRPr lang="id-ID" sz="3600" dirty="0"/>
          </a:p>
        </p:txBody>
      </p:sp>
      <p:sp>
        <p:nvSpPr>
          <p:cNvPr id="24" name="Left-Right Arrow 23"/>
          <p:cNvSpPr/>
          <p:nvPr/>
        </p:nvSpPr>
        <p:spPr>
          <a:xfrm>
            <a:off x="1049147" y="3284984"/>
            <a:ext cx="731158" cy="494836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8950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ounded Rectangle 113"/>
          <p:cNvSpPr/>
          <p:nvPr/>
        </p:nvSpPr>
        <p:spPr>
          <a:xfrm>
            <a:off x="98968" y="1403556"/>
            <a:ext cx="8961120" cy="4667310"/>
          </a:xfrm>
          <a:prstGeom prst="roundRect">
            <a:avLst>
              <a:gd name="adj" fmla="val 2131"/>
            </a:avLst>
          </a:prstGeom>
          <a:solidFill>
            <a:srgbClr val="FFFFFF">
              <a:alpha val="60000"/>
            </a:srgb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85051" y="1925216"/>
            <a:ext cx="2304256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Pembuat Mata Kuliah</a:t>
            </a:r>
            <a:endParaRPr lang="id-ID" sz="2800" dirty="0"/>
          </a:p>
        </p:txBody>
      </p:sp>
      <p:sp>
        <p:nvSpPr>
          <p:cNvPr id="18" name="Rounded Rectangle 17"/>
          <p:cNvSpPr/>
          <p:nvPr/>
        </p:nvSpPr>
        <p:spPr>
          <a:xfrm>
            <a:off x="251520" y="1844824"/>
            <a:ext cx="2304256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Pembuat Mata Kuliah</a:t>
            </a:r>
            <a:endParaRPr lang="id-ID" sz="2800" dirty="0"/>
          </a:p>
        </p:txBody>
      </p:sp>
      <p:sp>
        <p:nvSpPr>
          <p:cNvPr id="47" name="Rectangle 46"/>
          <p:cNvSpPr/>
          <p:nvPr/>
        </p:nvSpPr>
        <p:spPr>
          <a:xfrm>
            <a:off x="8227791" y="1628800"/>
            <a:ext cx="664689" cy="41764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d-ID" sz="3600" dirty="0" smtClean="0"/>
              <a:t>Peserta</a:t>
            </a:r>
            <a:endParaRPr lang="id-ID" sz="3600" dirty="0"/>
          </a:p>
        </p:txBody>
      </p:sp>
      <p:sp>
        <p:nvSpPr>
          <p:cNvPr id="48" name="Rectangle 47"/>
          <p:cNvSpPr/>
          <p:nvPr/>
        </p:nvSpPr>
        <p:spPr>
          <a:xfrm>
            <a:off x="4926502" y="1628800"/>
            <a:ext cx="642533" cy="41764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d-ID" sz="3600" dirty="0" smtClean="0"/>
              <a:t>Penyedia Layanan</a:t>
            </a:r>
            <a:endParaRPr lang="id-ID" sz="3600" dirty="0"/>
          </a:p>
        </p:txBody>
      </p:sp>
      <p:sp>
        <p:nvSpPr>
          <p:cNvPr id="49" name="Left Arrow 48"/>
          <p:cNvSpPr/>
          <p:nvPr/>
        </p:nvSpPr>
        <p:spPr>
          <a:xfrm>
            <a:off x="5629966" y="1628800"/>
            <a:ext cx="2520280" cy="648072"/>
          </a:xfrm>
          <a:prstGeom prst="leftArrow">
            <a:avLst>
              <a:gd name="adj1" fmla="val 50000"/>
              <a:gd name="adj2" fmla="val 3824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rgbClr val="C00000"/>
                </a:solidFill>
              </a:rPr>
              <a:t>Mendaftar Mata Kuliah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5629966" y="2204864"/>
            <a:ext cx="2520280" cy="648072"/>
          </a:xfrm>
          <a:prstGeom prst="rightArrow">
            <a:avLst>
              <a:gd name="adj1" fmla="val 50000"/>
              <a:gd name="adj2" fmla="val 4118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rgbClr val="C00000"/>
                </a:solidFill>
              </a:rPr>
              <a:t>Mengunduh Materi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51" name="Left Arrow 50"/>
          <p:cNvSpPr/>
          <p:nvPr/>
        </p:nvSpPr>
        <p:spPr>
          <a:xfrm>
            <a:off x="5629966" y="4437112"/>
            <a:ext cx="2520280" cy="720080"/>
          </a:xfrm>
          <a:prstGeom prst="leftArrow">
            <a:avLst>
              <a:gd name="adj1" fmla="val 50000"/>
              <a:gd name="adj2" fmla="val 3412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rgbClr val="C00000"/>
                </a:solidFill>
              </a:rPr>
              <a:t>Mengerjakan Tugas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53" name="Right Arrow 52"/>
          <p:cNvSpPr/>
          <p:nvPr/>
        </p:nvSpPr>
        <p:spPr>
          <a:xfrm>
            <a:off x="5629966" y="2924944"/>
            <a:ext cx="2520280" cy="720080"/>
          </a:xfrm>
          <a:prstGeom prst="rightArrow">
            <a:avLst>
              <a:gd name="adj1" fmla="val 50000"/>
              <a:gd name="adj2" fmla="val 3456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rgbClr val="C00000"/>
                </a:solidFill>
              </a:rPr>
              <a:t>Mengikuti Kuliah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5629966" y="5085184"/>
            <a:ext cx="2520280" cy="720080"/>
          </a:xfrm>
          <a:prstGeom prst="rightArrow">
            <a:avLst>
              <a:gd name="adj1" fmla="val 50000"/>
              <a:gd name="adj2" fmla="val 3456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b="1" dirty="0" smtClean="0">
                <a:solidFill>
                  <a:srgbClr val="C00000"/>
                </a:solidFill>
              </a:rPr>
              <a:t>Menerima Sertifikat/Kredit</a:t>
            </a:r>
            <a:endParaRPr lang="id-ID" sz="1600" b="1" dirty="0">
              <a:solidFill>
                <a:srgbClr val="C00000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17989" y="1772816"/>
            <a:ext cx="2304256" cy="86409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Pembuat Mata Kuliah</a:t>
            </a:r>
            <a:endParaRPr lang="id-ID" sz="2800" dirty="0"/>
          </a:p>
        </p:txBody>
      </p:sp>
      <p:sp>
        <p:nvSpPr>
          <p:cNvPr id="56" name="Right Arrow 55"/>
          <p:cNvSpPr/>
          <p:nvPr/>
        </p:nvSpPr>
        <p:spPr>
          <a:xfrm>
            <a:off x="2431173" y="1988840"/>
            <a:ext cx="1908811" cy="50405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rgbClr val="0070C0"/>
                </a:solidFill>
              </a:rPr>
              <a:t>Mengunggah</a:t>
            </a:r>
            <a:endParaRPr lang="id-ID" b="1" dirty="0">
              <a:solidFill>
                <a:srgbClr val="0070C0"/>
              </a:solidFill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317989" y="4797152"/>
            <a:ext cx="2304256" cy="86409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Penyelenggara Program</a:t>
            </a:r>
            <a:endParaRPr lang="id-ID" sz="2800" dirty="0"/>
          </a:p>
        </p:txBody>
      </p:sp>
      <p:sp>
        <p:nvSpPr>
          <p:cNvPr id="73" name="Right Arrow 72"/>
          <p:cNvSpPr/>
          <p:nvPr/>
        </p:nvSpPr>
        <p:spPr>
          <a:xfrm>
            <a:off x="2721550" y="4941168"/>
            <a:ext cx="1611871" cy="504056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rgbClr val="0070C0"/>
                </a:solidFill>
              </a:rPr>
              <a:t>Pengakuan</a:t>
            </a:r>
            <a:endParaRPr lang="id-ID" b="1" dirty="0">
              <a:solidFill>
                <a:srgbClr val="0070C0"/>
              </a:solidFill>
            </a:endParaRPr>
          </a:p>
        </p:txBody>
      </p:sp>
      <p:sp>
        <p:nvSpPr>
          <p:cNvPr id="81" name="Up-Down Arrow 80"/>
          <p:cNvSpPr/>
          <p:nvPr/>
        </p:nvSpPr>
        <p:spPr>
          <a:xfrm>
            <a:off x="1182087" y="2780928"/>
            <a:ext cx="504056" cy="1872208"/>
          </a:xfrm>
          <a:prstGeom prst="up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endParaRPr lang="id-ID" b="1" dirty="0">
              <a:solidFill>
                <a:srgbClr val="0070C0"/>
              </a:solidFill>
            </a:endParaRPr>
          </a:p>
        </p:txBody>
      </p:sp>
      <p:sp>
        <p:nvSpPr>
          <p:cNvPr id="84" name="Right Arrow 83"/>
          <p:cNvSpPr/>
          <p:nvPr/>
        </p:nvSpPr>
        <p:spPr>
          <a:xfrm>
            <a:off x="5629966" y="3717032"/>
            <a:ext cx="2520280" cy="720080"/>
          </a:xfrm>
          <a:prstGeom prst="rightArrow">
            <a:avLst>
              <a:gd name="adj1" fmla="val 50000"/>
              <a:gd name="adj2" fmla="val 3456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rgbClr val="C00000"/>
                </a:solidFill>
              </a:rPr>
              <a:t>Asistensi/Diskusi</a:t>
            </a:r>
            <a:endParaRPr lang="id-ID" b="1" dirty="0">
              <a:solidFill>
                <a:srgbClr val="C00000"/>
              </a:solidFill>
            </a:endParaRPr>
          </a:p>
        </p:txBody>
      </p:sp>
      <p:sp>
        <p:nvSpPr>
          <p:cNvPr id="85" name="Title 84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20080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Model II Pengembangan Penyelenggaraan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06125" y="1628800"/>
            <a:ext cx="642533" cy="4176464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d-ID" sz="2800" dirty="0" smtClean="0"/>
              <a:t>Penyelenggara Mata Kuliah</a:t>
            </a:r>
            <a:endParaRPr lang="id-ID" sz="2800" dirty="0"/>
          </a:p>
        </p:txBody>
      </p:sp>
      <p:sp>
        <p:nvSpPr>
          <p:cNvPr id="20" name="Rounded Rectangle 19"/>
          <p:cNvSpPr/>
          <p:nvPr/>
        </p:nvSpPr>
        <p:spPr>
          <a:xfrm>
            <a:off x="251520" y="4725144"/>
            <a:ext cx="2304256" cy="86409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Penyelenggara Program</a:t>
            </a:r>
            <a:endParaRPr lang="id-ID" sz="2800" dirty="0"/>
          </a:p>
        </p:txBody>
      </p:sp>
      <p:sp>
        <p:nvSpPr>
          <p:cNvPr id="21" name="Rounded Rectangle 20"/>
          <p:cNvSpPr/>
          <p:nvPr/>
        </p:nvSpPr>
        <p:spPr>
          <a:xfrm>
            <a:off x="98968" y="4653136"/>
            <a:ext cx="2767062" cy="86409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Penyelenggara Program</a:t>
            </a:r>
            <a:endParaRPr lang="id-ID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381492" y="807072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 </a:t>
            </a:r>
            <a:r>
              <a:rPr lang="id-ID" dirty="0" smtClean="0"/>
              <a:t>Coursera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8950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ounded Rectangle 113"/>
          <p:cNvSpPr/>
          <p:nvPr/>
        </p:nvSpPr>
        <p:spPr>
          <a:xfrm>
            <a:off x="98968" y="1403556"/>
            <a:ext cx="8961120" cy="4667310"/>
          </a:xfrm>
          <a:prstGeom prst="roundRect">
            <a:avLst>
              <a:gd name="adj" fmla="val 2131"/>
            </a:avLst>
          </a:prstGeom>
          <a:solidFill>
            <a:srgbClr val="FFFFFF">
              <a:alpha val="50000"/>
            </a:srgb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8366268" y="1628800"/>
            <a:ext cx="592681" cy="41764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d-ID" sz="3600" dirty="0" smtClean="0"/>
              <a:t>Peserta</a:t>
            </a:r>
            <a:endParaRPr lang="id-ID" sz="3600" dirty="0"/>
          </a:p>
        </p:txBody>
      </p:sp>
      <p:sp>
        <p:nvSpPr>
          <p:cNvPr id="48" name="Rectangle 47"/>
          <p:cNvSpPr/>
          <p:nvPr/>
        </p:nvSpPr>
        <p:spPr>
          <a:xfrm>
            <a:off x="4965278" y="1628800"/>
            <a:ext cx="609296" cy="41764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d-ID" sz="3600" dirty="0" smtClean="0"/>
              <a:t>Penyedia Layanan</a:t>
            </a:r>
            <a:endParaRPr lang="id-ID" sz="3600" dirty="0"/>
          </a:p>
        </p:txBody>
      </p:sp>
      <p:sp>
        <p:nvSpPr>
          <p:cNvPr id="49" name="Left Arrow 48"/>
          <p:cNvSpPr/>
          <p:nvPr/>
        </p:nvSpPr>
        <p:spPr>
          <a:xfrm>
            <a:off x="5641042" y="1628800"/>
            <a:ext cx="2658757" cy="648072"/>
          </a:xfrm>
          <a:prstGeom prst="leftArrow">
            <a:avLst>
              <a:gd name="adj1" fmla="val 50000"/>
              <a:gd name="adj2" fmla="val 3824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C00000"/>
                </a:solidFill>
              </a:rPr>
              <a:t>Mendaftar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5641042" y="2204864"/>
            <a:ext cx="2658757" cy="648072"/>
          </a:xfrm>
          <a:prstGeom prst="rightArrow">
            <a:avLst>
              <a:gd name="adj1" fmla="val 50000"/>
              <a:gd name="adj2" fmla="val 4118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C00000"/>
                </a:solidFill>
              </a:rPr>
              <a:t>Mengunduh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51" name="Left Arrow 50"/>
          <p:cNvSpPr/>
          <p:nvPr/>
        </p:nvSpPr>
        <p:spPr>
          <a:xfrm>
            <a:off x="5641042" y="4437112"/>
            <a:ext cx="2658757" cy="720080"/>
          </a:xfrm>
          <a:prstGeom prst="leftArrow">
            <a:avLst>
              <a:gd name="adj1" fmla="val 50000"/>
              <a:gd name="adj2" fmla="val 3412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C00000"/>
                </a:solidFill>
              </a:rPr>
              <a:t>Mengerjakan Tugas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53" name="Right Arrow 52"/>
          <p:cNvSpPr/>
          <p:nvPr/>
        </p:nvSpPr>
        <p:spPr>
          <a:xfrm>
            <a:off x="5641042" y="2924944"/>
            <a:ext cx="2658757" cy="720080"/>
          </a:xfrm>
          <a:prstGeom prst="rightArrow">
            <a:avLst>
              <a:gd name="adj1" fmla="val 50000"/>
              <a:gd name="adj2" fmla="val 3456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C00000"/>
                </a:solidFill>
              </a:rPr>
              <a:t>Mengikuti Kuliah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5641042" y="5085184"/>
            <a:ext cx="2658757" cy="720080"/>
          </a:xfrm>
          <a:prstGeom prst="rightArrow">
            <a:avLst>
              <a:gd name="adj1" fmla="val 50000"/>
              <a:gd name="adj2" fmla="val 3456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C00000"/>
                </a:solidFill>
              </a:rPr>
              <a:t>Menerima Sertifikat/Kredit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84" name="Left-Right Arrow 83"/>
          <p:cNvSpPr/>
          <p:nvPr/>
        </p:nvSpPr>
        <p:spPr>
          <a:xfrm>
            <a:off x="5641042" y="3717032"/>
            <a:ext cx="2725226" cy="720080"/>
          </a:xfrm>
          <a:prstGeom prst="leftRightArrow">
            <a:avLst>
              <a:gd name="adj1" fmla="val 50000"/>
              <a:gd name="adj2" fmla="val 4603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rgbClr val="C00000"/>
                </a:solidFill>
              </a:rPr>
              <a:t>Mengikuti Asistensi/Diskusi</a:t>
            </a:r>
            <a:endParaRPr lang="id-ID" sz="1600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4903" y="1628800"/>
            <a:ext cx="1085659" cy="11521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id-ID" sz="2000" dirty="0" smtClean="0">
                <a:solidFill>
                  <a:srgbClr val="FF0000"/>
                </a:solidFill>
              </a:rPr>
              <a:t>Pembuat Mata Kuliah</a:t>
            </a:r>
            <a:endParaRPr lang="id-ID" sz="2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15816" y="1628800"/>
            <a:ext cx="1595254" cy="115212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id-ID" sz="2000" dirty="0" smtClean="0"/>
              <a:t>Penyelenggara Program</a:t>
            </a:r>
            <a:endParaRPr lang="id-ID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48072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Model III Pengembangan Penyelenggaraan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9" name="Left-Right Arrow 18"/>
          <p:cNvSpPr/>
          <p:nvPr/>
        </p:nvSpPr>
        <p:spPr>
          <a:xfrm>
            <a:off x="4511070" y="2060848"/>
            <a:ext cx="454204" cy="288032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ectangle 21"/>
          <p:cNvSpPr/>
          <p:nvPr/>
        </p:nvSpPr>
        <p:spPr>
          <a:xfrm>
            <a:off x="234903" y="2924944"/>
            <a:ext cx="1085659" cy="11521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id-ID" sz="2000" dirty="0" smtClean="0">
                <a:solidFill>
                  <a:srgbClr val="FF0000"/>
                </a:solidFill>
              </a:rPr>
              <a:t>Pembuat Mata Kuliah</a:t>
            </a:r>
            <a:endParaRPr lang="id-ID" sz="20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15816" y="2924944"/>
            <a:ext cx="1595254" cy="115212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id-ID" sz="2000" dirty="0" smtClean="0"/>
              <a:t>Penyelenggara Program</a:t>
            </a:r>
            <a:endParaRPr lang="id-ID" sz="2000" dirty="0"/>
          </a:p>
        </p:txBody>
      </p:sp>
      <p:sp>
        <p:nvSpPr>
          <p:cNvPr id="25" name="Left-Right Arrow 24"/>
          <p:cNvSpPr/>
          <p:nvPr/>
        </p:nvSpPr>
        <p:spPr>
          <a:xfrm>
            <a:off x="4511070" y="3356992"/>
            <a:ext cx="454204" cy="288032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Rectangle 25"/>
          <p:cNvSpPr/>
          <p:nvPr/>
        </p:nvSpPr>
        <p:spPr>
          <a:xfrm>
            <a:off x="234903" y="4653136"/>
            <a:ext cx="1085659" cy="11521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id-ID" sz="2000" dirty="0" smtClean="0">
                <a:solidFill>
                  <a:srgbClr val="FF0000"/>
                </a:solidFill>
              </a:rPr>
              <a:t>Pembuat Mata Kuliah</a:t>
            </a:r>
            <a:endParaRPr lang="id-ID" sz="20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15816" y="4653136"/>
            <a:ext cx="1595254" cy="115212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id-ID" sz="2000" dirty="0" smtClean="0"/>
              <a:t>Penyelenggara Program</a:t>
            </a:r>
            <a:endParaRPr lang="id-ID" sz="2000" dirty="0"/>
          </a:p>
        </p:txBody>
      </p:sp>
      <p:sp>
        <p:nvSpPr>
          <p:cNvPr id="29" name="Left-Right Arrow 28"/>
          <p:cNvSpPr/>
          <p:nvPr/>
        </p:nvSpPr>
        <p:spPr>
          <a:xfrm>
            <a:off x="4511070" y="5085184"/>
            <a:ext cx="454204" cy="288032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TextBox 29"/>
          <p:cNvSpPr txBox="1"/>
          <p:nvPr/>
        </p:nvSpPr>
        <p:spPr>
          <a:xfrm>
            <a:off x="146166" y="4221088"/>
            <a:ext cx="923330" cy="40011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d-ID" sz="2400" dirty="0" smtClean="0"/>
              <a:t>....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83685" y="4221088"/>
            <a:ext cx="923330" cy="40011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d-ID" sz="2400" dirty="0" smtClean="0"/>
              <a:t>....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320562" y="1628800"/>
            <a:ext cx="1595254" cy="1152128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id-ID" sz="2000" dirty="0" smtClean="0"/>
              <a:t>Penyelenggara Mata Kuliah</a:t>
            </a:r>
            <a:endParaRPr lang="id-ID" sz="2000" dirty="0"/>
          </a:p>
        </p:txBody>
      </p:sp>
      <p:sp>
        <p:nvSpPr>
          <p:cNvPr id="33" name="Rectangle 32"/>
          <p:cNvSpPr/>
          <p:nvPr/>
        </p:nvSpPr>
        <p:spPr>
          <a:xfrm>
            <a:off x="1320562" y="2924944"/>
            <a:ext cx="1595254" cy="1152128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id-ID" sz="2000" dirty="0" smtClean="0"/>
              <a:t>Penyelenggara Mata Kuliah</a:t>
            </a:r>
            <a:endParaRPr lang="id-ID" sz="2000" dirty="0"/>
          </a:p>
        </p:txBody>
      </p:sp>
      <p:sp>
        <p:nvSpPr>
          <p:cNvPr id="34" name="Rectangle 33"/>
          <p:cNvSpPr/>
          <p:nvPr/>
        </p:nvSpPr>
        <p:spPr>
          <a:xfrm>
            <a:off x="1320562" y="4653136"/>
            <a:ext cx="1595254" cy="1152128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id-ID" sz="2000" dirty="0" smtClean="0"/>
              <a:t>Penyelenggara Mata Kuliah</a:t>
            </a:r>
            <a:endParaRPr lang="id-ID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1488431" y="4221088"/>
            <a:ext cx="923330" cy="40011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d-ID" sz="2400" dirty="0" smtClean="0"/>
              <a:t>....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80899" y="83436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 </a:t>
            </a:r>
            <a:r>
              <a:rPr lang="id-ID" dirty="0" smtClean="0"/>
              <a:t>edX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8950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ounded Rectangle 113"/>
          <p:cNvSpPr/>
          <p:nvPr/>
        </p:nvSpPr>
        <p:spPr>
          <a:xfrm>
            <a:off x="98968" y="1403556"/>
            <a:ext cx="8961120" cy="4667310"/>
          </a:xfrm>
          <a:prstGeom prst="roundRect">
            <a:avLst>
              <a:gd name="adj" fmla="val 2131"/>
            </a:avLst>
          </a:prstGeom>
          <a:solidFill>
            <a:srgbClr val="FFFFFF">
              <a:alpha val="50000"/>
            </a:srgb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8366268" y="1628800"/>
            <a:ext cx="592681" cy="41764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d-ID" sz="3600" dirty="0" smtClean="0"/>
              <a:t>Peserta</a:t>
            </a:r>
            <a:endParaRPr lang="id-ID" sz="3600" dirty="0"/>
          </a:p>
        </p:txBody>
      </p:sp>
      <p:sp>
        <p:nvSpPr>
          <p:cNvPr id="48" name="Rectangle 47"/>
          <p:cNvSpPr/>
          <p:nvPr/>
        </p:nvSpPr>
        <p:spPr>
          <a:xfrm>
            <a:off x="4965278" y="1628800"/>
            <a:ext cx="609296" cy="41764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d-ID" sz="3600" dirty="0" smtClean="0"/>
              <a:t>Penyedia Layanan</a:t>
            </a:r>
            <a:endParaRPr lang="id-ID" sz="3600" dirty="0"/>
          </a:p>
        </p:txBody>
      </p:sp>
      <p:sp>
        <p:nvSpPr>
          <p:cNvPr id="49" name="Left Arrow 48"/>
          <p:cNvSpPr/>
          <p:nvPr/>
        </p:nvSpPr>
        <p:spPr>
          <a:xfrm>
            <a:off x="5641042" y="1628800"/>
            <a:ext cx="2658757" cy="648072"/>
          </a:xfrm>
          <a:prstGeom prst="leftArrow">
            <a:avLst>
              <a:gd name="adj1" fmla="val 50000"/>
              <a:gd name="adj2" fmla="val 3824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C00000"/>
                </a:solidFill>
              </a:rPr>
              <a:t>Mendaftar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5641042" y="2204864"/>
            <a:ext cx="2658757" cy="648072"/>
          </a:xfrm>
          <a:prstGeom prst="rightArrow">
            <a:avLst>
              <a:gd name="adj1" fmla="val 50000"/>
              <a:gd name="adj2" fmla="val 4118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C00000"/>
                </a:solidFill>
              </a:rPr>
              <a:t>Mengunduh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51" name="Left Arrow 50"/>
          <p:cNvSpPr/>
          <p:nvPr/>
        </p:nvSpPr>
        <p:spPr>
          <a:xfrm>
            <a:off x="5641042" y="4437112"/>
            <a:ext cx="2658757" cy="720080"/>
          </a:xfrm>
          <a:prstGeom prst="leftArrow">
            <a:avLst>
              <a:gd name="adj1" fmla="val 50000"/>
              <a:gd name="adj2" fmla="val 3412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C00000"/>
                </a:solidFill>
              </a:rPr>
              <a:t>Mengerjakan Tugas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53" name="Right Arrow 52"/>
          <p:cNvSpPr/>
          <p:nvPr/>
        </p:nvSpPr>
        <p:spPr>
          <a:xfrm>
            <a:off x="5641042" y="2924944"/>
            <a:ext cx="2658757" cy="720080"/>
          </a:xfrm>
          <a:prstGeom prst="rightArrow">
            <a:avLst>
              <a:gd name="adj1" fmla="val 50000"/>
              <a:gd name="adj2" fmla="val 3456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C00000"/>
                </a:solidFill>
              </a:rPr>
              <a:t>Mengikuti Kuliah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5641042" y="5085184"/>
            <a:ext cx="2658757" cy="720080"/>
          </a:xfrm>
          <a:prstGeom prst="rightArrow">
            <a:avLst>
              <a:gd name="adj1" fmla="val 50000"/>
              <a:gd name="adj2" fmla="val 3456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solidFill>
                  <a:srgbClr val="C00000"/>
                </a:solidFill>
              </a:rPr>
              <a:t>Menerima Sertifikat/Kredit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84" name="Left-Right Arrow 83"/>
          <p:cNvSpPr/>
          <p:nvPr/>
        </p:nvSpPr>
        <p:spPr>
          <a:xfrm>
            <a:off x="5641042" y="3717032"/>
            <a:ext cx="2725226" cy="720080"/>
          </a:xfrm>
          <a:prstGeom prst="leftRightArrow">
            <a:avLst>
              <a:gd name="adj1" fmla="val 50000"/>
              <a:gd name="adj2" fmla="val 4603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dirty="0" smtClean="0">
                <a:solidFill>
                  <a:srgbClr val="C00000"/>
                </a:solidFill>
              </a:rPr>
              <a:t>Mengikuti Asistensi/Diskusi</a:t>
            </a:r>
            <a:endParaRPr lang="id-ID" sz="1600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4903" y="1628800"/>
            <a:ext cx="1085659" cy="11521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id-ID" sz="2000" dirty="0" smtClean="0">
                <a:solidFill>
                  <a:srgbClr val="FF0000"/>
                </a:solidFill>
              </a:rPr>
              <a:t>Pembuat Mata Kuliah</a:t>
            </a:r>
            <a:endParaRPr lang="id-ID" sz="2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15023" y="1628800"/>
            <a:ext cx="1595254" cy="115212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id-ID" sz="2000" dirty="0" smtClean="0"/>
              <a:t>Penyelenggara Program</a:t>
            </a:r>
            <a:endParaRPr lang="id-ID" sz="2000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48072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Model IV Pengembangan Penyelenggaraan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9" name="Left-Right Arrow 18"/>
          <p:cNvSpPr/>
          <p:nvPr/>
        </p:nvSpPr>
        <p:spPr>
          <a:xfrm>
            <a:off x="2910277" y="2060848"/>
            <a:ext cx="1395847" cy="288032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ectangle 21"/>
          <p:cNvSpPr/>
          <p:nvPr/>
        </p:nvSpPr>
        <p:spPr>
          <a:xfrm>
            <a:off x="234903" y="2924944"/>
            <a:ext cx="1085659" cy="11521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id-ID" sz="2000" dirty="0" smtClean="0">
                <a:solidFill>
                  <a:srgbClr val="FF0000"/>
                </a:solidFill>
              </a:rPr>
              <a:t>Pembuat Mata Kuliah</a:t>
            </a:r>
            <a:endParaRPr lang="id-ID" sz="20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15023" y="2924944"/>
            <a:ext cx="1595254" cy="115212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id-ID" sz="2000" dirty="0" smtClean="0"/>
              <a:t>Penyelenggara Program</a:t>
            </a:r>
            <a:endParaRPr lang="id-ID" sz="2000" dirty="0"/>
          </a:p>
        </p:txBody>
      </p:sp>
      <p:sp>
        <p:nvSpPr>
          <p:cNvPr id="25" name="Left-Right Arrow 24"/>
          <p:cNvSpPr/>
          <p:nvPr/>
        </p:nvSpPr>
        <p:spPr>
          <a:xfrm>
            <a:off x="2910277" y="3356992"/>
            <a:ext cx="1395847" cy="288032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Rectangle 25"/>
          <p:cNvSpPr/>
          <p:nvPr/>
        </p:nvSpPr>
        <p:spPr>
          <a:xfrm>
            <a:off x="234903" y="4653136"/>
            <a:ext cx="1085659" cy="11521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id-ID" sz="2000" dirty="0" smtClean="0">
                <a:solidFill>
                  <a:srgbClr val="FF0000"/>
                </a:solidFill>
              </a:rPr>
              <a:t>Pembuat Mata Kuliah</a:t>
            </a:r>
            <a:endParaRPr lang="id-ID" sz="20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315023" y="4653136"/>
            <a:ext cx="1595254" cy="115212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id-ID" sz="2000" dirty="0" smtClean="0"/>
              <a:t>Penyelenggara Program</a:t>
            </a:r>
            <a:endParaRPr lang="id-ID" sz="2000" dirty="0"/>
          </a:p>
        </p:txBody>
      </p:sp>
      <p:sp>
        <p:nvSpPr>
          <p:cNvPr id="29" name="Left-Right Arrow 28"/>
          <p:cNvSpPr/>
          <p:nvPr/>
        </p:nvSpPr>
        <p:spPr>
          <a:xfrm>
            <a:off x="2910277" y="5085184"/>
            <a:ext cx="1395847" cy="288032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TextBox 29"/>
          <p:cNvSpPr txBox="1"/>
          <p:nvPr/>
        </p:nvSpPr>
        <p:spPr>
          <a:xfrm>
            <a:off x="146166" y="4221088"/>
            <a:ext cx="923330" cy="40011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d-ID" sz="2400" dirty="0" smtClean="0"/>
              <a:t>....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82892" y="4221088"/>
            <a:ext cx="923330" cy="40011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d-ID" sz="2400" dirty="0" smtClean="0"/>
              <a:t>....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306124" y="1628800"/>
            <a:ext cx="664689" cy="4176464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d-ID" sz="3200" dirty="0" smtClean="0"/>
              <a:t>Penyedia Mata Kuliah</a:t>
            </a:r>
            <a:endParaRPr lang="id-ID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1488431" y="4221088"/>
            <a:ext cx="923330" cy="40011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id-ID" sz="2400" dirty="0" smtClean="0"/>
              <a:t>....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6803" y="848016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 </a:t>
            </a:r>
            <a:r>
              <a:rPr lang="id-ID" dirty="0" smtClean="0"/>
              <a:t>udacity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8950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0"/>
            <a:ext cx="8229600" cy="685800"/>
          </a:xfrm>
          <a:solidFill>
            <a:schemeClr val="accent4">
              <a:lumMod val="5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r"/>
            <a:r>
              <a:rPr lang="en-US" dirty="0" smtClean="0"/>
              <a:t>Format </a:t>
            </a:r>
            <a:r>
              <a:rPr lang="en-US" dirty="0" err="1" smtClean="0"/>
              <a:t>Penyelenggaraan</a:t>
            </a:r>
            <a:r>
              <a:rPr lang="en-US" dirty="0" smtClean="0"/>
              <a:t> PJJ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3505200"/>
            <a:ext cx="8229600" cy="95410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150938" indent="-1150938"/>
            <a:r>
              <a:rPr lang="en-US" sz="2800" dirty="0" err="1" smtClean="0"/>
              <a:t>Jenis</a:t>
            </a:r>
            <a:r>
              <a:rPr lang="en-US" sz="2800" dirty="0" smtClean="0"/>
              <a:t> 1: </a:t>
            </a:r>
            <a:r>
              <a:rPr lang="en-US" sz="2800" dirty="0" err="1" smtClean="0"/>
              <a:t>Penyelenggaraan</a:t>
            </a:r>
            <a:r>
              <a:rPr lang="en-US" sz="2800" dirty="0" smtClean="0"/>
              <a:t> Program </a:t>
            </a:r>
            <a:r>
              <a:rPr lang="en-US" sz="2800" dirty="0" err="1" smtClean="0"/>
              <a:t>Studi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PJJ</a:t>
            </a:r>
          </a:p>
          <a:p>
            <a:pPr marL="1150938" indent="-1150938"/>
            <a:r>
              <a:rPr lang="en-US" sz="2800" dirty="0" err="1" smtClean="0"/>
              <a:t>Jenis</a:t>
            </a:r>
            <a:r>
              <a:rPr lang="en-US" sz="2800" dirty="0" smtClean="0"/>
              <a:t> 2: </a:t>
            </a:r>
            <a:r>
              <a:rPr lang="en-US" sz="2800" dirty="0" err="1" smtClean="0"/>
              <a:t>Penyelenggaraan</a:t>
            </a:r>
            <a:r>
              <a:rPr lang="en-US" sz="2800" dirty="0" smtClean="0"/>
              <a:t> </a:t>
            </a:r>
            <a:r>
              <a:rPr lang="en-US" sz="2800" dirty="0" err="1" smtClean="0"/>
              <a:t>mata</a:t>
            </a:r>
            <a:r>
              <a:rPr lang="en-US" sz="2800" dirty="0" smtClean="0"/>
              <a:t> </a:t>
            </a:r>
            <a:r>
              <a:rPr lang="en-US" sz="2800" dirty="0" err="1" smtClean="0"/>
              <a:t>kuliah</a:t>
            </a:r>
            <a:r>
              <a:rPr lang="en-US" sz="2800" dirty="0" smtClean="0"/>
              <a:t> </a:t>
            </a:r>
            <a:r>
              <a:rPr lang="en-US" sz="2800" dirty="0" err="1" smtClean="0"/>
              <a:t>lepasan</a:t>
            </a:r>
            <a:r>
              <a:rPr lang="en-US" sz="2800" dirty="0" smtClean="0"/>
              <a:t>, </a:t>
            </a:r>
            <a:endParaRPr lang="en-US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 err="1" smtClean="0"/>
              <a:t>Jenis</a:t>
            </a:r>
            <a:r>
              <a:rPr lang="en-US" sz="2600" dirty="0" smtClean="0"/>
              <a:t> 1: </a:t>
            </a:r>
            <a:br>
              <a:rPr lang="en-US" sz="2600" dirty="0" smtClean="0"/>
            </a:br>
            <a:r>
              <a:rPr lang="en-US" sz="2600" dirty="0" err="1" smtClean="0"/>
              <a:t>Penyelenggaraan</a:t>
            </a:r>
            <a:r>
              <a:rPr lang="en-US" sz="2600" dirty="0" smtClean="0"/>
              <a:t> Program </a:t>
            </a:r>
            <a:r>
              <a:rPr lang="en-US" sz="2600" dirty="0" err="1" smtClean="0"/>
              <a:t>Studi</a:t>
            </a:r>
            <a:r>
              <a:rPr lang="en-US" sz="2600" dirty="0" smtClean="0"/>
              <a:t>, </a:t>
            </a:r>
            <a:r>
              <a:rPr lang="en-US" sz="2600" dirty="0" err="1" smtClean="0"/>
              <a:t>sebagian</a:t>
            </a:r>
            <a:r>
              <a:rPr lang="en-US" sz="2600" dirty="0" smtClean="0"/>
              <a:t> </a:t>
            </a:r>
            <a:r>
              <a:rPr lang="en-US" sz="2600" dirty="0" err="1" smtClean="0"/>
              <a:t>mata</a:t>
            </a:r>
            <a:r>
              <a:rPr lang="en-US" sz="2600" dirty="0" smtClean="0"/>
              <a:t> </a:t>
            </a:r>
            <a:r>
              <a:rPr lang="en-US" sz="2600" dirty="0" err="1" smtClean="0"/>
              <a:t>kuliah</a:t>
            </a:r>
            <a:r>
              <a:rPr lang="en-US" sz="2600" dirty="0" smtClean="0"/>
              <a:t> </a:t>
            </a:r>
            <a:r>
              <a:rPr lang="en-US" sz="2600" dirty="0" err="1" smtClean="0"/>
              <a:t>ditempuh</a:t>
            </a:r>
            <a:r>
              <a:rPr lang="en-US" sz="2600" dirty="0" smtClean="0"/>
              <a:t> </a:t>
            </a:r>
            <a:r>
              <a:rPr lang="en-US" sz="2600" dirty="0" err="1" smtClean="0"/>
              <a:t>secara</a:t>
            </a:r>
            <a:r>
              <a:rPr lang="en-US" sz="2600" dirty="0" smtClean="0"/>
              <a:t> PJJ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terdaftar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tatap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bertanggungjawab</a:t>
            </a:r>
            <a:r>
              <a:rPr lang="en-US" dirty="0" smtClean="0"/>
              <a:t> </a:t>
            </a:r>
            <a:r>
              <a:rPr lang="en-US" dirty="0" err="1" smtClean="0"/>
              <a:t>menerbitkan</a:t>
            </a:r>
            <a:r>
              <a:rPr lang="en-US" dirty="0" smtClean="0"/>
              <a:t> </a:t>
            </a:r>
            <a:r>
              <a:rPr lang="en-US" dirty="0" err="1" smtClean="0"/>
              <a:t>ijasah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</a:t>
            </a:r>
            <a:r>
              <a:rPr lang="en-US" dirty="0" err="1" smtClean="0"/>
              <a:t>pendidikannya</a:t>
            </a:r>
            <a:endParaRPr lang="en-US" dirty="0" smtClean="0"/>
          </a:p>
          <a:p>
            <a:r>
              <a:rPr lang="en-US" dirty="0" err="1" smtClean="0"/>
              <a:t>Mahasiswa</a:t>
            </a:r>
            <a:r>
              <a:rPr lang="en-US" dirty="0" smtClean="0"/>
              <a:t>  </a:t>
            </a:r>
            <a:r>
              <a:rPr lang="en-US" dirty="0" err="1" smtClean="0"/>
              <a:t>menempuh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kuliahnya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dia</a:t>
            </a:r>
            <a:r>
              <a:rPr lang="en-US" dirty="0" smtClean="0"/>
              <a:t> </a:t>
            </a:r>
            <a:r>
              <a:rPr lang="en-US" dirty="0" err="1" smtClean="0"/>
              <a:t>terdaftar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institusi</a:t>
            </a:r>
            <a:r>
              <a:rPr lang="en-US" dirty="0" smtClean="0"/>
              <a:t> </a:t>
            </a:r>
            <a:r>
              <a:rPr lang="en-US" dirty="0" err="1" smtClean="0"/>
              <a:t>penyelenggara</a:t>
            </a:r>
            <a:r>
              <a:rPr lang="en-US" dirty="0" smtClean="0"/>
              <a:t> PJJ </a:t>
            </a:r>
          </a:p>
          <a:p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institusi</a:t>
            </a:r>
            <a:r>
              <a:rPr lang="en-US" dirty="0" smtClean="0"/>
              <a:t> </a:t>
            </a:r>
            <a:r>
              <a:rPr lang="en-US" dirty="0" err="1" smtClean="0"/>
              <a:t>penyelenggara</a:t>
            </a:r>
            <a:r>
              <a:rPr lang="en-US" dirty="0" smtClean="0"/>
              <a:t> PJJ </a:t>
            </a:r>
            <a:r>
              <a:rPr lang="en-US" dirty="0" err="1" smtClean="0"/>
              <a:t>dibuktikan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sertifikat</a:t>
            </a:r>
            <a:r>
              <a:rPr lang="en-US" dirty="0" smtClean="0"/>
              <a:t> </a:t>
            </a:r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institusi</a:t>
            </a:r>
            <a:r>
              <a:rPr lang="en-US" dirty="0" smtClean="0"/>
              <a:t> </a:t>
            </a:r>
            <a:r>
              <a:rPr lang="en-US" dirty="0" err="1" smtClean="0"/>
              <a:t>penyelenggara</a:t>
            </a:r>
            <a:r>
              <a:rPr lang="en-US" dirty="0" smtClean="0"/>
              <a:t> PJJ</a:t>
            </a:r>
          </a:p>
          <a:p>
            <a:r>
              <a:rPr lang="en-US" dirty="0" err="1" smtClean="0"/>
              <a:t>Ijasah</a:t>
            </a:r>
            <a:r>
              <a:rPr lang="en-US" dirty="0" smtClean="0"/>
              <a:t> </a:t>
            </a:r>
            <a:r>
              <a:rPr lang="en-US" dirty="0" err="1" smtClean="0"/>
              <a:t>beserta</a:t>
            </a:r>
            <a:r>
              <a:rPr lang="en-US" dirty="0" smtClean="0"/>
              <a:t> </a:t>
            </a:r>
            <a:r>
              <a:rPr lang="en-US" dirty="0" err="1" smtClean="0"/>
              <a:t>gelar</a:t>
            </a:r>
            <a:r>
              <a:rPr lang="en-US" dirty="0" smtClean="0"/>
              <a:t> </a:t>
            </a:r>
            <a:r>
              <a:rPr lang="en-US" dirty="0" err="1" smtClean="0"/>
              <a:t>akademis</a:t>
            </a:r>
            <a:r>
              <a:rPr lang="en-US" dirty="0" smtClean="0"/>
              <a:t> </a:t>
            </a:r>
            <a:r>
              <a:rPr lang="en-US" dirty="0" err="1" smtClean="0"/>
              <a:t>diterbitkan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tatap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terdaftar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0" y="566836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 algn="ctr"/>
            <a:r>
              <a:rPr lang="en-US" b="1" dirty="0" err="1" smtClean="0"/>
              <a:t>Jenis</a:t>
            </a:r>
            <a:r>
              <a:rPr lang="en-US" b="1" dirty="0" smtClean="0"/>
              <a:t> 1: </a:t>
            </a:r>
            <a:r>
              <a:rPr lang="en-US" dirty="0" err="1" smtClean="0"/>
              <a:t>Penyelenggaraan</a:t>
            </a:r>
            <a:r>
              <a:rPr lang="en-US" dirty="0" smtClean="0"/>
              <a:t> Program </a:t>
            </a:r>
            <a:r>
              <a:rPr lang="en-US" dirty="0" err="1" smtClean="0"/>
              <a:t>Studi</a:t>
            </a:r>
            <a:r>
              <a:rPr lang="en-US" dirty="0" smtClean="0"/>
              <a:t>,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ditempuh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PJJ</a:t>
            </a:r>
          </a:p>
          <a:p>
            <a:pPr marL="344488" indent="-344488" algn="just"/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terdaftar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program </a:t>
            </a:r>
            <a:r>
              <a:rPr lang="en-US" dirty="0" err="1" smtClean="0"/>
              <a:t>studi</a:t>
            </a:r>
            <a:r>
              <a:rPr lang="en-US" dirty="0" smtClean="0"/>
              <a:t>,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kuliahnya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Penyelenggara</a:t>
            </a:r>
            <a:r>
              <a:rPr lang="en-US" dirty="0" smtClean="0"/>
              <a:t> PJJ 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keutuhan</a:t>
            </a:r>
            <a:r>
              <a:rPr lang="en-US" dirty="0" smtClean="0"/>
              <a:t> </a:t>
            </a:r>
            <a:r>
              <a:rPr lang="en-US" dirty="0" err="1" smtClean="0"/>
              <a:t>kurikulum</a:t>
            </a:r>
            <a:r>
              <a:rPr lang="en-US" dirty="0" smtClean="0"/>
              <a:t> </a:t>
            </a:r>
            <a:r>
              <a:rPr lang="en-US" dirty="0" err="1" smtClean="0"/>
              <a:t>prodi</a:t>
            </a:r>
            <a:r>
              <a:rPr lang="en-US" dirty="0" smtClean="0"/>
              <a:t> yang </a:t>
            </a:r>
            <a:r>
              <a:rPr lang="en-US" dirty="0" err="1" smtClean="0"/>
              <a:t>ditempuhnya</a:t>
            </a:r>
            <a:endParaRPr lang="en-US" dirty="0"/>
          </a:p>
        </p:txBody>
      </p:sp>
      <p:grpSp>
        <p:nvGrpSpPr>
          <p:cNvPr id="5" name="Group 44"/>
          <p:cNvGrpSpPr/>
          <p:nvPr/>
        </p:nvGrpSpPr>
        <p:grpSpPr>
          <a:xfrm>
            <a:off x="457200" y="0"/>
            <a:ext cx="7772400" cy="5698123"/>
            <a:chOff x="381000" y="152400"/>
            <a:chExt cx="7772400" cy="5933300"/>
          </a:xfrm>
        </p:grpSpPr>
        <p:grpSp>
          <p:nvGrpSpPr>
            <p:cNvPr id="7" name="Group 48"/>
            <p:cNvGrpSpPr/>
            <p:nvPr/>
          </p:nvGrpSpPr>
          <p:grpSpPr>
            <a:xfrm>
              <a:off x="381000" y="152400"/>
              <a:ext cx="7772400" cy="5715000"/>
              <a:chOff x="152400" y="228600"/>
              <a:chExt cx="8153400" cy="59436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152400" y="762000"/>
                <a:ext cx="990600" cy="3733800"/>
              </a:xfrm>
              <a:prstGeom prst="rect">
                <a:avLst/>
              </a:prstGeom>
              <a:solidFill>
                <a:schemeClr val="bg1"/>
              </a:solidFill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304800" y="2057400"/>
                <a:ext cx="609600" cy="457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>
                    <a:solidFill>
                      <a:schemeClr val="tx1"/>
                    </a:solidFill>
                  </a:rPr>
                  <a:t>Mhs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304800" y="2667000"/>
                <a:ext cx="609600" cy="457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>
                    <a:solidFill>
                      <a:schemeClr val="tx1"/>
                    </a:solidFill>
                  </a:rPr>
                  <a:t>Mhs</a:t>
                </a:r>
                <a:endParaRPr lang="en-US" sz="1600" dirty="0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04800" y="3657600"/>
                <a:ext cx="609600" cy="457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>
                    <a:solidFill>
                      <a:schemeClr val="tx1"/>
                    </a:solidFill>
                  </a:rPr>
                  <a:t>Mhs</a:t>
                </a:r>
                <a:endParaRPr lang="en-US" dirty="0"/>
              </a:p>
            </p:txBody>
          </p:sp>
          <p:cxnSp>
            <p:nvCxnSpPr>
              <p:cNvPr id="6" name="Straight Connector 5"/>
              <p:cNvCxnSpPr>
                <a:stCxn id="3" idx="2"/>
                <a:endCxn id="4" idx="0"/>
              </p:cNvCxnSpPr>
              <p:nvPr/>
            </p:nvCxnSpPr>
            <p:spPr>
              <a:xfrm rot="5400000">
                <a:off x="342900" y="3390900"/>
                <a:ext cx="533400" cy="1588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Rectangle 7"/>
              <p:cNvSpPr/>
              <p:nvPr/>
            </p:nvSpPr>
            <p:spPr>
              <a:xfrm>
                <a:off x="1447800" y="1600200"/>
                <a:ext cx="1828800" cy="36576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114800" y="1676400"/>
                <a:ext cx="144780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PBJJ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114800" y="2286000"/>
                <a:ext cx="144780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PBJJ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114800" y="3276600"/>
                <a:ext cx="144780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PBJJ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rot="5400000">
                <a:off x="4534694" y="3009106"/>
                <a:ext cx="533400" cy="1588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6400800" y="685800"/>
                <a:ext cx="1828800" cy="54864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Arrow Connector 22"/>
              <p:cNvCxnSpPr/>
              <p:nvPr/>
            </p:nvCxnSpPr>
            <p:spPr>
              <a:xfrm>
                <a:off x="5562600" y="2514600"/>
                <a:ext cx="838200" cy="1588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5562600" y="1903412"/>
                <a:ext cx="838200" cy="1588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>
                <a:off x="5562600" y="3505200"/>
                <a:ext cx="838200" cy="1588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3124597" y="3276203"/>
                <a:ext cx="5638800" cy="794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3352800" y="4799012"/>
                <a:ext cx="3048000" cy="1588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endCxn id="2" idx="3"/>
              </p:cNvCxnSpPr>
              <p:nvPr/>
            </p:nvCxnSpPr>
            <p:spPr>
              <a:xfrm rot="10800000">
                <a:off x="914400" y="2286000"/>
                <a:ext cx="457200" cy="1588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rot="10800000">
                <a:off x="914400" y="2895600"/>
                <a:ext cx="457200" cy="1588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rot="10800000">
                <a:off x="914400" y="3886200"/>
                <a:ext cx="457200" cy="1588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3276600" y="1905000"/>
                <a:ext cx="838200" cy="1588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3276600" y="2513012"/>
                <a:ext cx="838200" cy="1588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3276600" y="3503612"/>
                <a:ext cx="838200" cy="1588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029" name="Picture 5" descr="university clip art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400800" y="4267200"/>
                <a:ext cx="1753188" cy="1905000"/>
              </a:xfrm>
              <a:prstGeom prst="rect">
                <a:avLst/>
              </a:prstGeom>
              <a:noFill/>
            </p:spPr>
          </p:pic>
          <p:sp>
            <p:nvSpPr>
              <p:cNvPr id="38" name="Rectangle 37"/>
              <p:cNvSpPr/>
              <p:nvPr/>
            </p:nvSpPr>
            <p:spPr>
              <a:xfrm>
                <a:off x="1600200" y="1752600"/>
                <a:ext cx="1447800" cy="4572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PBJJ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447800" y="641194"/>
                <a:ext cx="1828800" cy="999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 </a:t>
                </a:r>
                <a:r>
                  <a:rPr lang="en-US" dirty="0" err="1" smtClean="0"/>
                  <a:t>Penyelenggara</a:t>
                </a:r>
                <a:r>
                  <a:rPr lang="en-US" dirty="0" smtClean="0"/>
                  <a:t> Program </a:t>
                </a:r>
                <a:r>
                  <a:rPr lang="en-US" dirty="0" err="1" smtClean="0"/>
                  <a:t>Studi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tatap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muka</a:t>
                </a:r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4038600" y="4267200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TIK - SPP</a:t>
                </a:r>
                <a:endParaRPr lang="en-US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962400" y="1295400"/>
                <a:ext cx="1828800" cy="384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TIK-</a:t>
                </a:r>
                <a:r>
                  <a:rPr lang="en-US" dirty="0" err="1" smtClean="0"/>
                  <a:t>Tatap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muka</a:t>
                </a:r>
                <a:endParaRPr lang="en-US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6324600" y="228600"/>
                <a:ext cx="1981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/>
                  <a:t>Penyelenggara</a:t>
                </a:r>
                <a:r>
                  <a:rPr lang="en-US" dirty="0" smtClean="0"/>
                  <a:t> PJJ</a:t>
                </a:r>
                <a:endParaRPr lang="en-US" dirty="0"/>
              </a:p>
            </p:txBody>
          </p:sp>
          <p:pic>
            <p:nvPicPr>
              <p:cNvPr id="1031" name="Picture 7" descr="CityHall1930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555102" y="4114800"/>
                <a:ext cx="1721498" cy="1109914"/>
              </a:xfrm>
              <a:prstGeom prst="rect">
                <a:avLst/>
              </a:prstGeom>
              <a:noFill/>
            </p:spPr>
          </p:pic>
          <p:pic>
            <p:nvPicPr>
              <p:cNvPr id="1033" name="Picture 9" descr="A cartoon drawn by a former PhD student for Professor Taylor on hs 60th birthday">
                <a:hlinkClick r:id="rId6" tooltip="A cartoon drawn by a former PhD student for Professor Taylor on hs 60th birthday"/>
              </p:cNvPr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781800" y="2895600"/>
                <a:ext cx="962025" cy="1238250"/>
              </a:xfrm>
              <a:prstGeom prst="rect">
                <a:avLst/>
              </a:prstGeom>
              <a:noFill/>
            </p:spPr>
          </p:pic>
          <p:pic>
            <p:nvPicPr>
              <p:cNvPr id="1037" name="Picture 13" descr="https://encrypted-tbn1.gstatic.com/images?q=tbn:ANd9GcQ6AC51LRHG6DVnM1OZoa1y86vqx0Mqqe-rJrDoDmfV_jBnD0YqJrfC8j4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905000" y="2590800"/>
                <a:ext cx="742950" cy="1085850"/>
              </a:xfrm>
              <a:prstGeom prst="rect">
                <a:avLst/>
              </a:prstGeom>
              <a:noFill/>
            </p:spPr>
          </p:pic>
          <p:pic>
            <p:nvPicPr>
              <p:cNvPr id="1039" name="Picture 15" descr="https://encrypted-tbn3.gstatic.com/images?q=tbn:ANd9GcS6obrc_4CkWVzRviUlJi6SklLZ0Vt_G686Aw6FoKrbJ6MLNlL742Mqt-Q">
                <a:hlinkClick r:id="rId10"/>
              </p:cNvPr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6705600" y="1219200"/>
                <a:ext cx="1133475" cy="1285876"/>
              </a:xfrm>
              <a:prstGeom prst="rect">
                <a:avLst/>
              </a:prstGeom>
              <a:noFill/>
            </p:spPr>
          </p:pic>
          <p:pic>
            <p:nvPicPr>
              <p:cNvPr id="1041" name="Picture 17" descr="https://encrypted-tbn3.gstatic.com/images?q=tbn:ANd9GcR7Q_e0F58JXbSpQRw-dovaM1Cn7q62njeXGAbHb8ss9mE76hYks0yNx_bb9Q">
                <a:hlinkClick r:id="rId12"/>
              </p:cNvPr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228600" y="914400"/>
                <a:ext cx="890095" cy="1007746"/>
              </a:xfrm>
              <a:prstGeom prst="rect">
                <a:avLst/>
              </a:prstGeom>
              <a:noFill/>
            </p:spPr>
          </p:pic>
        </p:grpSp>
        <p:cxnSp>
          <p:nvCxnSpPr>
            <p:cNvPr id="51" name="Shape 50"/>
            <p:cNvCxnSpPr>
              <a:stCxn id="47" idx="2"/>
            </p:cNvCxnSpPr>
            <p:nvPr/>
          </p:nvCxnSpPr>
          <p:spPr>
            <a:xfrm rot="16200000" flipH="1">
              <a:off x="992216" y="4116415"/>
              <a:ext cx="392723" cy="670845"/>
            </a:xfrm>
            <a:prstGeom prst="bentConnector2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81000" y="4724400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Registrasi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718155" y="4964022"/>
              <a:ext cx="4073045" cy="1121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Keterangan</a:t>
              </a:r>
              <a:r>
                <a:rPr lang="en-US" sz="1600" dirty="0" smtClean="0"/>
                <a:t>:</a:t>
              </a:r>
            </a:p>
            <a:p>
              <a:r>
                <a:rPr lang="en-US" sz="1600" dirty="0" smtClean="0"/>
                <a:t>TIK = </a:t>
              </a:r>
              <a:r>
                <a:rPr lang="en-US" sz="1600" dirty="0" err="1" smtClean="0"/>
                <a:t>Teknologi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Informasi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dan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Komunikasi</a:t>
              </a:r>
              <a:endParaRPr lang="en-US" sz="1600" dirty="0" smtClean="0"/>
            </a:p>
            <a:p>
              <a:r>
                <a:rPr lang="en-US" sz="1600" dirty="0" smtClean="0"/>
                <a:t>SPP = </a:t>
              </a:r>
              <a:r>
                <a:rPr lang="en-US" sz="1600" dirty="0" err="1" smtClean="0"/>
                <a:t>Sistem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Pengelolaan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Pembelajaran</a:t>
              </a:r>
              <a:endParaRPr lang="en-US" sz="1600" dirty="0" smtClean="0"/>
            </a:p>
            <a:p>
              <a:r>
                <a:rPr lang="en-US" sz="1600" dirty="0" smtClean="0"/>
                <a:t>PBJJ = </a:t>
              </a:r>
              <a:r>
                <a:rPr lang="en-US" sz="1600" dirty="0" err="1" smtClean="0"/>
                <a:t>Pusat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Belajar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Jarak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Jauh</a:t>
              </a:r>
              <a:endParaRPr lang="en-US" sz="1600" dirty="0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295400" y="4038600"/>
              <a:ext cx="5029200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Jenis</a:t>
            </a:r>
            <a:r>
              <a:rPr lang="en-US" dirty="0" smtClean="0"/>
              <a:t> 2: </a:t>
            </a:r>
            <a:r>
              <a:rPr lang="en-US" sz="2700" dirty="0" err="1" smtClean="0"/>
              <a:t>Penyelenggaraan</a:t>
            </a:r>
            <a:r>
              <a:rPr lang="en-US" sz="2700" dirty="0" smtClean="0"/>
              <a:t> PJJ </a:t>
            </a:r>
            <a:r>
              <a:rPr lang="en-US" sz="2700" dirty="0" err="1" smtClean="0"/>
              <a:t>oleh</a:t>
            </a:r>
            <a:r>
              <a:rPr lang="en-US" sz="2700" dirty="0" smtClean="0"/>
              <a:t> program </a:t>
            </a:r>
            <a:r>
              <a:rPr lang="en-US" sz="2700" dirty="0" err="1" smtClean="0"/>
              <a:t>studi</a:t>
            </a:r>
            <a:r>
              <a:rPr lang="en-US" sz="2700" dirty="0" smtClean="0"/>
              <a:t> PJJ </a:t>
            </a:r>
            <a:r>
              <a:rPr lang="en-US" sz="2700" dirty="0" err="1" smtClean="0"/>
              <a:t>bersama</a:t>
            </a:r>
            <a:r>
              <a:rPr lang="en-US" sz="2700" dirty="0" smtClean="0"/>
              <a:t> </a:t>
            </a:r>
            <a:r>
              <a:rPr lang="en-US" sz="2700" dirty="0" err="1" smtClean="0"/>
              <a:t>penyelenggara</a:t>
            </a:r>
            <a:r>
              <a:rPr lang="en-US" sz="2700" dirty="0" smtClean="0"/>
              <a:t> PJJ </a:t>
            </a:r>
            <a:r>
              <a:rPr lang="en-US" sz="2700" dirty="0" err="1" smtClean="0"/>
              <a:t>dari</a:t>
            </a:r>
            <a:r>
              <a:rPr lang="en-US" sz="2700" dirty="0" smtClean="0"/>
              <a:t> program </a:t>
            </a:r>
            <a:r>
              <a:rPr lang="en-US" sz="2700" dirty="0" err="1" smtClean="0"/>
              <a:t>studi</a:t>
            </a:r>
            <a:r>
              <a:rPr lang="en-US" sz="2700" dirty="0" smtClean="0"/>
              <a:t> </a:t>
            </a:r>
            <a:r>
              <a:rPr lang="en-US" sz="2700" dirty="0" err="1" smtClean="0"/>
              <a:t>atau</a:t>
            </a:r>
            <a:r>
              <a:rPr lang="en-US" sz="2700" dirty="0" smtClean="0"/>
              <a:t> </a:t>
            </a:r>
            <a:r>
              <a:rPr lang="en-US" sz="2700" dirty="0" err="1" smtClean="0"/>
              <a:t>perguruan</a:t>
            </a:r>
            <a:r>
              <a:rPr lang="en-US" sz="2700" dirty="0" smtClean="0"/>
              <a:t> </a:t>
            </a:r>
            <a:r>
              <a:rPr lang="en-US" sz="2700" dirty="0" err="1" smtClean="0"/>
              <a:t>tinggi</a:t>
            </a:r>
            <a:r>
              <a:rPr lang="en-US" sz="2700" dirty="0" smtClean="0"/>
              <a:t> lain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ijin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menyelenggarakan</a:t>
            </a:r>
            <a:r>
              <a:rPr lang="en-US" dirty="0" smtClean="0"/>
              <a:t> </a:t>
            </a:r>
            <a:r>
              <a:rPr lang="en-US" dirty="0" err="1" smtClean="0"/>
              <a:t>perkuliahan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,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Program </a:t>
            </a:r>
            <a:r>
              <a:rPr lang="en-US" dirty="0" err="1" smtClean="0"/>
              <a:t>Studi</a:t>
            </a:r>
            <a:r>
              <a:rPr lang="en-US" dirty="0" smtClean="0"/>
              <a:t> PJJ,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menyelenggarakan</a:t>
            </a:r>
            <a:r>
              <a:rPr lang="en-US" dirty="0" smtClean="0"/>
              <a:t> PJJ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skema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2.</a:t>
            </a:r>
          </a:p>
          <a:p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ditempuh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yang </a:t>
            </a:r>
            <a:r>
              <a:rPr lang="en-US" dirty="0" err="1" smtClean="0"/>
              <a:t>terdaftar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Program </a:t>
            </a:r>
            <a:r>
              <a:rPr lang="en-US" dirty="0" err="1" smtClean="0"/>
              <a:t>Studi</a:t>
            </a:r>
            <a:r>
              <a:rPr lang="en-US" dirty="0" smtClean="0"/>
              <a:t> PJJ, </a:t>
            </a:r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yang lain </a:t>
            </a:r>
            <a:r>
              <a:rPr lang="en-US" dirty="0" err="1" smtClean="0"/>
              <a:t>ditempuh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Penyelenggara</a:t>
            </a:r>
            <a:r>
              <a:rPr lang="en-US" dirty="0" smtClean="0"/>
              <a:t> PJJ yang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Program </a:t>
            </a:r>
            <a:r>
              <a:rPr lang="en-US" dirty="0" err="1" smtClean="0"/>
              <a:t>Studi</a:t>
            </a:r>
            <a:r>
              <a:rPr lang="en-US" dirty="0" smtClean="0"/>
              <a:t> PJJ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memfasilitasi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tatap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 (tutorial, </a:t>
            </a:r>
            <a:r>
              <a:rPr lang="en-US" dirty="0" err="1" smtClean="0"/>
              <a:t>praktikum</a:t>
            </a:r>
            <a:r>
              <a:rPr lang="en-US" dirty="0" smtClean="0"/>
              <a:t>,  </a:t>
            </a:r>
            <a:r>
              <a:rPr lang="en-US" dirty="0" err="1" smtClean="0"/>
              <a:t>penyelenggaraan</a:t>
            </a:r>
            <a:r>
              <a:rPr lang="en-US" dirty="0" smtClean="0"/>
              <a:t> </a:t>
            </a:r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pengawasannya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sebagainya</a:t>
            </a:r>
            <a:r>
              <a:rPr lang="en-US" dirty="0" smtClean="0"/>
              <a:t>)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dilaksanakan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institusi</a:t>
            </a:r>
            <a:r>
              <a:rPr lang="en-US" dirty="0" smtClean="0"/>
              <a:t> </a:t>
            </a:r>
            <a:r>
              <a:rPr lang="en-US" dirty="0" err="1" smtClean="0"/>
              <a:t>Penyelenggara</a:t>
            </a:r>
            <a:r>
              <a:rPr lang="en-US" dirty="0" smtClean="0"/>
              <a:t> PJJ,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(PBJJ)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0500" y="152400"/>
            <a:ext cx="8943081" cy="5791200"/>
            <a:chOff x="228600" y="76201"/>
            <a:chExt cx="8943081" cy="5791200"/>
          </a:xfrm>
        </p:grpSpPr>
        <p:sp>
          <p:nvSpPr>
            <p:cNvPr id="3" name="TextBox 42"/>
            <p:cNvSpPr txBox="1"/>
            <p:nvPr/>
          </p:nvSpPr>
          <p:spPr>
            <a:xfrm>
              <a:off x="6463305" y="76201"/>
              <a:ext cx="2528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“Program </a:t>
              </a:r>
              <a:r>
                <a:rPr lang="en-US" dirty="0" err="1" smtClean="0"/>
                <a:t>Studi</a:t>
              </a:r>
              <a:r>
                <a:rPr lang="en-US" dirty="0" smtClean="0"/>
                <a:t>” </a:t>
              </a:r>
              <a:r>
                <a:rPr lang="en-US" dirty="0" smtClean="0"/>
                <a:t>PJJ</a:t>
              </a:r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702893" y="837406"/>
              <a:ext cx="10668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PBJJ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702893" y="1447006"/>
              <a:ext cx="10668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PBJJ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702893" y="2437606"/>
              <a:ext cx="10668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PBJJ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rot="5400000">
              <a:off x="6197399" y="2170113"/>
              <a:ext cx="533400" cy="1588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7086600" y="532606"/>
              <a:ext cx="1828800" cy="533479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6781800" y="1676401"/>
              <a:ext cx="304800" cy="794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781800" y="1066800"/>
              <a:ext cx="304800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781800" y="2667001"/>
              <a:ext cx="304800" cy="794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-381795" y="3047207"/>
              <a:ext cx="5638800" cy="1588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5257800" y="3505201"/>
              <a:ext cx="1828800" cy="794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6" idx="1"/>
            </p:cNvCxnSpPr>
            <p:nvPr/>
          </p:nvCxnSpPr>
          <p:spPr>
            <a:xfrm flipV="1">
              <a:off x="5245693" y="2666206"/>
              <a:ext cx="457200" cy="794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cartoon drawn by a former PhD student for Professor Taylor on hs 60th birth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67601" y="2113756"/>
              <a:ext cx="962025" cy="1238250"/>
            </a:xfrm>
            <a:prstGeom prst="rect">
              <a:avLst/>
            </a:prstGeom>
            <a:noFill/>
          </p:spPr>
        </p:pic>
        <p:pic>
          <p:nvPicPr>
            <p:cNvPr id="16" name="Picture 15" descr="https://encrypted-tbn3.gstatic.com/images?q=tbn:ANd9GcS6obrc_4CkWVzRviUlJi6SklLZ0Vt_G686Aw6FoKrbJ6MLNlL742Mqt-Q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91401" y="694530"/>
              <a:ext cx="1133475" cy="1285876"/>
            </a:xfrm>
            <a:prstGeom prst="rect">
              <a:avLst/>
            </a:prstGeom>
            <a:noFill/>
          </p:spPr>
        </p:pic>
        <p:grpSp>
          <p:nvGrpSpPr>
            <p:cNvPr id="17" name="Group 16"/>
            <p:cNvGrpSpPr/>
            <p:nvPr/>
          </p:nvGrpSpPr>
          <p:grpSpPr>
            <a:xfrm>
              <a:off x="4255093" y="608806"/>
              <a:ext cx="4916588" cy="3733800"/>
              <a:chOff x="304800" y="609600"/>
              <a:chExt cx="4916588" cy="37338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304800" y="609600"/>
                <a:ext cx="990600" cy="3733800"/>
              </a:xfrm>
              <a:prstGeom prst="rect">
                <a:avLst/>
              </a:prstGeom>
              <a:solidFill>
                <a:schemeClr val="bg1"/>
              </a:solidFill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457200" y="1905000"/>
                <a:ext cx="609600" cy="457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Mhs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57200" y="2514600"/>
                <a:ext cx="609600" cy="457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Mhs</a:t>
                </a:r>
                <a:endParaRPr lang="en-US" dirty="0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57200" y="3505200"/>
                <a:ext cx="609600" cy="457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Mhs</a:t>
                </a:r>
                <a:endParaRPr lang="en-US" dirty="0"/>
              </a:p>
            </p:txBody>
          </p:sp>
          <p:cxnSp>
            <p:nvCxnSpPr>
              <p:cNvPr id="49" name="Straight Connector 48"/>
              <p:cNvCxnSpPr>
                <a:stCxn id="47" idx="2"/>
                <a:endCxn id="48" idx="0"/>
              </p:cNvCxnSpPr>
              <p:nvPr/>
            </p:nvCxnSpPr>
            <p:spPr>
              <a:xfrm rot="5400000">
                <a:off x="495300" y="3238500"/>
                <a:ext cx="533400" cy="1588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50" name="Picture 49" descr="https://encrypted-tbn3.gstatic.com/images?q=tbn:ANd9GcR7Q_e0F58JXbSpQRw-dovaM1Cn7q62njeXGAbHb8ss9mE76hYks0yNx_bb9Q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31293" y="761206"/>
                <a:ext cx="890095" cy="1007746"/>
              </a:xfrm>
              <a:prstGeom prst="rect">
                <a:avLst/>
              </a:prstGeom>
              <a:noFill/>
            </p:spPr>
          </p:pic>
        </p:grpSp>
        <p:cxnSp>
          <p:nvCxnSpPr>
            <p:cNvPr id="18" name="Straight Arrow Connector 17"/>
            <p:cNvCxnSpPr/>
            <p:nvPr/>
          </p:nvCxnSpPr>
          <p:spPr>
            <a:xfrm>
              <a:off x="5245693" y="1066800"/>
              <a:ext cx="457200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5245693" y="1676400"/>
              <a:ext cx="457200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hape 51"/>
            <p:cNvCxnSpPr/>
            <p:nvPr/>
          </p:nvCxnSpPr>
          <p:spPr>
            <a:xfrm>
              <a:off x="4724400" y="4342606"/>
              <a:ext cx="2286000" cy="381794"/>
            </a:xfrm>
            <a:prstGeom prst="bentConnector3">
              <a:avLst>
                <a:gd name="adj1" fmla="val 448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9"/>
            <p:cNvSpPr txBox="1"/>
            <p:nvPr/>
          </p:nvSpPr>
          <p:spPr>
            <a:xfrm>
              <a:off x="5093293" y="4736068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err="1" smtClean="0"/>
                <a:t>Registrasi</a:t>
              </a:r>
              <a:endParaRPr lang="en-US" dirty="0"/>
            </a:p>
          </p:txBody>
        </p:sp>
        <p:sp>
          <p:nvSpPr>
            <p:cNvPr id="22" name="TextBox 32"/>
            <p:cNvSpPr txBox="1"/>
            <p:nvPr/>
          </p:nvSpPr>
          <p:spPr>
            <a:xfrm>
              <a:off x="5702893" y="3531074"/>
              <a:ext cx="1307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TIK - SPP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15200" y="5257800"/>
              <a:ext cx="14478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PBJJ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44"/>
            <p:cNvSpPr txBox="1"/>
            <p:nvPr/>
          </p:nvSpPr>
          <p:spPr>
            <a:xfrm>
              <a:off x="5257799" y="447260"/>
              <a:ext cx="1905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TIK-</a:t>
              </a:r>
              <a:r>
                <a:rPr lang="en-US" dirty="0" err="1" smtClean="0"/>
                <a:t>Tatap</a:t>
              </a:r>
              <a:r>
                <a:rPr lang="en-US" dirty="0" smtClean="0"/>
                <a:t> </a:t>
              </a:r>
              <a:r>
                <a:rPr lang="en-US" dirty="0" err="1" smtClean="0"/>
                <a:t>muka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" y="837406"/>
              <a:ext cx="1828800" cy="495379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26" name="Picture 25" descr="university clip ar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4801" y="3580606"/>
              <a:ext cx="1753188" cy="1448594"/>
            </a:xfrm>
            <a:prstGeom prst="rect">
              <a:avLst/>
            </a:prstGeom>
            <a:noFill/>
          </p:spPr>
        </p:pic>
        <p:pic>
          <p:nvPicPr>
            <p:cNvPr id="27" name="Picture 26" descr="A cartoon drawn by a former PhD student for Professor Taylor on hs 60th birthda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601" y="2343150"/>
              <a:ext cx="962025" cy="1238250"/>
            </a:xfrm>
            <a:prstGeom prst="rect">
              <a:avLst/>
            </a:prstGeom>
            <a:noFill/>
          </p:spPr>
        </p:pic>
        <p:pic>
          <p:nvPicPr>
            <p:cNvPr id="28" name="Picture 27" descr="https://encrypted-tbn3.gstatic.com/images?q=tbn:ANd9GcS6obrc_4CkWVzRviUlJi6SklLZ0Vt_G686Aw6FoKrbJ6MLNlL742Mqt-Q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1" y="923924"/>
              <a:ext cx="1133475" cy="1285876"/>
            </a:xfrm>
            <a:prstGeom prst="rect">
              <a:avLst/>
            </a:prstGeom>
            <a:noFill/>
          </p:spPr>
        </p:pic>
        <p:sp>
          <p:nvSpPr>
            <p:cNvPr id="29" name="Rectangle 28"/>
            <p:cNvSpPr/>
            <p:nvPr/>
          </p:nvSpPr>
          <p:spPr>
            <a:xfrm>
              <a:off x="533400" y="5105400"/>
              <a:ext cx="14478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PBJJ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30" name="Picture 29" descr="CityHall193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62801" y="3886201"/>
              <a:ext cx="1641055" cy="1067225"/>
            </a:xfrm>
            <a:prstGeom prst="rect">
              <a:avLst/>
            </a:prstGeom>
            <a:noFill/>
          </p:spPr>
        </p:pic>
        <p:sp>
          <p:nvSpPr>
            <p:cNvPr id="31" name="TextBox 79"/>
            <p:cNvSpPr txBox="1"/>
            <p:nvPr/>
          </p:nvSpPr>
          <p:spPr>
            <a:xfrm>
              <a:off x="228600" y="87868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err="1" smtClean="0"/>
                <a:t>Penyelenggara</a:t>
              </a:r>
              <a:r>
                <a:rPr lang="en-US" dirty="0" smtClean="0"/>
                <a:t> PJJ (</a:t>
              </a:r>
              <a:r>
                <a:rPr lang="en-US" dirty="0" err="1" smtClean="0"/>
                <a:t>Prodi</a:t>
              </a:r>
              <a:r>
                <a:rPr lang="en-US" dirty="0" smtClean="0"/>
                <a:t>/PT Lain)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667000" y="914400"/>
              <a:ext cx="10668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PBJJ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667000" y="1524000"/>
              <a:ext cx="10668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PBJJ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67000" y="2514600"/>
              <a:ext cx="10668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PBJJ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 rot="5400000">
              <a:off x="2934495" y="2247107"/>
              <a:ext cx="533400" cy="1588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0800000">
              <a:off x="2133600" y="1143000"/>
              <a:ext cx="533400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2133600" y="3581400"/>
              <a:ext cx="2057400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3733800" y="2743201"/>
              <a:ext cx="533400" cy="794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2" idx="3"/>
            </p:cNvCxnSpPr>
            <p:nvPr/>
          </p:nvCxnSpPr>
          <p:spPr>
            <a:xfrm>
              <a:off x="3733800" y="1143000"/>
              <a:ext cx="533400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3" idx="3"/>
            </p:cNvCxnSpPr>
            <p:nvPr/>
          </p:nvCxnSpPr>
          <p:spPr>
            <a:xfrm>
              <a:off x="3733800" y="1752600"/>
              <a:ext cx="533400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91"/>
            <p:cNvSpPr txBox="1"/>
            <p:nvPr/>
          </p:nvSpPr>
          <p:spPr>
            <a:xfrm>
              <a:off x="2590801" y="3683474"/>
              <a:ext cx="13075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TIK - SPP</a:t>
              </a:r>
              <a:endParaRPr lang="en-US" dirty="0"/>
            </a:p>
          </p:txBody>
        </p:sp>
        <p:sp>
          <p:nvSpPr>
            <p:cNvPr id="42" name="TextBox 92"/>
            <p:cNvSpPr txBox="1"/>
            <p:nvPr/>
          </p:nvSpPr>
          <p:spPr>
            <a:xfrm>
              <a:off x="2438400" y="468868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TIK-</a:t>
              </a:r>
              <a:r>
                <a:rPr lang="en-US" dirty="0" err="1" smtClean="0"/>
                <a:t>Tatap</a:t>
              </a:r>
              <a:r>
                <a:rPr lang="en-US" dirty="0" smtClean="0"/>
                <a:t> </a:t>
              </a:r>
              <a:r>
                <a:rPr lang="en-US" dirty="0" err="1" smtClean="0"/>
                <a:t>muka</a:t>
              </a:r>
              <a:endParaRPr lang="en-US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10800000">
              <a:off x="2133600" y="1751012"/>
              <a:ext cx="533400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10800000">
              <a:off x="2133601" y="2741612"/>
              <a:ext cx="533400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304800" y="5904928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Jenis</a:t>
            </a:r>
            <a:r>
              <a:rPr lang="en-US" b="1" dirty="0" smtClean="0"/>
              <a:t> 2.</a:t>
            </a:r>
            <a:r>
              <a:rPr lang="en-US" dirty="0" smtClean="0"/>
              <a:t> </a:t>
            </a:r>
            <a:r>
              <a:rPr lang="en-US" dirty="0" err="1" smtClean="0"/>
              <a:t>Penyelenggaraan</a:t>
            </a:r>
            <a:r>
              <a:rPr lang="en-US" dirty="0" smtClean="0"/>
              <a:t> PJJ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smtClean="0"/>
              <a:t>“program </a:t>
            </a:r>
            <a:r>
              <a:rPr lang="en-US" dirty="0" err="1" smtClean="0"/>
              <a:t>studi</a:t>
            </a:r>
            <a:r>
              <a:rPr lang="en-US" dirty="0" smtClean="0"/>
              <a:t>” </a:t>
            </a:r>
            <a:r>
              <a:rPr lang="en-US" dirty="0" smtClean="0"/>
              <a:t>PJJ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penyelenggara</a:t>
            </a:r>
            <a:r>
              <a:rPr lang="en-US" dirty="0" smtClean="0"/>
              <a:t> PJJ </a:t>
            </a:r>
            <a:r>
              <a:rPr lang="en-US" dirty="0" err="1" smtClean="0"/>
              <a:t>dari</a:t>
            </a:r>
            <a:r>
              <a:rPr lang="en-US" dirty="0" smtClean="0"/>
              <a:t> 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perguruan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lain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57852" y="3886200"/>
            <a:ext cx="3355848" cy="901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0252" y="3886200"/>
            <a:ext cx="3127248" cy="901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56200"/>
            <a:ext cx="6781800" cy="1016000"/>
          </a:xfrm>
        </p:spPr>
        <p:txBody>
          <a:bodyPr/>
          <a:lstStyle/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252" y="1181100"/>
            <a:ext cx="3657600" cy="639762"/>
          </a:xfrm>
        </p:spPr>
        <p:txBody>
          <a:bodyPr/>
          <a:lstStyle/>
          <a:p>
            <a:r>
              <a:rPr lang="en-US" dirty="0" smtClean="0"/>
              <a:t>BSNP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3552" y="1329264"/>
            <a:ext cx="3657600" cy="3458636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800" dirty="0" err="1" smtClean="0"/>
              <a:t>Standar</a:t>
            </a:r>
            <a:r>
              <a:rPr lang="en-US" sz="2800" dirty="0" smtClean="0"/>
              <a:t> </a:t>
            </a:r>
            <a:r>
              <a:rPr lang="en-US" sz="2800" dirty="0" err="1" smtClean="0"/>
              <a:t>Nasional</a:t>
            </a:r>
            <a:r>
              <a:rPr lang="en-US" sz="2800" dirty="0" smtClean="0"/>
              <a:t> </a:t>
            </a:r>
            <a:r>
              <a:rPr lang="en-US" sz="2800" dirty="0" err="1" smtClean="0"/>
              <a:t>Pendidikan</a:t>
            </a:r>
            <a:r>
              <a:rPr lang="en-US" sz="2800" dirty="0" smtClean="0"/>
              <a:t> (SNP)</a:t>
            </a:r>
          </a:p>
          <a:p>
            <a:r>
              <a:rPr lang="en-US" sz="2800" dirty="0" err="1" smtClean="0"/>
              <a:t>Standar</a:t>
            </a:r>
            <a:r>
              <a:rPr lang="en-US" sz="2800" dirty="0" smtClean="0"/>
              <a:t> </a:t>
            </a:r>
            <a:r>
              <a:rPr lang="en-US" sz="2800" dirty="0" err="1" smtClean="0"/>
              <a:t>Nasional</a:t>
            </a:r>
            <a:r>
              <a:rPr lang="en-US" sz="2800" dirty="0" smtClean="0"/>
              <a:t> </a:t>
            </a:r>
            <a:r>
              <a:rPr lang="en-US" sz="2800" dirty="0" err="1" smtClean="0"/>
              <a:t>Pendidikan</a:t>
            </a:r>
            <a:r>
              <a:rPr lang="en-US" sz="2800" dirty="0" smtClean="0"/>
              <a:t> </a:t>
            </a:r>
            <a:r>
              <a:rPr lang="en-US" sz="2800" dirty="0" err="1" smtClean="0"/>
              <a:t>Tinggi</a:t>
            </a:r>
            <a:r>
              <a:rPr lang="en-US" sz="2800" dirty="0" smtClean="0"/>
              <a:t> </a:t>
            </a:r>
            <a:r>
              <a:rPr lang="en-US" sz="2800" dirty="0" smtClean="0"/>
              <a:t>(49/2014 SNPT</a:t>
            </a:r>
            <a:r>
              <a:rPr lang="en-US" sz="2800" dirty="0" smtClean="0"/>
              <a:t>)</a:t>
            </a:r>
          </a:p>
          <a:p>
            <a:r>
              <a:rPr lang="en-US" sz="2800" i="1" dirty="0" err="1" smtClean="0">
                <a:solidFill>
                  <a:schemeClr val="bg1"/>
                </a:solidFill>
              </a:rPr>
              <a:t>Standar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Perguruan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Tinggi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168400"/>
            <a:ext cx="3657600" cy="639762"/>
          </a:xfrm>
        </p:spPr>
        <p:txBody>
          <a:bodyPr/>
          <a:lstStyle/>
          <a:p>
            <a:r>
              <a:rPr lang="en-US" dirty="0" err="1" smtClean="0"/>
              <a:t>KemenRistek-</a:t>
            </a:r>
            <a:r>
              <a:rPr lang="en-US" dirty="0" err="1" smtClean="0"/>
              <a:t>Dikti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20" y="1329264"/>
            <a:ext cx="3886200" cy="345863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800" dirty="0" err="1" smtClean="0"/>
              <a:t>Implementasi</a:t>
            </a:r>
            <a:r>
              <a:rPr lang="en-US" sz="2800" dirty="0" smtClean="0"/>
              <a:t> </a:t>
            </a:r>
            <a:r>
              <a:rPr lang="en-US" sz="2800" dirty="0" err="1" smtClean="0"/>
              <a:t>Permendikbud</a:t>
            </a:r>
            <a:r>
              <a:rPr lang="en-US" sz="2800" dirty="0" smtClean="0"/>
              <a:t> </a:t>
            </a:r>
            <a:r>
              <a:rPr lang="en-US" sz="2800" dirty="0" smtClean="0"/>
              <a:t>No. 49/2014 – SNPT</a:t>
            </a:r>
          </a:p>
          <a:p>
            <a:endParaRPr lang="en-US" sz="2800" i="1" dirty="0" smtClean="0"/>
          </a:p>
          <a:p>
            <a:r>
              <a:rPr lang="en-US" sz="2800" i="1" dirty="0" err="1" smtClean="0">
                <a:solidFill>
                  <a:schemeClr val="bg1"/>
                </a:solidFill>
              </a:rPr>
              <a:t>Keputusan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Pimpinan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Perguruan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dirty="0" err="1" smtClean="0">
                <a:solidFill>
                  <a:schemeClr val="bg1"/>
                </a:solidFill>
              </a:rPr>
              <a:t>Tinggi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17500" y="1820862"/>
            <a:ext cx="444500" cy="2967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Jenis</a:t>
            </a:r>
            <a:r>
              <a:rPr lang="en-US" sz="3200" dirty="0" smtClean="0"/>
              <a:t> 3: </a:t>
            </a:r>
            <a:r>
              <a:rPr lang="en-US" sz="3200" dirty="0" err="1" smtClean="0"/>
              <a:t>Penyelenggaraan</a:t>
            </a:r>
            <a:r>
              <a:rPr lang="en-US" sz="3200" dirty="0" smtClean="0"/>
              <a:t> Mata </a:t>
            </a:r>
            <a:r>
              <a:rPr lang="en-US" sz="3200" dirty="0" err="1" smtClean="0"/>
              <a:t>Kuliah</a:t>
            </a:r>
            <a:r>
              <a:rPr lang="en-US" sz="3200" dirty="0" smtClean="0"/>
              <a:t> </a:t>
            </a:r>
            <a:r>
              <a:rPr lang="en-US" sz="3200" dirty="0" err="1" smtClean="0"/>
              <a:t>Lepasan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yang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keterampilan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yang </a:t>
            </a:r>
            <a:r>
              <a:rPr lang="en-US" dirty="0" err="1" smtClean="0"/>
              <a:t>diminati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mendaftar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institusi</a:t>
            </a:r>
            <a:r>
              <a:rPr lang="en-US" dirty="0" smtClean="0"/>
              <a:t> </a:t>
            </a:r>
            <a:r>
              <a:rPr lang="en-US" dirty="0" err="1" smtClean="0"/>
              <a:t>penyelenggara</a:t>
            </a:r>
            <a:r>
              <a:rPr lang="en-US" dirty="0" smtClean="0"/>
              <a:t> PJJ</a:t>
            </a:r>
          </a:p>
          <a:p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ditandai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sertifikat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perguruan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penyelenggara</a:t>
            </a:r>
            <a:endParaRPr lang="en-US" dirty="0" smtClean="0"/>
          </a:p>
          <a:p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, </a:t>
            </a:r>
            <a:r>
              <a:rPr lang="en-US" dirty="0" err="1" smtClean="0"/>
              <a:t>penyelenggaraan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yang </a:t>
            </a:r>
            <a:r>
              <a:rPr lang="en-US" dirty="0" err="1" smtClean="0"/>
              <a:t>memerlukan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praktik</a:t>
            </a:r>
            <a:r>
              <a:rPr lang="en-US" dirty="0" smtClean="0"/>
              <a:t>,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tatap</a:t>
            </a:r>
            <a:r>
              <a:rPr lang="en-US" dirty="0" smtClean="0"/>
              <a:t> </a:t>
            </a:r>
            <a:r>
              <a:rPr lang="en-US" dirty="0" err="1" smtClean="0"/>
              <a:t>muka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praktikum</a:t>
            </a:r>
            <a:r>
              <a:rPr lang="en-US" dirty="0" smtClean="0"/>
              <a:t>,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dilaksanakan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tutor </a:t>
            </a:r>
            <a:r>
              <a:rPr lang="en-US" dirty="0" err="1" smtClean="0"/>
              <a:t>di</a:t>
            </a:r>
            <a:r>
              <a:rPr lang="en-US" dirty="0" smtClean="0"/>
              <a:t> PBJJ yang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geografis</a:t>
            </a:r>
            <a:r>
              <a:rPr lang="en-US" dirty="0" smtClean="0"/>
              <a:t> </a:t>
            </a:r>
            <a:r>
              <a:rPr lang="en-US" dirty="0" err="1" smtClean="0"/>
              <a:t>terjangkau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endParaRPr lang="en-US" dirty="0" smtClean="0"/>
          </a:p>
          <a:p>
            <a:r>
              <a:rPr lang="en-US" dirty="0" err="1" smtClean="0"/>
              <a:t>Penanggungjawab</a:t>
            </a:r>
            <a:r>
              <a:rPr lang="en-US" dirty="0" smtClean="0"/>
              <a:t> 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pengampu</a:t>
            </a:r>
            <a:r>
              <a:rPr lang="en-US" dirty="0" smtClean="0"/>
              <a:t> </a:t>
            </a:r>
            <a:r>
              <a:rPr lang="en-US" dirty="0" err="1" smtClean="0"/>
              <a:t>perkuliahan</a:t>
            </a:r>
            <a:r>
              <a:rPr lang="en-US" dirty="0" smtClean="0"/>
              <a:t> </a:t>
            </a: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perkuliahan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institusi</a:t>
            </a:r>
            <a:r>
              <a:rPr lang="en-US" dirty="0" smtClean="0"/>
              <a:t> </a:t>
            </a:r>
            <a:r>
              <a:rPr lang="en-US" dirty="0" err="1" smtClean="0"/>
              <a:t>penyelenggara</a:t>
            </a:r>
            <a:r>
              <a:rPr lang="en-US" dirty="0" smtClean="0"/>
              <a:t> PJJ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6379986" y="76200"/>
            <a:ext cx="2361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Penyelenggara</a:t>
            </a:r>
            <a:r>
              <a:rPr lang="en-US" dirty="0" smtClean="0"/>
              <a:t> PJJ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04800" y="5199792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 algn="ctr"/>
            <a:r>
              <a:rPr lang="en-US" sz="2200" dirty="0" err="1" smtClean="0"/>
              <a:t>Jenis</a:t>
            </a:r>
            <a:r>
              <a:rPr lang="en-US" sz="2200" dirty="0" smtClean="0"/>
              <a:t> 3: </a:t>
            </a:r>
            <a:r>
              <a:rPr lang="en-US" sz="2200" dirty="0" err="1" smtClean="0"/>
              <a:t>Penyelenggaraan</a:t>
            </a:r>
            <a:r>
              <a:rPr lang="en-US" sz="2200" dirty="0" smtClean="0"/>
              <a:t> </a:t>
            </a:r>
            <a:r>
              <a:rPr lang="en-US" sz="2200" dirty="0" err="1" smtClean="0"/>
              <a:t>mata</a:t>
            </a:r>
            <a:r>
              <a:rPr lang="en-US" sz="2200" dirty="0" smtClean="0"/>
              <a:t> </a:t>
            </a:r>
            <a:r>
              <a:rPr lang="en-US" sz="2200" dirty="0" err="1" smtClean="0"/>
              <a:t>kuliah</a:t>
            </a:r>
            <a:r>
              <a:rPr lang="en-US" sz="2200" dirty="0" smtClean="0"/>
              <a:t> </a:t>
            </a:r>
            <a:r>
              <a:rPr lang="en-US" sz="2200" dirty="0" err="1" smtClean="0"/>
              <a:t>lepasan</a:t>
            </a:r>
            <a:endParaRPr lang="en-US" sz="2200" dirty="0" smtClean="0"/>
          </a:p>
          <a:p>
            <a:pPr marL="465138" indent="-465138" algn="just"/>
            <a:r>
              <a:rPr lang="en-US" sz="2200" dirty="0" err="1" smtClean="0"/>
              <a:t>Mahasiswa</a:t>
            </a:r>
            <a:r>
              <a:rPr lang="en-US" sz="2200" dirty="0" smtClean="0"/>
              <a:t>  </a:t>
            </a:r>
            <a:r>
              <a:rPr lang="en-US" sz="2200" dirty="0" err="1" smtClean="0"/>
              <a:t>mendaftar</a:t>
            </a:r>
            <a:r>
              <a:rPr lang="en-US" sz="2200" dirty="0" smtClean="0"/>
              <a:t> </a:t>
            </a:r>
            <a:r>
              <a:rPr lang="en-US" sz="2200" dirty="0" err="1" smtClean="0"/>
              <a:t>langsung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Penyelenggara</a:t>
            </a:r>
            <a:r>
              <a:rPr lang="en-US" sz="2200" dirty="0" smtClean="0"/>
              <a:t> PJJ 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mengikuti</a:t>
            </a:r>
            <a:r>
              <a:rPr lang="en-US" sz="2200" dirty="0" smtClean="0"/>
              <a:t> </a:t>
            </a:r>
            <a:r>
              <a:rPr lang="en-US" sz="2200" dirty="0" err="1" smtClean="0"/>
              <a:t>kuliah</a:t>
            </a:r>
            <a:r>
              <a:rPr lang="en-US" sz="2200" dirty="0" smtClean="0"/>
              <a:t> </a:t>
            </a:r>
            <a:r>
              <a:rPr lang="en-US" sz="2200" dirty="0" err="1" smtClean="0"/>
              <a:t>lepasan</a:t>
            </a:r>
            <a:r>
              <a:rPr lang="en-US" sz="2200" dirty="0" smtClean="0"/>
              <a:t> (</a:t>
            </a:r>
            <a:r>
              <a:rPr lang="en-US" sz="2200" dirty="0" err="1" smtClean="0"/>
              <a:t>tanpa</a:t>
            </a:r>
            <a:r>
              <a:rPr lang="en-US" sz="2200" dirty="0" smtClean="0"/>
              <a:t> </a:t>
            </a:r>
            <a:r>
              <a:rPr lang="en-US" sz="2200" dirty="0" err="1" smtClean="0"/>
              <a:t>terikat</a:t>
            </a:r>
            <a:r>
              <a:rPr lang="en-US" sz="2200" dirty="0" smtClean="0"/>
              <a:t> program </a:t>
            </a:r>
            <a:r>
              <a:rPr lang="en-US" sz="2200" dirty="0" err="1" smtClean="0"/>
              <a:t>studi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grpSp>
        <p:nvGrpSpPr>
          <p:cNvPr id="5" name="Group 34"/>
          <p:cNvGrpSpPr/>
          <p:nvPr/>
        </p:nvGrpSpPr>
        <p:grpSpPr>
          <a:xfrm>
            <a:off x="533400" y="152400"/>
            <a:ext cx="8077200" cy="5180806"/>
            <a:chOff x="304800" y="838994"/>
            <a:chExt cx="8077200" cy="5180806"/>
          </a:xfrm>
        </p:grpSpPr>
        <p:sp>
          <p:nvSpPr>
            <p:cNvPr id="10" name="Rectangle 9"/>
            <p:cNvSpPr/>
            <p:nvPr/>
          </p:nvSpPr>
          <p:spPr>
            <a:xfrm>
              <a:off x="4267200" y="1524000"/>
              <a:ext cx="14478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PBJJ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67200" y="2133600"/>
              <a:ext cx="14478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PBJJ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67200" y="3124200"/>
              <a:ext cx="1447800" cy="4572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PBJJ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5400000">
              <a:off x="4687094" y="2856706"/>
              <a:ext cx="533400" cy="1588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6553200" y="1219200"/>
              <a:ext cx="1828800" cy="4800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5715000" y="2362200"/>
              <a:ext cx="838200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15000" y="1751012"/>
              <a:ext cx="838200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5715000" y="3352800"/>
              <a:ext cx="838200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3543300" y="3390900"/>
              <a:ext cx="5105400" cy="1588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1295400" y="4191000"/>
              <a:ext cx="5257800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295400" y="3352800"/>
              <a:ext cx="2971800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9" name="Picture 5" descr="university clip ar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53200" y="4114800"/>
              <a:ext cx="1753188" cy="1905000"/>
            </a:xfrm>
            <a:prstGeom prst="rect">
              <a:avLst/>
            </a:prstGeom>
            <a:noFill/>
          </p:spPr>
        </p:pic>
        <p:pic>
          <p:nvPicPr>
            <p:cNvPr id="1033" name="Picture 9" descr="A cartoon drawn by a former PhD student for Professor Taylor on hs 60th birthday">
              <a:hlinkClick r:id="rId3" tooltip="A cartoon drawn by a former PhD student for Professor Taylor on hs 60th birthday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34200" y="2800350"/>
              <a:ext cx="962025" cy="1238250"/>
            </a:xfrm>
            <a:prstGeom prst="rect">
              <a:avLst/>
            </a:prstGeom>
            <a:noFill/>
          </p:spPr>
        </p:pic>
        <p:pic>
          <p:nvPicPr>
            <p:cNvPr id="1039" name="Picture 15" descr="https://encrypted-tbn3.gstatic.com/images?q=tbn:ANd9GcS6obrc_4CkWVzRviUlJi6SklLZ0Vt_G686Aw6FoKrbJ6MLNlL742Mqt-Q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858000" y="1381124"/>
              <a:ext cx="1133475" cy="1285876"/>
            </a:xfrm>
            <a:prstGeom prst="rect">
              <a:avLst/>
            </a:prstGeom>
            <a:noFill/>
          </p:spPr>
        </p:pic>
        <p:grpSp>
          <p:nvGrpSpPr>
            <p:cNvPr id="7" name="Group 41"/>
            <p:cNvGrpSpPr/>
            <p:nvPr/>
          </p:nvGrpSpPr>
          <p:grpSpPr>
            <a:xfrm>
              <a:off x="304800" y="1295400"/>
              <a:ext cx="990600" cy="3733800"/>
              <a:chOff x="304800" y="609600"/>
              <a:chExt cx="990600" cy="37338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304800" y="609600"/>
                <a:ext cx="990600" cy="3733800"/>
              </a:xfrm>
              <a:prstGeom prst="rect">
                <a:avLst/>
              </a:prstGeom>
              <a:solidFill>
                <a:schemeClr val="bg1"/>
              </a:solidFill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457200" y="1905000"/>
                <a:ext cx="609600" cy="457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Mhs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457200" y="2514600"/>
                <a:ext cx="609600" cy="457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Mhs</a:t>
                </a:r>
                <a:endParaRPr lang="en-US" dirty="0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457200" y="3505200"/>
                <a:ext cx="609600" cy="4572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solidFill>
                      <a:schemeClr val="tx1"/>
                    </a:solidFill>
                  </a:rPr>
                  <a:t>Mhs</a:t>
                </a:r>
                <a:endParaRPr lang="en-US" dirty="0"/>
              </a:p>
            </p:txBody>
          </p:sp>
          <p:cxnSp>
            <p:nvCxnSpPr>
              <p:cNvPr id="6" name="Straight Connector 5"/>
              <p:cNvCxnSpPr>
                <a:stCxn id="3" idx="2"/>
                <a:endCxn id="4" idx="0"/>
              </p:cNvCxnSpPr>
              <p:nvPr/>
            </p:nvCxnSpPr>
            <p:spPr>
              <a:xfrm rot="5400000">
                <a:off x="495300" y="3238500"/>
                <a:ext cx="533400" cy="1588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041" name="Picture 17" descr="https://encrypted-tbn3.gstatic.com/images?q=tbn:ANd9GcR7Q_e0F58JXbSpQRw-dovaM1Cn7q62njeXGAbHb8ss9mE76hYks0yNx_bb9Q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81000" y="762000"/>
                <a:ext cx="890095" cy="1007746"/>
              </a:xfrm>
              <a:prstGeom prst="rect">
                <a:avLst/>
              </a:prstGeom>
              <a:noFill/>
            </p:spPr>
          </p:pic>
        </p:grpSp>
        <p:cxnSp>
          <p:nvCxnSpPr>
            <p:cNvPr id="50" name="Straight Arrow Connector 49"/>
            <p:cNvCxnSpPr/>
            <p:nvPr/>
          </p:nvCxnSpPr>
          <p:spPr>
            <a:xfrm>
              <a:off x="1295400" y="1752600"/>
              <a:ext cx="2971800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1295400" y="2362200"/>
              <a:ext cx="2971800" cy="1588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hape 51"/>
            <p:cNvCxnSpPr>
              <a:stCxn id="47" idx="2"/>
            </p:cNvCxnSpPr>
            <p:nvPr/>
          </p:nvCxnSpPr>
          <p:spPr>
            <a:xfrm rot="16200000" flipH="1">
              <a:off x="3486150" y="2343150"/>
              <a:ext cx="381000" cy="5753100"/>
            </a:xfrm>
            <a:prstGeom prst="bentConnector2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514600" y="5029994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Registrasi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00258" y="1143000"/>
              <a:ext cx="17433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TIK-</a:t>
              </a:r>
              <a:r>
                <a:rPr lang="en-US" dirty="0" err="1" smtClean="0"/>
                <a:t>Tatap</a:t>
              </a:r>
              <a:r>
                <a:rPr lang="en-US" dirty="0" smtClean="0"/>
                <a:t> </a:t>
              </a:r>
              <a:r>
                <a:rPr lang="en-US" dirty="0" err="1" smtClean="0"/>
                <a:t>muka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67000" y="3734594"/>
              <a:ext cx="1307507" cy="355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TIK - SPP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788" y="330200"/>
            <a:ext cx="8312552" cy="952500"/>
          </a:xfrm>
        </p:spPr>
        <p:txBody>
          <a:bodyPr/>
          <a:lstStyle/>
          <a:p>
            <a:r>
              <a:rPr lang="en-US" sz="2600" dirty="0" smtClean="0">
                <a:solidFill>
                  <a:srgbClr val="FF0000"/>
                </a:solidFill>
              </a:rPr>
              <a:t>STANDAR NASIONAL PENDIDIKAN </a:t>
            </a:r>
            <a:r>
              <a:rPr lang="en-US" sz="2600" dirty="0" smtClean="0">
                <a:solidFill>
                  <a:srgbClr val="FF0000"/>
                </a:solidFill>
              </a:rPr>
              <a:t>GURU (SNPG</a:t>
            </a:r>
            <a:r>
              <a:rPr lang="en-US" sz="2600" dirty="0" smtClean="0">
                <a:solidFill>
                  <a:srgbClr val="FF0000"/>
                </a:solidFill>
              </a:rPr>
              <a:t>) 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 err="1" smtClean="0"/>
              <a:t>Penyelenggaraan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Guru </a:t>
            </a:r>
            <a:r>
              <a:rPr lang="en-US" dirty="0" err="1" smtClean="0"/>
              <a:t>di</a:t>
            </a:r>
            <a:r>
              <a:rPr lang="en-US" dirty="0" smtClean="0"/>
              <a:t> Indonesia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beragam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kelembagaan</a:t>
            </a:r>
            <a:r>
              <a:rPr lang="en-US" dirty="0" smtClean="0"/>
              <a:t>, SDM,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prasarananya</a:t>
            </a:r>
            <a:r>
              <a:rPr lang="en-US" dirty="0" smtClean="0"/>
              <a:t>. </a:t>
            </a: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menjamin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Guru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Guru (SNPG).</a:t>
            </a: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 smtClean="0"/>
              <a:t>SNPG </a:t>
            </a:r>
            <a:r>
              <a:rPr lang="en-US" dirty="0" err="1" smtClean="0"/>
              <a:t>mengacu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SNPT,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yang </a:t>
            </a:r>
            <a:r>
              <a:rPr lang="en-US" dirty="0" err="1" smtClean="0"/>
              <a:t>spesifik</a:t>
            </a:r>
            <a:r>
              <a:rPr lang="en-US" dirty="0" smtClean="0"/>
              <a:t> yang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diatur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SNPT.</a:t>
            </a: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4</a:t>
            </a:r>
            <a:r>
              <a:rPr lang="en-US" dirty="0" smtClean="0"/>
              <a:t>.  SNPG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Program </a:t>
            </a:r>
            <a:r>
              <a:rPr lang="en-US" dirty="0" err="1" smtClean="0"/>
              <a:t>Sarjana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PPG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/>
              </a:rPr>
              <a:t>Halaman </a:t>
            </a:r>
            <a:fld id="{87F65F81-AAB0-6D49-96FA-EA8AC2FF2CD5}" type="slidenum">
              <a:rPr lang="en-US" smtClean="0">
                <a:ea typeface="ＭＳ Ｐゴシック"/>
              </a:rPr>
              <a:pPr>
                <a:defRPr/>
              </a:pPr>
              <a:t>72</a:t>
            </a:fld>
            <a:endParaRPr lang="en-US">
              <a:ea typeface="ＭＳ Ｐゴシック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444625" y="-152400"/>
            <a:ext cx="57150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</a:rPr>
              <a:t>TUJUAN SNPG</a:t>
            </a: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04720" y="816592"/>
            <a:ext cx="8652681" cy="5486400"/>
          </a:xfrm>
        </p:spPr>
        <p:txBody>
          <a:bodyPr/>
          <a:lstStyle/>
          <a:p>
            <a:pPr marL="339725" indent="-339725" algn="just">
              <a:buFont typeface="Calibri" pitchFamily="34" charset="0"/>
              <a:buAutoNum type="arabicPeriod"/>
            </a:pPr>
            <a:r>
              <a:rPr lang="en-US" sz="2000" dirty="0" err="1" smtClean="0">
                <a:solidFill>
                  <a:srgbClr val="C00000"/>
                </a:solidFill>
              </a:rPr>
              <a:t>Menjamin</a:t>
            </a:r>
            <a:r>
              <a:rPr lang="en-US" sz="2000" dirty="0" smtClean="0">
                <a:solidFill>
                  <a:srgbClr val="C00000"/>
                </a:solidFill>
              </a:rPr>
              <a:t> agar </a:t>
            </a:r>
            <a:r>
              <a:rPr lang="en-US" sz="2000" dirty="0" err="1" smtClean="0">
                <a:solidFill>
                  <a:srgbClr val="C00000"/>
                </a:solidFill>
              </a:rPr>
              <a:t>Lembaga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Pendidikan</a:t>
            </a:r>
            <a:r>
              <a:rPr lang="en-US" sz="2000" dirty="0" smtClean="0">
                <a:solidFill>
                  <a:srgbClr val="C00000"/>
                </a:solidFill>
              </a:rPr>
              <a:t> Guru  </a:t>
            </a:r>
            <a:r>
              <a:rPr lang="en-US" sz="2000" dirty="0" err="1" smtClean="0">
                <a:solidFill>
                  <a:srgbClr val="C00000"/>
                </a:solidFill>
              </a:rPr>
              <a:t>mampu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mencapai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tujuan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pendidikan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nasional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yaitu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untuk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berperan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serta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dalam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penanaman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keimanan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ketakwaan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kepada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Tuhan</a:t>
            </a:r>
            <a:r>
              <a:rPr lang="en-US" sz="2000" dirty="0" smtClean="0">
                <a:solidFill>
                  <a:srgbClr val="C00000"/>
                </a:solidFill>
              </a:rPr>
              <a:t> Yang </a:t>
            </a:r>
            <a:r>
              <a:rPr lang="en-US" sz="2000" dirty="0" err="1" smtClean="0">
                <a:solidFill>
                  <a:srgbClr val="C00000"/>
                </a:solidFill>
              </a:rPr>
              <a:t>Maha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Esa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berbudi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luhur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kreatif</a:t>
            </a:r>
            <a:r>
              <a:rPr lang="en-US" sz="2000" dirty="0" smtClean="0">
                <a:solidFill>
                  <a:srgbClr val="C00000"/>
                </a:solidFill>
              </a:rPr>
              <a:t> , </a:t>
            </a:r>
            <a:r>
              <a:rPr lang="en-US" sz="2000" dirty="0" err="1" smtClean="0">
                <a:solidFill>
                  <a:srgbClr val="C00000"/>
                </a:solidFill>
              </a:rPr>
              <a:t>inovatif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dan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berbudaya</a:t>
            </a:r>
            <a:r>
              <a:rPr lang="en-US" sz="2000" dirty="0" smtClean="0">
                <a:solidFill>
                  <a:srgbClr val="C00000"/>
                </a:solidFill>
              </a:rPr>
              <a:t>.</a:t>
            </a:r>
          </a:p>
          <a:p>
            <a:pPr marL="339725" indent="-339725" algn="just">
              <a:buFont typeface="Calibri" pitchFamily="34" charset="0"/>
              <a:buAutoNum type="arabicPeriod"/>
            </a:pPr>
            <a:r>
              <a:rPr lang="en-US" sz="2000" dirty="0" err="1" smtClean="0"/>
              <a:t>Menjamin</a:t>
            </a:r>
            <a:r>
              <a:rPr lang="en-US" sz="2000" dirty="0" smtClean="0"/>
              <a:t> </a:t>
            </a:r>
            <a:r>
              <a:rPr lang="en-US" sz="2000" dirty="0" err="1" smtClean="0"/>
              <a:t>pelaksanaan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, </a:t>
            </a:r>
            <a:r>
              <a:rPr lang="en-US" sz="2000" dirty="0" err="1" smtClean="0"/>
              <a:t>penelitian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pengabdian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dilaksanakan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Lembaga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 Guru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seluruh</a:t>
            </a:r>
            <a:r>
              <a:rPr lang="en-US" sz="2000" dirty="0" smtClean="0"/>
              <a:t> </a:t>
            </a:r>
            <a:r>
              <a:rPr lang="en-US" sz="2000" dirty="0" err="1" smtClean="0"/>
              <a:t>wilayah</a:t>
            </a:r>
            <a:r>
              <a:rPr lang="en-US" sz="2000" dirty="0" smtClean="0"/>
              <a:t> </a:t>
            </a:r>
            <a:r>
              <a:rPr lang="en-US" sz="2000" dirty="0" err="1" smtClean="0"/>
              <a:t>hukum</a:t>
            </a:r>
            <a:r>
              <a:rPr lang="en-US" sz="2000" dirty="0" smtClean="0"/>
              <a:t> Negara </a:t>
            </a:r>
            <a:r>
              <a:rPr lang="en-US" sz="2000" dirty="0" err="1" smtClean="0"/>
              <a:t>Kesatuan</a:t>
            </a:r>
            <a:r>
              <a:rPr lang="en-US" sz="2000" dirty="0" smtClean="0"/>
              <a:t> </a:t>
            </a:r>
            <a:r>
              <a:rPr lang="en-US" sz="2000" dirty="0" err="1" smtClean="0"/>
              <a:t>Republik</a:t>
            </a:r>
            <a:r>
              <a:rPr lang="en-US" sz="2000" dirty="0" smtClean="0"/>
              <a:t> Indonesia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mencapai</a:t>
            </a:r>
            <a:r>
              <a:rPr lang="en-US" sz="2000" dirty="0" smtClean="0"/>
              <a:t> </a:t>
            </a:r>
            <a:r>
              <a:rPr lang="en-US" sz="2000" dirty="0" err="1" smtClean="0"/>
              <a:t>mutu</a:t>
            </a:r>
            <a:r>
              <a:rPr lang="en-US" sz="2000" dirty="0" smtClean="0"/>
              <a:t> 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kriteria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ditentukan</a:t>
            </a:r>
            <a:r>
              <a:rPr lang="en-US" sz="2000" dirty="0" smtClean="0"/>
              <a:t>  </a:t>
            </a:r>
            <a:r>
              <a:rPr lang="en-US" sz="2000" dirty="0" err="1" smtClean="0"/>
              <a:t>dalam</a:t>
            </a:r>
            <a:r>
              <a:rPr lang="en-US" sz="2000" dirty="0" smtClean="0"/>
              <a:t> SNPG.</a:t>
            </a:r>
          </a:p>
          <a:p>
            <a:pPr marL="339725" indent="-339725" algn="just">
              <a:buFont typeface="Calibri" pitchFamily="34" charset="0"/>
              <a:buAutoNum type="arabicPeriod"/>
            </a:pPr>
            <a:r>
              <a:rPr lang="en-US" sz="2000" dirty="0" err="1" smtClean="0">
                <a:solidFill>
                  <a:srgbClr val="FF0000"/>
                </a:solidFill>
              </a:rPr>
              <a:t>Mendorong</a:t>
            </a:r>
            <a:r>
              <a:rPr lang="en-US" sz="2000" dirty="0" smtClean="0">
                <a:solidFill>
                  <a:srgbClr val="FF0000"/>
                </a:solidFill>
              </a:rPr>
              <a:t> agar </a:t>
            </a:r>
            <a:r>
              <a:rPr lang="en-US" sz="2000" dirty="0" err="1" smtClean="0">
                <a:solidFill>
                  <a:srgbClr val="FF0000"/>
                </a:solidFill>
              </a:rPr>
              <a:t>Lembaga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Pendidikan</a:t>
            </a:r>
            <a:r>
              <a:rPr lang="en-US" sz="2000" dirty="0" smtClean="0">
                <a:solidFill>
                  <a:srgbClr val="FF0000"/>
                </a:solidFill>
              </a:rPr>
              <a:t> Guru </a:t>
            </a:r>
            <a:r>
              <a:rPr lang="en-US" sz="2000" dirty="0" err="1" smtClean="0">
                <a:solidFill>
                  <a:srgbClr val="FF0000"/>
                </a:solidFill>
              </a:rPr>
              <a:t>di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seluruh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wilayah</a:t>
            </a:r>
            <a:r>
              <a:rPr lang="en-US" sz="2000" dirty="0" smtClean="0">
                <a:solidFill>
                  <a:srgbClr val="FF0000"/>
                </a:solidFill>
              </a:rPr>
              <a:t> Negara </a:t>
            </a:r>
            <a:r>
              <a:rPr lang="en-US" sz="2000" dirty="0" err="1" smtClean="0">
                <a:solidFill>
                  <a:srgbClr val="FF0000"/>
                </a:solidFill>
              </a:rPr>
              <a:t>Kesatuan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Republik</a:t>
            </a:r>
            <a:r>
              <a:rPr lang="en-US" sz="2000" dirty="0" smtClean="0">
                <a:solidFill>
                  <a:srgbClr val="FF0000"/>
                </a:solidFill>
              </a:rPr>
              <a:t> Indonesia </a:t>
            </a:r>
            <a:r>
              <a:rPr lang="en-US" sz="2000" dirty="0" err="1" smtClean="0">
                <a:solidFill>
                  <a:srgbClr val="FF0000"/>
                </a:solidFill>
              </a:rPr>
              <a:t>mampu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meningkatkan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kualitas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bidang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pendidikan</a:t>
            </a:r>
            <a:r>
              <a:rPr lang="en-US" sz="2000" dirty="0" smtClean="0">
                <a:solidFill>
                  <a:srgbClr val="FF0000"/>
                </a:solidFill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</a:rPr>
              <a:t>penelitian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pengabdian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kepada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masyarakat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pPr marL="339725" indent="-339725" algn="just">
              <a:buFont typeface="Calibri" pitchFamily="34" charset="0"/>
              <a:buAutoNum type="arabicPeriod"/>
            </a:pPr>
            <a:r>
              <a:rPr lang="en-US" sz="2000" dirty="0" err="1" smtClean="0"/>
              <a:t>Lembaga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 Guru </a:t>
            </a:r>
            <a:r>
              <a:rPr lang="en-US" sz="2000" dirty="0" err="1" smtClean="0"/>
              <a:t>mampu</a:t>
            </a:r>
            <a:r>
              <a:rPr lang="en-US" sz="2000" dirty="0" smtClean="0"/>
              <a:t> </a:t>
            </a:r>
            <a:r>
              <a:rPr lang="en-US" sz="2000" dirty="0" err="1" smtClean="0"/>
              <a:t>menyelenggarakan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menghasilkan</a:t>
            </a:r>
            <a:r>
              <a:rPr lang="en-US" sz="2000" dirty="0" smtClean="0"/>
              <a:t> </a:t>
            </a:r>
            <a:r>
              <a:rPr lang="en-US" sz="2000" dirty="0" err="1" smtClean="0"/>
              <a:t>tenaga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jenjang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 </a:t>
            </a:r>
            <a:r>
              <a:rPr lang="en-US" sz="2000" dirty="0" err="1" smtClean="0"/>
              <a:t>Menengah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SNPG.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" y="2133600"/>
            <a:ext cx="3048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58738" y="2205038"/>
            <a:ext cx="3276600" cy="1143000"/>
          </a:xfrm>
        </p:spPr>
        <p:txBody>
          <a:bodyPr/>
          <a:lstStyle/>
          <a:p>
            <a:r>
              <a:rPr lang="en-US" sz="4800" smtClean="0"/>
              <a:t>MANFAAT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3276600" y="542925"/>
            <a:ext cx="5410200" cy="5745163"/>
          </a:xfrm>
          <a:gradFill rotWithShape="0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/>
          </a:gradFill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guru, SNPG </a:t>
            </a:r>
            <a:r>
              <a:rPr lang="en-US" dirty="0" err="1" smtClean="0"/>
              <a:t>bermanfaat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err="1" smtClean="0"/>
              <a:t>P</a:t>
            </a:r>
            <a:r>
              <a:rPr lang="en-US" dirty="0" err="1" smtClean="0"/>
              <a:t>edoman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Guru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lulusan</a:t>
            </a:r>
            <a:r>
              <a:rPr lang="en-US" dirty="0" smtClean="0"/>
              <a:t>,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,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,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,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kependidikan</a:t>
            </a:r>
            <a:r>
              <a:rPr lang="en-US" dirty="0" smtClean="0"/>
              <a:t>,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prasarana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,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,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pembiayaan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,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pengabdian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</a:p>
        </p:txBody>
      </p:sp>
      <p:pic>
        <p:nvPicPr>
          <p:cNvPr id="6149" name="Picture 2" descr="C:\Documents and Settings\admin\My Documents\Animasi\guru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-19050"/>
            <a:ext cx="16764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47" y="152776"/>
            <a:ext cx="8871045" cy="952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STANDAR NASIONAL PENDIDIKAN </a:t>
            </a:r>
            <a:r>
              <a:rPr lang="en-US" dirty="0" smtClean="0">
                <a:solidFill>
                  <a:srgbClr val="FF0000"/>
                </a:solidFill>
              </a:rPr>
              <a:t>GURU (SNPG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748577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400" b="1" dirty="0" err="1" smtClean="0"/>
              <a:t>Standar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Nasional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Pendidikan</a:t>
            </a:r>
            <a:r>
              <a:rPr lang="en-US" sz="2400" b="1" dirty="0" smtClean="0"/>
              <a:t> Guru </a:t>
            </a:r>
            <a:r>
              <a:rPr lang="en-US" sz="2400" b="1" dirty="0" err="1" smtClean="0"/>
              <a:t>terdiri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atas</a:t>
            </a:r>
            <a:r>
              <a:rPr lang="en-US" sz="2400" b="1" dirty="0" smtClean="0"/>
              <a:t> </a:t>
            </a:r>
            <a:r>
              <a:rPr lang="en-US" sz="2400" dirty="0" smtClean="0"/>
              <a:t>:</a:t>
            </a:r>
          </a:p>
          <a:p>
            <a:pPr marL="0" indent="0">
              <a:buFont typeface="Arial" charset="0"/>
              <a:buNone/>
            </a:pPr>
            <a:r>
              <a:rPr lang="en-US" sz="2000" dirty="0" smtClean="0"/>
              <a:t>1.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kompetensi</a:t>
            </a:r>
            <a:r>
              <a:rPr lang="en-US" sz="2000" dirty="0" smtClean="0"/>
              <a:t> </a:t>
            </a:r>
            <a:r>
              <a:rPr lang="en-US" sz="2000" dirty="0" err="1" smtClean="0"/>
              <a:t>lulusan</a:t>
            </a:r>
            <a:r>
              <a:rPr lang="en-US" sz="2000" dirty="0" smtClean="0"/>
              <a:t>.</a:t>
            </a:r>
          </a:p>
          <a:p>
            <a:pPr marL="0" indent="0">
              <a:buFont typeface="Arial" charset="0"/>
              <a:buNone/>
            </a:pPr>
            <a:r>
              <a:rPr lang="en-US" sz="2000" dirty="0" smtClean="0"/>
              <a:t>2.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isi</a:t>
            </a:r>
            <a:r>
              <a:rPr lang="en-US" sz="2000" dirty="0" smtClean="0"/>
              <a:t>. </a:t>
            </a:r>
          </a:p>
          <a:p>
            <a:pPr marL="0" indent="0">
              <a:buFont typeface="Arial" charset="0"/>
              <a:buNone/>
            </a:pPr>
            <a:r>
              <a:rPr lang="en-US" sz="2000" dirty="0" smtClean="0"/>
              <a:t>3.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.</a:t>
            </a:r>
          </a:p>
          <a:p>
            <a:pPr marL="0" indent="0">
              <a:buFont typeface="Arial" charset="0"/>
              <a:buNone/>
            </a:pPr>
            <a:r>
              <a:rPr lang="en-US" sz="2000" dirty="0" smtClean="0"/>
              <a:t>4.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penilaian</a:t>
            </a:r>
            <a:r>
              <a:rPr lang="en-US" sz="2000" dirty="0" smtClean="0"/>
              <a:t>.</a:t>
            </a:r>
          </a:p>
          <a:p>
            <a:pPr marL="0" indent="0">
              <a:buFont typeface="Arial" charset="0"/>
              <a:buNone/>
            </a:pPr>
            <a:r>
              <a:rPr lang="en-US" sz="2000" dirty="0" smtClean="0"/>
              <a:t>5.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dosen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guru </a:t>
            </a:r>
            <a:r>
              <a:rPr lang="en-US" sz="2000" dirty="0" err="1" smtClean="0"/>
              <a:t>mitra</a:t>
            </a:r>
            <a:r>
              <a:rPr lang="en-US" sz="2000" dirty="0" smtClean="0"/>
              <a:t>.</a:t>
            </a:r>
          </a:p>
          <a:p>
            <a:pPr marL="0" indent="0">
              <a:buFont typeface="Arial" charset="0"/>
              <a:buNone/>
            </a:pPr>
            <a:r>
              <a:rPr lang="en-US" sz="2000" dirty="0" smtClean="0"/>
              <a:t>6.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sarana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prasarana</a:t>
            </a:r>
            <a:r>
              <a:rPr lang="en-US" sz="2000" dirty="0" smtClean="0"/>
              <a:t>. </a:t>
            </a:r>
          </a:p>
          <a:p>
            <a:pPr marL="0" indent="0">
              <a:buFont typeface="Arial" charset="0"/>
              <a:buNone/>
            </a:pPr>
            <a:r>
              <a:rPr lang="en-US" sz="2000" dirty="0" smtClean="0"/>
              <a:t>7.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pengelolaan</a:t>
            </a:r>
            <a:r>
              <a:rPr lang="en-US" sz="2000" dirty="0" smtClean="0"/>
              <a:t>. </a:t>
            </a:r>
          </a:p>
          <a:p>
            <a:pPr marL="0" indent="0">
              <a:buFont typeface="Arial" charset="0"/>
              <a:buNone/>
            </a:pPr>
            <a:r>
              <a:rPr lang="en-US" sz="2000" dirty="0" smtClean="0"/>
              <a:t>8.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pembiayaan</a:t>
            </a:r>
            <a:r>
              <a:rPr lang="en-US" sz="2000" dirty="0" smtClean="0"/>
              <a:t>. </a:t>
            </a:r>
          </a:p>
          <a:p>
            <a:pPr marL="0" indent="0">
              <a:buFont typeface="Arial" charset="0"/>
              <a:buNone/>
            </a:pPr>
            <a:r>
              <a:rPr lang="en-US" sz="2000" dirty="0" smtClean="0"/>
              <a:t>9.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penelitian</a:t>
            </a:r>
            <a:r>
              <a:rPr lang="en-US" sz="2000" dirty="0" smtClean="0"/>
              <a:t>.</a:t>
            </a:r>
          </a:p>
          <a:p>
            <a:pPr marL="0" indent="0">
              <a:buFont typeface="Arial" charset="0"/>
              <a:buNone/>
            </a:pPr>
            <a:r>
              <a:rPr lang="en-US" sz="2000" dirty="0" smtClean="0"/>
              <a:t>10.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pengabdian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STANDAR KOMPETENSI LULUSAN</a:t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sz="2400" smtClean="0">
                <a:solidFill>
                  <a:srgbClr val="FF0000"/>
                </a:solidFill>
              </a:rPr>
              <a:t>Standar Kompetensi Lulusan Program Sarjana</a:t>
            </a:r>
          </a:p>
          <a:p>
            <a:pPr marL="514350" indent="-514350">
              <a:buFont typeface="Arial" charset="0"/>
              <a:buNone/>
            </a:pPr>
            <a:r>
              <a:rPr lang="en-US" sz="2400" smtClean="0">
                <a:solidFill>
                  <a:srgbClr val="FF0000"/>
                </a:solidFill>
              </a:rPr>
              <a:t>	a. Kompetensi umum</a:t>
            </a:r>
          </a:p>
          <a:p>
            <a:pPr marL="514350" indent="-514350">
              <a:buFont typeface="Arial" charset="0"/>
              <a:buNone/>
            </a:pPr>
            <a:r>
              <a:rPr lang="en-US" sz="2400" smtClean="0">
                <a:solidFill>
                  <a:srgbClr val="FF0000"/>
                </a:solidFill>
              </a:rPr>
              <a:t>	b. Kompetensi khusus</a:t>
            </a:r>
          </a:p>
          <a:p>
            <a:pPr marL="514350" indent="-514350">
              <a:buFont typeface="Arial" charset="0"/>
              <a:buNone/>
            </a:pPr>
            <a:r>
              <a:rPr lang="en-US" sz="2400" smtClean="0"/>
              <a:t>2.    Standar Kompetensi Lulusan Pendidikan Profesi Guru</a:t>
            </a:r>
          </a:p>
          <a:p>
            <a:pPr marL="514350" indent="-514350">
              <a:buFont typeface="Arial" charset="0"/>
              <a:buNone/>
            </a:pPr>
            <a:r>
              <a:rPr lang="en-US" sz="2400" smtClean="0"/>
              <a:t>	a. Kompetensi umum</a:t>
            </a:r>
          </a:p>
          <a:p>
            <a:pPr marL="514350" indent="-514350">
              <a:buFont typeface="Arial" charset="0"/>
              <a:buNone/>
            </a:pPr>
            <a:r>
              <a:rPr lang="en-US" sz="2400" smtClean="0"/>
              <a:t>	b. Kompetensi khusus</a:t>
            </a:r>
          </a:p>
          <a:p>
            <a:pPr marL="514350" indent="-514350">
              <a:buFont typeface="Arial" charset="0"/>
              <a:buNone/>
            </a:pPr>
            <a:endParaRPr lang="en-US" smtClean="0"/>
          </a:p>
        </p:txBody>
      </p:sp>
      <p:pic>
        <p:nvPicPr>
          <p:cNvPr id="9220" name="Picture 2" descr="C:\Documents and Settings\admin\My Documents\Animasi\gur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343400"/>
            <a:ext cx="224790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3200" smtClean="0"/>
              <a:t>STANDAR ISI PEMBELAJARAN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638800"/>
          </a:xfrm>
        </p:spPr>
        <p:txBody>
          <a:bodyPr rtlCol="0">
            <a:normAutofit fontScale="47500" lnSpcReduction="20000"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3400" dirty="0" err="1" smtClean="0">
                <a:solidFill>
                  <a:srgbClr val="FF0000"/>
                </a:solidFill>
              </a:rPr>
              <a:t>Standar</a:t>
            </a:r>
            <a:r>
              <a:rPr lang="en-US" sz="3400" dirty="0" smtClean="0">
                <a:solidFill>
                  <a:srgbClr val="FF0000"/>
                </a:solidFill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</a:rPr>
              <a:t>isi</a:t>
            </a:r>
            <a:r>
              <a:rPr lang="en-US" sz="3400" dirty="0" smtClean="0">
                <a:solidFill>
                  <a:srgbClr val="FF0000"/>
                </a:solidFill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</a:rPr>
              <a:t>pembelajaran</a:t>
            </a:r>
            <a:r>
              <a:rPr lang="en-US" sz="3400" dirty="0" smtClean="0">
                <a:solidFill>
                  <a:srgbClr val="FF0000"/>
                </a:solidFill>
              </a:rPr>
              <a:t> S1 </a:t>
            </a:r>
            <a:r>
              <a:rPr lang="en-US" sz="3400" dirty="0" err="1" smtClean="0">
                <a:solidFill>
                  <a:srgbClr val="FF0000"/>
                </a:solidFill>
              </a:rPr>
              <a:t>Pendidikan</a:t>
            </a:r>
            <a:r>
              <a:rPr lang="en-US" sz="3400" dirty="0" smtClean="0">
                <a:solidFill>
                  <a:srgbClr val="FF0000"/>
                </a:solidFill>
              </a:rPr>
              <a:t> Guru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>
                <a:solidFill>
                  <a:srgbClr val="FF0000"/>
                </a:solidFill>
              </a:rPr>
              <a:t>	</a:t>
            </a:r>
            <a:r>
              <a:rPr lang="en-US" sz="3400" dirty="0" smtClean="0">
                <a:solidFill>
                  <a:srgbClr val="FF0000"/>
                </a:solidFill>
              </a:rPr>
              <a:t>a. </a:t>
            </a:r>
            <a:r>
              <a:rPr lang="en-US" sz="3400" dirty="0" err="1" smtClean="0">
                <a:solidFill>
                  <a:srgbClr val="FF0000"/>
                </a:solidFill>
              </a:rPr>
              <a:t>penguasaan</a:t>
            </a:r>
            <a:r>
              <a:rPr lang="en-US" sz="3400" dirty="0" smtClean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bidang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ilmu</a:t>
            </a:r>
            <a:r>
              <a:rPr lang="en-US" sz="3400" dirty="0">
                <a:solidFill>
                  <a:srgbClr val="FF0000"/>
                </a:solidFill>
              </a:rPr>
              <a:t> yang </a:t>
            </a:r>
            <a:r>
              <a:rPr lang="en-US" sz="3400" dirty="0" err="1">
                <a:solidFill>
                  <a:srgbClr val="FF0000"/>
                </a:solidFill>
              </a:rPr>
              <a:t>akan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</a:rPr>
              <a:t>diajarkan</a:t>
            </a:r>
            <a:r>
              <a:rPr lang="en-US" sz="3400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>
                <a:solidFill>
                  <a:srgbClr val="FF0000"/>
                </a:solidFill>
              </a:rPr>
              <a:t>	</a:t>
            </a:r>
            <a:r>
              <a:rPr lang="en-US" sz="3400" dirty="0" smtClean="0">
                <a:solidFill>
                  <a:srgbClr val="FF0000"/>
                </a:solidFill>
              </a:rPr>
              <a:t>b. </a:t>
            </a:r>
            <a:r>
              <a:rPr lang="en-US" sz="3400" dirty="0" err="1">
                <a:solidFill>
                  <a:srgbClr val="FF0000"/>
                </a:solidFill>
              </a:rPr>
              <a:t>penguasaan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ilmu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</a:rPr>
              <a:t>pedagogik</a:t>
            </a:r>
            <a:r>
              <a:rPr lang="en-US" sz="3400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>
                <a:solidFill>
                  <a:srgbClr val="FF0000"/>
                </a:solidFill>
              </a:rPr>
              <a:t>	</a:t>
            </a:r>
            <a:r>
              <a:rPr lang="en-US" sz="3400" dirty="0" smtClean="0">
                <a:solidFill>
                  <a:srgbClr val="FF0000"/>
                </a:solidFill>
              </a:rPr>
              <a:t>c. </a:t>
            </a:r>
            <a:r>
              <a:rPr lang="en-US" sz="3400" dirty="0" err="1">
                <a:solidFill>
                  <a:srgbClr val="FF0000"/>
                </a:solidFill>
              </a:rPr>
              <a:t>pemahaman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dan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penerapan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etika</a:t>
            </a:r>
            <a:r>
              <a:rPr lang="en-US" sz="3400" dirty="0">
                <a:solidFill>
                  <a:srgbClr val="FF0000"/>
                </a:solidFill>
              </a:rPr>
              <a:t> </a:t>
            </a:r>
            <a:r>
              <a:rPr lang="en-US" sz="3400" dirty="0" err="1">
                <a:solidFill>
                  <a:srgbClr val="FF0000"/>
                </a:solidFill>
              </a:rPr>
              <a:t>profesi</a:t>
            </a:r>
            <a:r>
              <a:rPr lang="en-US" sz="3400" dirty="0">
                <a:solidFill>
                  <a:srgbClr val="FF0000"/>
                </a:solidFill>
              </a:rPr>
              <a:t>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 startAt="2"/>
              <a:defRPr/>
            </a:pPr>
            <a:r>
              <a:rPr lang="en-US" sz="3400" dirty="0" err="1" smtClean="0"/>
              <a:t>Standar</a:t>
            </a:r>
            <a:r>
              <a:rPr lang="en-US" sz="3400" dirty="0" smtClean="0"/>
              <a:t> </a:t>
            </a:r>
            <a:r>
              <a:rPr lang="en-US" sz="3400" dirty="0" err="1" smtClean="0"/>
              <a:t>isi</a:t>
            </a:r>
            <a:r>
              <a:rPr lang="en-US" sz="3400" dirty="0" smtClean="0"/>
              <a:t> </a:t>
            </a:r>
            <a:r>
              <a:rPr lang="en-US" sz="3400" dirty="0" err="1" smtClean="0"/>
              <a:t>pembelajaran</a:t>
            </a:r>
            <a:r>
              <a:rPr lang="en-US" sz="3400" dirty="0" smtClean="0"/>
              <a:t> PPG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/>
              <a:t>	</a:t>
            </a:r>
            <a:r>
              <a:rPr lang="en-US" sz="3400" dirty="0" smtClean="0"/>
              <a:t>a. </a:t>
            </a:r>
            <a:r>
              <a:rPr lang="en-US" sz="3400" dirty="0" err="1" smtClean="0"/>
              <a:t>Pendalaman</a:t>
            </a:r>
            <a:r>
              <a:rPr lang="en-US" sz="3400" dirty="0" smtClean="0"/>
              <a:t> </a:t>
            </a:r>
            <a:r>
              <a:rPr lang="en-US" sz="3400" dirty="0" err="1"/>
              <a:t>isi</a:t>
            </a:r>
            <a:r>
              <a:rPr lang="en-US" sz="3400" dirty="0"/>
              <a:t> </a:t>
            </a:r>
            <a:r>
              <a:rPr lang="en-US" sz="3400" dirty="0" err="1"/>
              <a:t>kurikulum</a:t>
            </a:r>
            <a:r>
              <a:rPr lang="en-US" sz="3400" dirty="0"/>
              <a:t> </a:t>
            </a:r>
            <a:r>
              <a:rPr lang="en-US" sz="3400" dirty="0" err="1" smtClean="0"/>
              <a:t>sekolah</a:t>
            </a:r>
            <a:r>
              <a:rPr lang="en-US" sz="3400" dirty="0" smtClean="0"/>
              <a:t>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/>
              <a:t>	</a:t>
            </a:r>
            <a:r>
              <a:rPr lang="en-US" sz="3400" dirty="0" smtClean="0"/>
              <a:t>b. </a:t>
            </a:r>
            <a:r>
              <a:rPr lang="en-US" sz="3400" dirty="0" err="1" smtClean="0"/>
              <a:t>Penerapan</a:t>
            </a:r>
            <a:r>
              <a:rPr lang="en-US" sz="3400" dirty="0" smtClean="0"/>
              <a:t> </a:t>
            </a:r>
            <a:r>
              <a:rPr lang="en-US" sz="3400" dirty="0" err="1"/>
              <a:t>ilmu</a:t>
            </a:r>
            <a:r>
              <a:rPr lang="en-US" sz="3400" dirty="0"/>
              <a:t> </a:t>
            </a:r>
            <a:r>
              <a:rPr lang="en-US" sz="3400" dirty="0" err="1"/>
              <a:t>pendidikan</a:t>
            </a:r>
            <a:r>
              <a:rPr lang="en-US" sz="3400" dirty="0"/>
              <a:t> </a:t>
            </a:r>
            <a:r>
              <a:rPr lang="en-US" sz="3400" dirty="0" err="1"/>
              <a:t>dan</a:t>
            </a:r>
            <a:r>
              <a:rPr lang="en-US" sz="3400" dirty="0"/>
              <a:t> </a:t>
            </a:r>
            <a:r>
              <a:rPr lang="en-US" sz="3400" dirty="0" err="1"/>
              <a:t>keguruan</a:t>
            </a:r>
            <a:r>
              <a:rPr lang="en-US" sz="3400" dirty="0"/>
              <a:t> </a:t>
            </a:r>
            <a:endParaRPr lang="en-US" sz="3400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/>
              <a:t>	</a:t>
            </a:r>
            <a:r>
              <a:rPr lang="en-US" sz="3400" dirty="0" smtClean="0"/>
              <a:t>	1) </a:t>
            </a:r>
            <a:r>
              <a:rPr lang="en-US" sz="3400" dirty="0" err="1" smtClean="0"/>
              <a:t>kegiatan</a:t>
            </a:r>
            <a:r>
              <a:rPr lang="en-US" sz="3400" dirty="0" smtClean="0"/>
              <a:t> </a:t>
            </a:r>
            <a:r>
              <a:rPr lang="en-US" sz="3400" dirty="0" err="1"/>
              <a:t>orientasi</a:t>
            </a:r>
            <a:r>
              <a:rPr lang="en-US" sz="3400" dirty="0"/>
              <a:t> </a:t>
            </a:r>
            <a:r>
              <a:rPr lang="en-US" sz="3400" dirty="0" err="1"/>
              <a:t>dan</a:t>
            </a:r>
            <a:r>
              <a:rPr lang="en-US" sz="3400" dirty="0"/>
              <a:t> </a:t>
            </a:r>
            <a:r>
              <a:rPr lang="en-US" sz="3400" dirty="0" err="1" smtClean="0"/>
              <a:t>adaptasi</a:t>
            </a:r>
            <a:r>
              <a:rPr lang="en-US" sz="3400" dirty="0" smtClean="0"/>
              <a:t>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/>
              <a:t>	</a:t>
            </a:r>
            <a:r>
              <a:rPr lang="en-US" sz="3400" dirty="0" smtClean="0"/>
              <a:t>	2) </a:t>
            </a:r>
            <a:r>
              <a:rPr lang="en-US" sz="3400" dirty="0" err="1"/>
              <a:t>latihan</a:t>
            </a:r>
            <a:r>
              <a:rPr lang="en-US" sz="3400" dirty="0"/>
              <a:t> </a:t>
            </a:r>
            <a:r>
              <a:rPr lang="en-US" sz="3400" dirty="0" err="1"/>
              <a:t>menyusun</a:t>
            </a:r>
            <a:r>
              <a:rPr lang="en-US" sz="3400" dirty="0"/>
              <a:t> </a:t>
            </a:r>
            <a:r>
              <a:rPr lang="en-US" sz="3400" dirty="0" err="1"/>
              <a:t>rencana</a:t>
            </a:r>
            <a:r>
              <a:rPr lang="en-US" sz="3400" dirty="0"/>
              <a:t> </a:t>
            </a:r>
            <a:r>
              <a:rPr lang="en-US" sz="3400" dirty="0" err="1" smtClean="0"/>
              <a:t>pembelajaran</a:t>
            </a:r>
            <a:r>
              <a:rPr lang="en-US" sz="3400" dirty="0" smtClean="0"/>
              <a:t>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/>
              <a:t>	</a:t>
            </a:r>
            <a:r>
              <a:rPr lang="en-US" sz="3400" dirty="0" smtClean="0"/>
              <a:t>	3) </a:t>
            </a:r>
            <a:r>
              <a:rPr lang="en-US" sz="3400" dirty="0" err="1"/>
              <a:t>latihan</a:t>
            </a:r>
            <a:r>
              <a:rPr lang="en-US" sz="3400" dirty="0"/>
              <a:t> </a:t>
            </a:r>
            <a:r>
              <a:rPr lang="en-US" sz="3400" dirty="0" err="1" smtClean="0"/>
              <a:t>mengajar</a:t>
            </a:r>
            <a:endParaRPr lang="en-US" sz="3400" dirty="0" smtClean="0"/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/>
              <a:t>	</a:t>
            </a:r>
            <a:r>
              <a:rPr lang="en-US" sz="3400" dirty="0" smtClean="0"/>
              <a:t>	4) </a:t>
            </a:r>
            <a:r>
              <a:rPr lang="en-US" sz="3400" dirty="0" err="1" smtClean="0"/>
              <a:t>latihan</a:t>
            </a:r>
            <a:r>
              <a:rPr lang="en-US" sz="3400" dirty="0" smtClean="0"/>
              <a:t> </a:t>
            </a:r>
            <a:r>
              <a:rPr lang="en-US" sz="3400" dirty="0" err="1"/>
              <a:t>melaksanakan</a:t>
            </a:r>
            <a:r>
              <a:rPr lang="en-US" sz="3400" dirty="0"/>
              <a:t> </a:t>
            </a:r>
            <a:r>
              <a:rPr lang="en-US" sz="3400" dirty="0" err="1"/>
              <a:t>tugas-tugas</a:t>
            </a:r>
            <a:r>
              <a:rPr lang="en-US" sz="3400" dirty="0"/>
              <a:t> </a:t>
            </a:r>
            <a:r>
              <a:rPr lang="en-US" sz="3400" dirty="0" err="1"/>
              <a:t>kependidikan</a:t>
            </a:r>
            <a:r>
              <a:rPr lang="en-US" sz="3400" dirty="0"/>
              <a:t> lain </a:t>
            </a:r>
            <a:r>
              <a:rPr lang="en-US" sz="3400" dirty="0" smtClean="0"/>
              <a:t>		    </a:t>
            </a:r>
            <a:r>
              <a:rPr lang="en-US" sz="3400" dirty="0" err="1" smtClean="0"/>
              <a:t>untuk</a:t>
            </a:r>
            <a:r>
              <a:rPr lang="en-US" sz="3400" dirty="0" smtClean="0"/>
              <a:t> </a:t>
            </a:r>
            <a:r>
              <a:rPr lang="en-US" sz="3400" dirty="0" err="1"/>
              <a:t>memahami</a:t>
            </a:r>
            <a:r>
              <a:rPr lang="en-US" sz="3400" dirty="0"/>
              <a:t> </a:t>
            </a:r>
            <a:r>
              <a:rPr lang="en-US" sz="3400" dirty="0" err="1"/>
              <a:t>kultur</a:t>
            </a:r>
            <a:r>
              <a:rPr lang="en-US" sz="3400" dirty="0"/>
              <a:t> </a:t>
            </a:r>
            <a:r>
              <a:rPr lang="en-US" sz="3400" dirty="0" err="1"/>
              <a:t>sekolah</a:t>
            </a:r>
            <a:r>
              <a:rPr lang="en-US" sz="3400" dirty="0"/>
              <a:t> </a:t>
            </a:r>
            <a:r>
              <a:rPr lang="en-US" sz="3400" dirty="0" err="1" smtClean="0"/>
              <a:t>selama</a:t>
            </a:r>
            <a:r>
              <a:rPr lang="en-US" sz="3400" dirty="0" smtClean="0"/>
              <a:t> </a:t>
            </a:r>
            <a:r>
              <a:rPr lang="en-US" sz="3400" dirty="0" err="1" smtClean="0"/>
              <a:t>satu</a:t>
            </a:r>
            <a:r>
              <a:rPr lang="en-US" sz="3400" dirty="0" smtClean="0"/>
              <a:t> </a:t>
            </a:r>
            <a:r>
              <a:rPr lang="en-US" sz="3400" dirty="0"/>
              <a:t>semester;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 smtClean="0"/>
              <a:t>	   c. </a:t>
            </a:r>
            <a:r>
              <a:rPr lang="en-US" sz="3400" dirty="0" err="1" smtClean="0"/>
              <a:t>Pengalaman</a:t>
            </a:r>
            <a:r>
              <a:rPr lang="en-US" sz="3400" dirty="0" smtClean="0"/>
              <a:t> </a:t>
            </a:r>
            <a:r>
              <a:rPr lang="en-US" sz="3400" dirty="0" err="1"/>
              <a:t>awal</a:t>
            </a:r>
            <a:r>
              <a:rPr lang="en-US" sz="3400" dirty="0"/>
              <a:t> </a:t>
            </a:r>
            <a:r>
              <a:rPr lang="en-US" sz="3400" dirty="0" err="1"/>
              <a:t>untuk</a:t>
            </a:r>
            <a:r>
              <a:rPr lang="en-US" sz="3400" dirty="0"/>
              <a:t> </a:t>
            </a:r>
            <a:r>
              <a:rPr lang="en-US" sz="3400" dirty="0" err="1"/>
              <a:t>memperoleh</a:t>
            </a:r>
            <a:r>
              <a:rPr lang="en-US" sz="3400" dirty="0"/>
              <a:t> </a:t>
            </a:r>
            <a:r>
              <a:rPr lang="en-US" sz="3400" dirty="0" err="1"/>
              <a:t>kompetensi</a:t>
            </a:r>
            <a:r>
              <a:rPr lang="en-US" sz="3400" dirty="0"/>
              <a:t> guru yang </a:t>
            </a:r>
            <a:r>
              <a:rPr lang="en-US" sz="34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/>
              <a:t>	 </a:t>
            </a:r>
            <a:r>
              <a:rPr lang="en-US" sz="3400" dirty="0" smtClean="0"/>
              <a:t>      </a:t>
            </a:r>
            <a:r>
              <a:rPr lang="en-US" sz="3400" dirty="0" err="1" smtClean="0"/>
              <a:t>profesional</a:t>
            </a:r>
            <a:r>
              <a:rPr lang="en-US" sz="34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0070C0"/>
                </a:solidFill>
              </a:rPr>
              <a:t>BEBAN BELAJAR PPG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/>
              <a:t>1. </a:t>
            </a:r>
            <a:r>
              <a:rPr lang="en-US" sz="2600" dirty="0" err="1" smtClean="0"/>
              <a:t>Beban</a:t>
            </a:r>
            <a:r>
              <a:rPr lang="en-US" sz="2600" dirty="0" smtClean="0"/>
              <a:t> </a:t>
            </a:r>
            <a:r>
              <a:rPr lang="en-US" sz="2600" dirty="0" err="1"/>
              <a:t>belajar</a:t>
            </a:r>
            <a:r>
              <a:rPr lang="en-US" sz="2600" dirty="0"/>
              <a:t> PPG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peserta</a:t>
            </a:r>
            <a:r>
              <a:rPr lang="en-US" sz="2600" dirty="0"/>
              <a:t> yang </a:t>
            </a:r>
            <a:r>
              <a:rPr lang="en-US" sz="2600" dirty="0" err="1"/>
              <a:t>berlatar</a:t>
            </a:r>
            <a:r>
              <a:rPr lang="en-US" sz="2600" dirty="0"/>
              <a:t> </a:t>
            </a:r>
            <a:r>
              <a:rPr lang="en-US" sz="2600" dirty="0" err="1"/>
              <a:t>belakang</a:t>
            </a:r>
            <a:r>
              <a:rPr lang="en-US" sz="2600" dirty="0"/>
              <a:t> </a:t>
            </a:r>
            <a:r>
              <a:rPr lang="en-US" sz="2600" dirty="0" err="1"/>
              <a:t>sarjana</a:t>
            </a:r>
            <a:r>
              <a:rPr lang="en-US" sz="2600" dirty="0"/>
              <a:t> </a:t>
            </a:r>
            <a:r>
              <a:rPr lang="en-US" sz="2600" dirty="0" err="1"/>
              <a:t>pendidikan</a:t>
            </a:r>
            <a:r>
              <a:rPr lang="en-US" sz="2600" dirty="0"/>
              <a:t> </a:t>
            </a:r>
            <a:r>
              <a:rPr lang="en-US" sz="2600" dirty="0" err="1"/>
              <a:t>sebanyak</a:t>
            </a:r>
            <a:r>
              <a:rPr lang="en-US" sz="2600" dirty="0"/>
              <a:t> 36 SKS. </a:t>
            </a:r>
            <a:endParaRPr lang="en-US" sz="26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/>
              <a:t>	</a:t>
            </a:r>
            <a:r>
              <a:rPr lang="en-US" sz="2600" dirty="0" smtClean="0"/>
              <a:t>a. 24 </a:t>
            </a:r>
            <a:r>
              <a:rPr lang="en-US" sz="2600" dirty="0"/>
              <a:t>SKS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pendalaman</a:t>
            </a:r>
            <a:r>
              <a:rPr lang="en-US" sz="2600" dirty="0"/>
              <a:t> </a:t>
            </a:r>
            <a:r>
              <a:rPr lang="en-US" sz="2600" dirty="0" err="1"/>
              <a:t>materi</a:t>
            </a:r>
            <a:r>
              <a:rPr lang="en-US" sz="2600" dirty="0"/>
              <a:t> </a:t>
            </a:r>
            <a:r>
              <a:rPr lang="en-US" sz="2600" dirty="0" err="1" smtClean="0"/>
              <a:t>kurikulum</a:t>
            </a:r>
            <a:r>
              <a:rPr lang="en-US" sz="2600" dirty="0" smtClean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/>
              <a:t> </a:t>
            </a:r>
            <a:r>
              <a:rPr lang="en-US" sz="2600" dirty="0" smtClean="0"/>
              <a:t>       </a:t>
            </a:r>
            <a:r>
              <a:rPr lang="en-US" sz="2600" dirty="0" err="1" smtClean="0"/>
              <a:t>pemecahan</a:t>
            </a:r>
            <a:r>
              <a:rPr lang="en-US" sz="2600" dirty="0" smtClean="0"/>
              <a:t> </a:t>
            </a:r>
            <a:r>
              <a:rPr lang="en-US" sz="2600" dirty="0" err="1"/>
              <a:t>masalah</a:t>
            </a:r>
            <a:r>
              <a:rPr lang="en-US" sz="2600" dirty="0"/>
              <a:t> </a:t>
            </a:r>
            <a:r>
              <a:rPr lang="en-US" sz="2600" dirty="0" err="1" smtClean="0"/>
              <a:t>pendidikan</a:t>
            </a:r>
            <a:r>
              <a:rPr lang="en-US" sz="26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/>
              <a:t>	</a:t>
            </a:r>
            <a:r>
              <a:rPr lang="en-US" sz="2600" dirty="0" smtClean="0"/>
              <a:t>b. 12 </a:t>
            </a:r>
            <a:r>
              <a:rPr lang="en-US" sz="2600" dirty="0"/>
              <a:t>SKS </a:t>
            </a:r>
            <a:r>
              <a:rPr lang="en-US" sz="2600" dirty="0" err="1"/>
              <a:t>untuk</a:t>
            </a:r>
            <a:r>
              <a:rPr lang="en-US" sz="2600" dirty="0"/>
              <a:t> PMM.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>
                <a:solidFill>
                  <a:srgbClr val="FF0000"/>
                </a:solidFill>
              </a:rPr>
              <a:t>2. </a:t>
            </a:r>
            <a:r>
              <a:rPr lang="en-US" sz="2600" dirty="0" err="1" smtClean="0">
                <a:solidFill>
                  <a:srgbClr val="FF0000"/>
                </a:solidFill>
              </a:rPr>
              <a:t>Beban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belajar</a:t>
            </a:r>
            <a:r>
              <a:rPr lang="en-US" sz="2600" dirty="0">
                <a:solidFill>
                  <a:srgbClr val="FF0000"/>
                </a:solidFill>
              </a:rPr>
              <a:t> PPG </a:t>
            </a:r>
            <a:r>
              <a:rPr lang="en-US" sz="2600" dirty="0" err="1">
                <a:solidFill>
                  <a:srgbClr val="FF0000"/>
                </a:solidFill>
              </a:rPr>
              <a:t>dari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peserta</a:t>
            </a:r>
            <a:r>
              <a:rPr lang="en-US" sz="2600" dirty="0">
                <a:solidFill>
                  <a:srgbClr val="FF0000"/>
                </a:solidFill>
              </a:rPr>
              <a:t> yang </a:t>
            </a:r>
            <a:r>
              <a:rPr lang="en-US" sz="2600" dirty="0" err="1">
                <a:solidFill>
                  <a:srgbClr val="FF0000"/>
                </a:solidFill>
              </a:rPr>
              <a:t>berlatar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belakang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sarjana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nonpendidikan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sebanyak</a:t>
            </a:r>
            <a:r>
              <a:rPr lang="en-US" sz="2600" dirty="0">
                <a:solidFill>
                  <a:srgbClr val="FF0000"/>
                </a:solidFill>
              </a:rPr>
              <a:t> 54 SKS</a:t>
            </a:r>
            <a:r>
              <a:rPr lang="en-US" sz="2600" dirty="0" smtClean="0">
                <a:solidFill>
                  <a:srgbClr val="FF000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>
                <a:solidFill>
                  <a:srgbClr val="FF0000"/>
                </a:solidFill>
              </a:rPr>
              <a:t>	</a:t>
            </a:r>
            <a:r>
              <a:rPr lang="en-US" sz="2600" dirty="0" smtClean="0">
                <a:solidFill>
                  <a:srgbClr val="FF0000"/>
                </a:solidFill>
              </a:rPr>
              <a:t>a. 18 </a:t>
            </a:r>
            <a:r>
              <a:rPr lang="en-US" sz="2600" dirty="0">
                <a:solidFill>
                  <a:srgbClr val="FF0000"/>
                </a:solidFill>
              </a:rPr>
              <a:t>SKS </a:t>
            </a:r>
            <a:r>
              <a:rPr lang="en-US" sz="2600" dirty="0" err="1">
                <a:solidFill>
                  <a:srgbClr val="FF0000"/>
                </a:solidFill>
              </a:rPr>
              <a:t>untuk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mata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kuliah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pendidikan</a:t>
            </a:r>
            <a:r>
              <a:rPr lang="en-US" sz="2600" dirty="0" smtClean="0">
                <a:solidFill>
                  <a:srgbClr val="FF000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>
                <a:solidFill>
                  <a:srgbClr val="FF0000"/>
                </a:solidFill>
              </a:rPr>
              <a:t>	</a:t>
            </a:r>
            <a:r>
              <a:rPr lang="en-US" sz="2600" dirty="0" smtClean="0">
                <a:solidFill>
                  <a:srgbClr val="FF0000"/>
                </a:solidFill>
              </a:rPr>
              <a:t>b. 24 </a:t>
            </a:r>
            <a:r>
              <a:rPr lang="en-US" sz="2600" dirty="0">
                <a:solidFill>
                  <a:srgbClr val="FF0000"/>
                </a:solidFill>
              </a:rPr>
              <a:t>SKS </a:t>
            </a:r>
            <a:r>
              <a:rPr lang="en-US" sz="2600" dirty="0" err="1">
                <a:solidFill>
                  <a:srgbClr val="FF0000"/>
                </a:solidFill>
              </a:rPr>
              <a:t>untuk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pendalaman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kurikulum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dan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pemecahan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endParaRPr lang="en-US" sz="2600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        </a:t>
            </a:r>
            <a:r>
              <a:rPr lang="en-US" sz="2600" dirty="0" err="1" smtClean="0">
                <a:solidFill>
                  <a:srgbClr val="FF0000"/>
                </a:solidFill>
              </a:rPr>
              <a:t>masalah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</a:rPr>
              <a:t>pendidikan</a:t>
            </a:r>
            <a:r>
              <a:rPr lang="en-US" sz="2600" dirty="0" smtClean="0">
                <a:solidFill>
                  <a:srgbClr val="FF000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>
                <a:solidFill>
                  <a:srgbClr val="FF0000"/>
                </a:solidFill>
              </a:rPr>
              <a:t>	</a:t>
            </a:r>
            <a:r>
              <a:rPr lang="en-US" sz="2600" dirty="0" smtClean="0">
                <a:solidFill>
                  <a:srgbClr val="FF0000"/>
                </a:solidFill>
              </a:rPr>
              <a:t>c. 12 </a:t>
            </a:r>
            <a:r>
              <a:rPr lang="en-US" sz="2600" dirty="0">
                <a:solidFill>
                  <a:srgbClr val="FF0000"/>
                </a:solidFill>
              </a:rPr>
              <a:t>SKS </a:t>
            </a:r>
            <a:r>
              <a:rPr lang="en-US" sz="2600" dirty="0" err="1">
                <a:solidFill>
                  <a:srgbClr val="FF0000"/>
                </a:solidFill>
              </a:rPr>
              <a:t>untuk</a:t>
            </a:r>
            <a:r>
              <a:rPr lang="en-US" sz="2600" dirty="0">
                <a:solidFill>
                  <a:srgbClr val="FF0000"/>
                </a:solidFill>
              </a:rPr>
              <a:t> PMM.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z="3200" smtClean="0">
                <a:solidFill>
                  <a:srgbClr val="FF0000"/>
                </a:solidFill>
              </a:rPr>
              <a:t>STANDAR PROSES PEMBELAJARAN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867400"/>
          </a:xfrm>
        </p:spPr>
        <p:txBody>
          <a:bodyPr rtlCol="0">
            <a:noAutofit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400" dirty="0" err="1" smtClean="0"/>
              <a:t>Standar</a:t>
            </a:r>
            <a:r>
              <a:rPr lang="en-US" sz="2400" dirty="0" smtClean="0"/>
              <a:t> </a:t>
            </a:r>
            <a:r>
              <a:rPr lang="en-US" sz="2400" dirty="0" err="1"/>
              <a:t>proses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 program </a:t>
            </a:r>
            <a:r>
              <a:rPr lang="en-US" sz="2400" dirty="0" err="1"/>
              <a:t>sarjana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 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</a:t>
            </a:r>
            <a:r>
              <a:rPr lang="en-US" sz="2400" dirty="0" err="1"/>
              <a:t>mengacu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SNPT. </a:t>
            </a:r>
            <a:r>
              <a:rPr lang="en-US" sz="2400" dirty="0" err="1" smtClean="0"/>
              <a:t>Standar</a:t>
            </a:r>
            <a:r>
              <a:rPr lang="en-US" sz="2400" dirty="0" smtClean="0"/>
              <a:t> </a:t>
            </a:r>
            <a:r>
              <a:rPr lang="en-US" sz="2400" dirty="0" err="1"/>
              <a:t>proses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program </a:t>
            </a:r>
            <a:r>
              <a:rPr lang="en-US" sz="2400" dirty="0" err="1"/>
              <a:t>sarjana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karakteristik</a:t>
            </a:r>
            <a:r>
              <a:rPr lang="en-US" sz="2400" dirty="0"/>
              <a:t> </a:t>
            </a:r>
            <a:r>
              <a:rPr lang="en-US" sz="2400" dirty="0" err="1" smtClean="0"/>
              <a:t>tambahan:a.latihan</a:t>
            </a:r>
            <a:r>
              <a:rPr lang="en-US" sz="2400" dirty="0" smtClean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 </a:t>
            </a:r>
            <a:r>
              <a:rPr lang="en-US" sz="2400" dirty="0" err="1"/>
              <a:t>terbatas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i="1" dirty="0" err="1"/>
              <a:t>pembelajaran</a:t>
            </a:r>
            <a:r>
              <a:rPr lang="en-US" sz="2400" i="1" dirty="0"/>
              <a:t> </a:t>
            </a:r>
            <a:r>
              <a:rPr lang="en-US" sz="2400" i="1" dirty="0" err="1" smtClean="0"/>
              <a:t>mikro</a:t>
            </a:r>
            <a:r>
              <a:rPr lang="en-US" sz="2400" dirty="0" err="1" smtClean="0"/>
              <a:t>;b.Pengenalan</a:t>
            </a:r>
            <a:r>
              <a:rPr lang="en-US" sz="2400" dirty="0" smtClean="0"/>
              <a:t> </a:t>
            </a:r>
            <a:r>
              <a:rPr lang="en-US" sz="2400" dirty="0" err="1"/>
              <a:t>Lapangan</a:t>
            </a:r>
            <a:r>
              <a:rPr lang="en-US" sz="2400" dirty="0"/>
              <a:t> </a:t>
            </a:r>
            <a:r>
              <a:rPr lang="en-US" sz="2400" dirty="0" err="1"/>
              <a:t>Persekolahan</a:t>
            </a:r>
            <a:r>
              <a:rPr lang="en-US" sz="2400" dirty="0"/>
              <a:t> (</a:t>
            </a:r>
            <a:r>
              <a:rPr lang="en-US" sz="2400" dirty="0" smtClean="0"/>
              <a:t>PLP</a:t>
            </a:r>
            <a:r>
              <a:rPr lang="en-US" sz="2400" dirty="0" smtClean="0"/>
              <a:t>)  </a:t>
            </a:r>
            <a:r>
              <a:rPr lang="en-US" sz="2400" dirty="0" smtClean="0"/>
              <a:t>c. </a:t>
            </a:r>
            <a:r>
              <a:rPr lang="en-US" sz="2400" dirty="0" err="1" smtClean="0"/>
              <a:t>penguasaan</a:t>
            </a:r>
            <a:r>
              <a:rPr lang="en-US" sz="2400" dirty="0" smtClean="0"/>
              <a:t>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pedagogik</a:t>
            </a:r>
            <a:r>
              <a:rPr lang="en-US" sz="2400" dirty="0"/>
              <a:t>. 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 startAt="2"/>
              <a:defRPr/>
            </a:pPr>
            <a:r>
              <a:rPr lang="en-US" sz="2400" dirty="0" err="1" smtClean="0">
                <a:solidFill>
                  <a:srgbClr val="7030A0"/>
                </a:solidFill>
              </a:rPr>
              <a:t>Standar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proses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pembelajaran</a:t>
            </a:r>
            <a:r>
              <a:rPr lang="en-US" sz="2400" dirty="0">
                <a:solidFill>
                  <a:srgbClr val="7030A0"/>
                </a:solidFill>
              </a:rPr>
              <a:t> PPG  </a:t>
            </a:r>
            <a:r>
              <a:rPr lang="en-US" sz="2400" dirty="0" err="1" smtClean="0">
                <a:solidFill>
                  <a:srgbClr val="7030A0"/>
                </a:solidFill>
              </a:rPr>
              <a:t>mencakup</a:t>
            </a:r>
            <a:r>
              <a:rPr lang="en-US" sz="2400" dirty="0" smtClean="0">
                <a:solidFill>
                  <a:srgbClr val="7030A0"/>
                </a:solidFill>
              </a:rPr>
              <a:t>: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7030A0"/>
                </a:solidFill>
              </a:rPr>
              <a:t>	</a:t>
            </a:r>
            <a:r>
              <a:rPr lang="en-US" sz="2400" dirty="0" smtClean="0">
                <a:solidFill>
                  <a:srgbClr val="7030A0"/>
                </a:solidFill>
              </a:rPr>
              <a:t>a. </a:t>
            </a:r>
            <a:r>
              <a:rPr lang="en-US" sz="2400" dirty="0" err="1" smtClean="0">
                <a:solidFill>
                  <a:srgbClr val="7030A0"/>
                </a:solidFill>
              </a:rPr>
              <a:t>karakteristik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proses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pembelajaran</a:t>
            </a:r>
            <a:r>
              <a:rPr lang="en-US" sz="2400" dirty="0" smtClean="0">
                <a:solidFill>
                  <a:srgbClr val="7030A0"/>
                </a:solidFill>
              </a:rPr>
              <a:t>; b</a:t>
            </a:r>
            <a:r>
              <a:rPr lang="en-US" sz="2400" dirty="0" smtClean="0">
                <a:solidFill>
                  <a:srgbClr val="7030A0"/>
                </a:solidFill>
              </a:rPr>
              <a:t>. </a:t>
            </a:r>
            <a:r>
              <a:rPr lang="en-US" sz="2400" dirty="0" err="1" smtClean="0">
                <a:solidFill>
                  <a:srgbClr val="7030A0"/>
                </a:solidFill>
              </a:rPr>
              <a:t>perencanaan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proses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pembelajaran</a:t>
            </a:r>
            <a:r>
              <a:rPr lang="en-US" dirty="0" smtClean="0">
                <a:solidFill>
                  <a:srgbClr val="7030A0"/>
                </a:solidFill>
              </a:rPr>
              <a:t>; </a:t>
            </a:r>
            <a:r>
              <a:rPr lang="en-US" sz="2400" dirty="0" smtClean="0">
                <a:solidFill>
                  <a:srgbClr val="7030A0"/>
                </a:solidFill>
              </a:rPr>
              <a:t>c</a:t>
            </a:r>
            <a:r>
              <a:rPr lang="en-US" sz="2400" dirty="0" smtClean="0">
                <a:solidFill>
                  <a:srgbClr val="7030A0"/>
                </a:solidFill>
              </a:rPr>
              <a:t>. </a:t>
            </a:r>
            <a:r>
              <a:rPr lang="en-US" sz="2400" dirty="0" err="1" smtClean="0">
                <a:solidFill>
                  <a:srgbClr val="7030A0"/>
                </a:solidFill>
              </a:rPr>
              <a:t>pelaksanaan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proses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pembelajaran;d</a:t>
            </a:r>
            <a:r>
              <a:rPr lang="en-US" sz="2400" dirty="0" smtClean="0">
                <a:solidFill>
                  <a:srgbClr val="7030A0"/>
                </a:solidFill>
              </a:rPr>
              <a:t>. </a:t>
            </a:r>
            <a:r>
              <a:rPr lang="en-US" sz="2400" dirty="0" err="1" smtClean="0">
                <a:solidFill>
                  <a:srgbClr val="7030A0"/>
                </a:solidFill>
              </a:rPr>
              <a:t>penilaian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hasil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pembelajaran</a:t>
            </a:r>
            <a:r>
              <a:rPr lang="en-US" dirty="0" err="1" smtClean="0">
                <a:solidFill>
                  <a:srgbClr val="7030A0"/>
                </a:solidFill>
              </a:rPr>
              <a:t>;</a:t>
            </a:r>
            <a:r>
              <a:rPr lang="en-US" sz="2400" dirty="0" err="1" smtClean="0">
                <a:solidFill>
                  <a:srgbClr val="7030A0"/>
                </a:solidFill>
              </a:rPr>
              <a:t>e</a:t>
            </a:r>
            <a:r>
              <a:rPr lang="en-US" sz="2400" dirty="0" smtClean="0">
                <a:solidFill>
                  <a:srgbClr val="7030A0"/>
                </a:solidFill>
              </a:rPr>
              <a:t>. </a:t>
            </a:r>
            <a:r>
              <a:rPr lang="en-US" sz="2400" dirty="0" err="1" smtClean="0">
                <a:solidFill>
                  <a:srgbClr val="7030A0"/>
                </a:solidFill>
              </a:rPr>
              <a:t>beban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belajar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mahasiswa</a:t>
            </a:r>
            <a:r>
              <a:rPr lang="en-US" dirty="0" smtClean="0">
                <a:solidFill>
                  <a:srgbClr val="7030A0"/>
                </a:solidFill>
              </a:rPr>
              <a:t>; </a:t>
            </a:r>
            <a:r>
              <a:rPr lang="en-US" sz="2400" dirty="0" smtClean="0">
                <a:solidFill>
                  <a:srgbClr val="7030A0"/>
                </a:solidFill>
              </a:rPr>
              <a:t>f</a:t>
            </a:r>
            <a:r>
              <a:rPr lang="en-US" sz="2400" dirty="0" smtClean="0">
                <a:solidFill>
                  <a:srgbClr val="7030A0"/>
                </a:solidFill>
              </a:rPr>
              <a:t>.  </a:t>
            </a:r>
            <a:r>
              <a:rPr lang="en-US" sz="2400" dirty="0" err="1" smtClean="0">
                <a:solidFill>
                  <a:srgbClr val="7030A0"/>
                </a:solidFill>
              </a:rPr>
              <a:t>penjaminan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mutu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proses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pembelajaran</a:t>
            </a:r>
            <a:r>
              <a:rPr lang="en-US" dirty="0" smtClean="0">
                <a:solidFill>
                  <a:srgbClr val="7030A0"/>
                </a:solidFill>
              </a:rPr>
              <a:t>; g</a:t>
            </a:r>
            <a:r>
              <a:rPr lang="en-US" sz="2400" dirty="0" smtClean="0">
                <a:solidFill>
                  <a:srgbClr val="7030A0"/>
                </a:solidFill>
              </a:rPr>
              <a:t>. </a:t>
            </a:r>
            <a:r>
              <a:rPr lang="en-US" sz="2400" dirty="0" err="1" smtClean="0">
                <a:solidFill>
                  <a:srgbClr val="7030A0"/>
                </a:solidFill>
              </a:rPr>
              <a:t>Praktik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Mengajar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Mandiri</a:t>
            </a:r>
            <a:r>
              <a:rPr lang="en-US" sz="2400" dirty="0">
                <a:solidFill>
                  <a:srgbClr val="7030A0"/>
                </a:solidFill>
              </a:rPr>
              <a:t> (PMM).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SN-DIKTI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241548" cy="3458636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Standar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Nasional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Pendidikan</a:t>
            </a:r>
            <a:r>
              <a:rPr lang="en-US" sz="2800" dirty="0" smtClean="0">
                <a:solidFill>
                  <a:srgbClr val="FF0000"/>
                </a:solidFill>
              </a:rPr>
              <a:t>; </a:t>
            </a:r>
          </a:p>
          <a:p>
            <a:r>
              <a:rPr lang="en-US" sz="2800" dirty="0" err="1" smtClean="0"/>
              <a:t>Standar</a:t>
            </a:r>
            <a:r>
              <a:rPr lang="en-US" sz="2800" dirty="0" smtClean="0"/>
              <a:t> </a:t>
            </a:r>
            <a:r>
              <a:rPr lang="en-US" sz="2800" dirty="0" err="1" smtClean="0"/>
              <a:t>Nasional</a:t>
            </a:r>
            <a:r>
              <a:rPr lang="en-US" sz="2800" dirty="0" smtClean="0"/>
              <a:t> </a:t>
            </a:r>
            <a:r>
              <a:rPr lang="en-US" sz="2800" dirty="0" err="1" smtClean="0"/>
              <a:t>Penelitian</a:t>
            </a:r>
            <a:r>
              <a:rPr lang="en-US" sz="2800" dirty="0" smtClean="0"/>
              <a:t>; </a:t>
            </a:r>
          </a:p>
          <a:p>
            <a:r>
              <a:rPr lang="en-US" sz="2800" dirty="0" err="1" smtClean="0"/>
              <a:t>Standar</a:t>
            </a:r>
            <a:r>
              <a:rPr lang="en-US" sz="2800" dirty="0" smtClean="0"/>
              <a:t> </a:t>
            </a:r>
            <a:r>
              <a:rPr lang="en-US" sz="2800" dirty="0" err="1" smtClean="0"/>
              <a:t>Nasional</a:t>
            </a:r>
            <a:r>
              <a:rPr lang="en-US" sz="2800" dirty="0" smtClean="0"/>
              <a:t> </a:t>
            </a:r>
            <a:r>
              <a:rPr lang="en-US" sz="2800" dirty="0" err="1" smtClean="0"/>
              <a:t>Pengabdian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endParaRPr lang="en-US" sz="2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6"/>
          <p:cNvSpPr>
            <a:spLocks noGrp="1"/>
          </p:cNvSpPr>
          <p:nvPr>
            <p:ph sz="half" idx="2"/>
          </p:nvPr>
        </p:nvSpPr>
        <p:spPr>
          <a:xfrm>
            <a:off x="4107280" y="1301968"/>
            <a:ext cx="4086352" cy="4842936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274320" lvl="1"/>
            <a:r>
              <a:rPr lang="en-US" sz="2200" dirty="0" err="1" smtClean="0"/>
              <a:t>Standar</a:t>
            </a:r>
            <a:r>
              <a:rPr lang="en-US" sz="2200" dirty="0" smtClean="0"/>
              <a:t> </a:t>
            </a:r>
            <a:r>
              <a:rPr lang="en-US" sz="2200" dirty="0" err="1" smtClean="0"/>
              <a:t>kompetensi</a:t>
            </a:r>
            <a:r>
              <a:rPr lang="en-US" sz="2200" dirty="0" smtClean="0"/>
              <a:t> </a:t>
            </a:r>
            <a:r>
              <a:rPr lang="en-US" sz="2200" dirty="0" err="1" smtClean="0"/>
              <a:t>lulusan</a:t>
            </a:r>
            <a:r>
              <a:rPr lang="en-US" sz="2200" dirty="0" smtClean="0"/>
              <a:t>; </a:t>
            </a:r>
          </a:p>
          <a:p>
            <a:pPr hangingPunct="0"/>
            <a:r>
              <a:rPr lang="en-US" sz="2200" dirty="0" err="1" smtClean="0"/>
              <a:t>Standar</a:t>
            </a:r>
            <a:r>
              <a:rPr lang="en-US" sz="2200" dirty="0" smtClean="0"/>
              <a:t> </a:t>
            </a:r>
            <a:r>
              <a:rPr lang="en-US" sz="2200" dirty="0" err="1" smtClean="0"/>
              <a:t>isi</a:t>
            </a:r>
            <a:r>
              <a:rPr lang="en-US" sz="2200" dirty="0" smtClean="0"/>
              <a:t> </a:t>
            </a:r>
            <a:r>
              <a:rPr lang="en-US" sz="2200" dirty="0" err="1" smtClean="0"/>
              <a:t>pembelajaran</a:t>
            </a:r>
            <a:r>
              <a:rPr lang="en-US" sz="2200" dirty="0" smtClean="0"/>
              <a:t>; </a:t>
            </a:r>
          </a:p>
          <a:p>
            <a:pPr hangingPunct="0"/>
            <a:r>
              <a:rPr lang="en-US" sz="2200" dirty="0" err="1" smtClean="0"/>
              <a:t>Standar</a:t>
            </a:r>
            <a:r>
              <a:rPr lang="en-US" sz="2200" dirty="0" smtClean="0"/>
              <a:t> </a:t>
            </a:r>
            <a:r>
              <a:rPr lang="en-US" sz="2200" dirty="0" err="1" smtClean="0"/>
              <a:t>proses</a:t>
            </a:r>
            <a:r>
              <a:rPr lang="en-US" sz="2200" dirty="0" smtClean="0"/>
              <a:t> </a:t>
            </a:r>
            <a:r>
              <a:rPr lang="en-US" sz="2200" dirty="0" err="1" smtClean="0"/>
              <a:t>pembelajaran</a:t>
            </a:r>
            <a:r>
              <a:rPr lang="en-US" sz="2200" dirty="0" smtClean="0"/>
              <a:t>; </a:t>
            </a:r>
          </a:p>
          <a:p>
            <a:pPr hangingPunct="0"/>
            <a:r>
              <a:rPr lang="en-US" sz="2200" dirty="0" err="1" smtClean="0"/>
              <a:t>Standar</a:t>
            </a:r>
            <a:r>
              <a:rPr lang="en-US" sz="2200" dirty="0" smtClean="0"/>
              <a:t> </a:t>
            </a:r>
            <a:r>
              <a:rPr lang="en-US" sz="2200" dirty="0" err="1" smtClean="0"/>
              <a:t>penilaian</a:t>
            </a:r>
            <a:r>
              <a:rPr lang="en-US" sz="2200" dirty="0" smtClean="0"/>
              <a:t> </a:t>
            </a:r>
            <a:r>
              <a:rPr lang="en-US" sz="2200" dirty="0" err="1" smtClean="0"/>
              <a:t>pembelajaran</a:t>
            </a:r>
            <a:r>
              <a:rPr lang="en-US" sz="2200" dirty="0" smtClean="0"/>
              <a:t>; </a:t>
            </a:r>
          </a:p>
          <a:p>
            <a:pPr hangingPunct="0"/>
            <a:r>
              <a:rPr lang="en-US" sz="2200" dirty="0" err="1" smtClean="0"/>
              <a:t>Standar</a:t>
            </a:r>
            <a:r>
              <a:rPr lang="en-US" sz="2200" dirty="0" smtClean="0"/>
              <a:t> </a:t>
            </a:r>
            <a:r>
              <a:rPr lang="en-US" sz="2200" dirty="0" err="1" smtClean="0"/>
              <a:t>dosen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tenaga</a:t>
            </a:r>
            <a:r>
              <a:rPr lang="en-US" sz="2200" dirty="0" smtClean="0"/>
              <a:t> </a:t>
            </a:r>
            <a:r>
              <a:rPr lang="en-US" sz="2200" dirty="0" err="1" smtClean="0"/>
              <a:t>kependidikan</a:t>
            </a:r>
            <a:r>
              <a:rPr lang="en-US" sz="2200" dirty="0" smtClean="0"/>
              <a:t>; </a:t>
            </a:r>
          </a:p>
          <a:p>
            <a:r>
              <a:rPr lang="en-US" sz="2200" dirty="0" err="1" smtClean="0"/>
              <a:t>Standar</a:t>
            </a:r>
            <a:r>
              <a:rPr lang="en-US" sz="2200" dirty="0" smtClean="0"/>
              <a:t> </a:t>
            </a:r>
            <a:r>
              <a:rPr lang="en-US" sz="2200" dirty="0" err="1" smtClean="0"/>
              <a:t>sarana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prasarana</a:t>
            </a:r>
            <a:r>
              <a:rPr lang="en-US" sz="2200" dirty="0" smtClean="0"/>
              <a:t> </a:t>
            </a:r>
            <a:r>
              <a:rPr lang="en-US" sz="2200" dirty="0" err="1" smtClean="0"/>
              <a:t>pembelajaran</a:t>
            </a:r>
            <a:r>
              <a:rPr lang="en-US" sz="2200" dirty="0" smtClean="0"/>
              <a:t>;</a:t>
            </a:r>
          </a:p>
          <a:p>
            <a:r>
              <a:rPr lang="en-US" sz="2200" dirty="0" err="1" smtClean="0"/>
              <a:t>Standar</a:t>
            </a:r>
            <a:r>
              <a:rPr lang="en-US" sz="2200" dirty="0" smtClean="0"/>
              <a:t> </a:t>
            </a:r>
            <a:r>
              <a:rPr lang="en-US" sz="2200" dirty="0" err="1" smtClean="0"/>
              <a:t>pengelolaan</a:t>
            </a:r>
            <a:r>
              <a:rPr lang="en-US" sz="2200" dirty="0" smtClean="0"/>
              <a:t> </a:t>
            </a:r>
            <a:r>
              <a:rPr lang="en-US" sz="2200" dirty="0" err="1" smtClean="0"/>
              <a:t>pembelajaran</a:t>
            </a:r>
            <a:r>
              <a:rPr lang="en-US" sz="2200" dirty="0" smtClean="0"/>
              <a:t>; </a:t>
            </a:r>
          </a:p>
          <a:p>
            <a:r>
              <a:rPr lang="en-US" sz="2200" dirty="0" err="1" smtClean="0"/>
              <a:t>Standar</a:t>
            </a:r>
            <a:r>
              <a:rPr lang="en-US" sz="2200" dirty="0" smtClean="0"/>
              <a:t> </a:t>
            </a:r>
            <a:r>
              <a:rPr lang="en-US" sz="2200" dirty="0" err="1" smtClean="0"/>
              <a:t>pembiayaan</a:t>
            </a:r>
            <a:r>
              <a:rPr lang="en-US" sz="2200" dirty="0" smtClean="0"/>
              <a:t> </a:t>
            </a:r>
            <a:r>
              <a:rPr lang="en-US" sz="2200" dirty="0" err="1" smtClean="0"/>
              <a:t>pembelajaran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smtClean="0">
                <a:solidFill>
                  <a:srgbClr val="0070C0"/>
                </a:solidFill>
              </a:rPr>
              <a:t>STANDAR PENILAIAN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1816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penilaian</a:t>
            </a:r>
            <a:r>
              <a:rPr lang="en-US" sz="2000" dirty="0" smtClean="0"/>
              <a:t> </a:t>
            </a:r>
            <a:r>
              <a:rPr lang="en-US" sz="2000" dirty="0" err="1" smtClean="0"/>
              <a:t>mencakup</a:t>
            </a:r>
            <a:r>
              <a:rPr lang="en-US" sz="2000" dirty="0" smtClean="0"/>
              <a:t> </a:t>
            </a:r>
            <a:r>
              <a:rPr lang="en-US" sz="2000" dirty="0" err="1" smtClean="0"/>
              <a:t>penilaian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mahasiswa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penilaian</a:t>
            </a:r>
            <a:r>
              <a:rPr lang="en-US" sz="2000" dirty="0" smtClean="0"/>
              <a:t> </a:t>
            </a:r>
            <a:r>
              <a:rPr lang="en-US" sz="2000" dirty="0" err="1" smtClean="0"/>
              <a:t>kinerja</a:t>
            </a:r>
            <a:r>
              <a:rPr lang="en-US" sz="2000" dirty="0" smtClean="0"/>
              <a:t> </a:t>
            </a:r>
            <a:r>
              <a:rPr lang="en-US" sz="2000" dirty="0" err="1" smtClean="0"/>
              <a:t>dosen</a:t>
            </a:r>
            <a:r>
              <a:rPr lang="en-US" sz="2000" dirty="0" smtClean="0"/>
              <a:t>, guru </a:t>
            </a:r>
            <a:r>
              <a:rPr lang="en-US" sz="2000" dirty="0" err="1" smtClean="0"/>
              <a:t>mitra</a:t>
            </a:r>
            <a:r>
              <a:rPr lang="en-US" sz="2000" dirty="0" smtClean="0"/>
              <a:t>, </a:t>
            </a:r>
            <a:r>
              <a:rPr lang="en-US" sz="2000" dirty="0" err="1" smtClean="0"/>
              <a:t>sekolah</a:t>
            </a:r>
            <a:r>
              <a:rPr lang="en-US" sz="2000" dirty="0" smtClean="0"/>
              <a:t>/</a:t>
            </a:r>
            <a:r>
              <a:rPr lang="en-US" sz="2000" dirty="0" err="1" smtClean="0"/>
              <a:t>madrasah</a:t>
            </a:r>
            <a:r>
              <a:rPr lang="en-US" sz="2000" dirty="0" smtClean="0"/>
              <a:t> </a:t>
            </a:r>
            <a:r>
              <a:rPr lang="en-US" sz="2000" dirty="0" err="1" smtClean="0"/>
              <a:t>mitra</a:t>
            </a:r>
            <a:r>
              <a:rPr lang="en-US" sz="2000" dirty="0" smtClean="0"/>
              <a:t>, program </a:t>
            </a:r>
            <a:r>
              <a:rPr lang="en-US" sz="2000" dirty="0" err="1" smtClean="0"/>
              <a:t>studi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unit </a:t>
            </a:r>
            <a:r>
              <a:rPr lang="en-US" sz="2000" dirty="0" err="1" smtClean="0"/>
              <a:t>pengelola</a:t>
            </a:r>
            <a:r>
              <a:rPr lang="en-US" sz="2000" dirty="0" smtClean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err="1" smtClean="0"/>
              <a:t>Penilaian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mahasiswa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seleksi</a:t>
            </a:r>
            <a:r>
              <a:rPr lang="en-US" sz="2000" dirty="0" smtClean="0"/>
              <a:t> </a:t>
            </a:r>
            <a:r>
              <a:rPr lang="en-US" sz="2000" dirty="0" err="1" smtClean="0"/>
              <a:t>penerimaan</a:t>
            </a:r>
            <a:r>
              <a:rPr lang="en-US" sz="2000" dirty="0" smtClean="0"/>
              <a:t> </a:t>
            </a:r>
            <a:r>
              <a:rPr lang="en-US" sz="2000" dirty="0" err="1" smtClean="0"/>
              <a:t>mahasiswa</a:t>
            </a:r>
            <a:r>
              <a:rPr lang="en-US" sz="2000" dirty="0" smtClean="0"/>
              <a:t>, </a:t>
            </a:r>
            <a:r>
              <a:rPr lang="en-US" sz="2000" dirty="0" err="1" smtClean="0"/>
              <a:t>penilaian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belajar</a:t>
            </a:r>
            <a:r>
              <a:rPr lang="en-US" sz="2000" dirty="0" smtClean="0"/>
              <a:t>,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uji</a:t>
            </a:r>
            <a:r>
              <a:rPr lang="en-US" sz="2000" dirty="0" smtClean="0"/>
              <a:t> </a:t>
            </a:r>
            <a:r>
              <a:rPr lang="en-US" sz="2000" dirty="0" err="1" smtClean="0"/>
              <a:t>kompetensi</a:t>
            </a:r>
            <a:r>
              <a:rPr lang="en-US" sz="20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err="1" smtClean="0"/>
              <a:t>Penilaian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sekolah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mencakup</a:t>
            </a:r>
            <a:r>
              <a:rPr lang="en-US" sz="2000" dirty="0" smtClean="0"/>
              <a:t> program PLP </a:t>
            </a:r>
            <a:r>
              <a:rPr lang="en-US" sz="2000" dirty="0" err="1" smtClean="0"/>
              <a:t>dan</a:t>
            </a:r>
            <a:r>
              <a:rPr lang="en-US" sz="2000" dirty="0" smtClean="0"/>
              <a:t> PMM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err="1" smtClean="0"/>
              <a:t>Penilaian</a:t>
            </a:r>
            <a:r>
              <a:rPr lang="en-US" sz="2000" dirty="0" smtClean="0"/>
              <a:t> PLP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guru </a:t>
            </a:r>
            <a:r>
              <a:rPr lang="en-US" sz="2000" dirty="0" err="1" smtClean="0"/>
              <a:t>mitra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dosen</a:t>
            </a:r>
            <a:r>
              <a:rPr lang="en-US" sz="2000" dirty="0" smtClean="0"/>
              <a:t> </a:t>
            </a:r>
            <a:r>
              <a:rPr lang="en-US" sz="2000" dirty="0" err="1" smtClean="0"/>
              <a:t>pembimbing</a:t>
            </a:r>
            <a:r>
              <a:rPr lang="en-US" sz="2000" dirty="0" smtClean="0"/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err="1" smtClean="0"/>
              <a:t>Penilaian</a:t>
            </a:r>
            <a:r>
              <a:rPr lang="en-US" sz="2000" dirty="0" smtClean="0"/>
              <a:t> PMM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dosen</a:t>
            </a:r>
            <a:r>
              <a:rPr lang="en-US" sz="2000" dirty="0" smtClean="0"/>
              <a:t> </a:t>
            </a:r>
            <a:r>
              <a:rPr lang="en-US" sz="2000" dirty="0" err="1" smtClean="0"/>
              <a:t>pembimbing</a:t>
            </a:r>
            <a:r>
              <a:rPr lang="en-US" sz="2000" dirty="0" smtClean="0"/>
              <a:t>, guru </a:t>
            </a:r>
            <a:r>
              <a:rPr lang="en-US" sz="2000" dirty="0" err="1" smtClean="0"/>
              <a:t>mitra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kepala</a:t>
            </a:r>
            <a:r>
              <a:rPr lang="en-US" sz="2000" dirty="0" smtClean="0"/>
              <a:t> </a:t>
            </a:r>
            <a:r>
              <a:rPr lang="en-US" sz="2000" dirty="0" err="1" smtClean="0"/>
              <a:t>sekolah</a:t>
            </a:r>
            <a:r>
              <a:rPr lang="en-US" sz="20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/>
              <a:t>PPG </a:t>
            </a:r>
            <a:r>
              <a:rPr lang="en-US" sz="2000" dirty="0" err="1" smtClean="0"/>
              <a:t>diakhiri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uji</a:t>
            </a:r>
            <a:r>
              <a:rPr lang="en-US" sz="2000" dirty="0" smtClean="0"/>
              <a:t> </a:t>
            </a:r>
            <a:r>
              <a:rPr lang="en-US" sz="2000" dirty="0" err="1" smtClean="0"/>
              <a:t>kompetensi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perguruan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</a:t>
            </a:r>
            <a:r>
              <a:rPr lang="en-US" sz="2000" dirty="0" err="1" smtClean="0"/>
              <a:t>penyelenggara</a:t>
            </a:r>
            <a:r>
              <a:rPr lang="en-US" sz="2000" dirty="0" smtClean="0"/>
              <a:t> </a:t>
            </a:r>
            <a:r>
              <a:rPr lang="en-US" sz="2000" dirty="0" err="1" smtClean="0"/>
              <a:t>bekerja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Kementerian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/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Kementerian</a:t>
            </a:r>
            <a:r>
              <a:rPr lang="en-US" sz="2000" dirty="0" smtClean="0"/>
              <a:t> lain yang </a:t>
            </a:r>
            <a:r>
              <a:rPr lang="en-US" sz="2000" dirty="0" err="1" smtClean="0"/>
              <a:t>terkait</a:t>
            </a:r>
            <a:r>
              <a:rPr lang="en-US" sz="2000" dirty="0" smtClean="0"/>
              <a:t>, LPNK,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 </a:t>
            </a:r>
            <a:r>
              <a:rPr lang="en-US" sz="2000" dirty="0" err="1" smtClean="0"/>
              <a:t>profesi</a:t>
            </a:r>
            <a:r>
              <a:rPr lang="en-US" sz="2000" dirty="0" smtClean="0">
                <a:solidFill>
                  <a:srgbClr val="92D050"/>
                </a:solidFill>
              </a:rPr>
              <a:t>. </a:t>
            </a:r>
          </a:p>
          <a:p>
            <a:pPr>
              <a:buFont typeface="Arial" charset="0"/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504976" y="1189632"/>
            <a:ext cx="8229600" cy="62484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2200" dirty="0" err="1" smtClean="0"/>
              <a:t>Ujian</a:t>
            </a:r>
            <a:r>
              <a:rPr lang="en-US" sz="2200" dirty="0" smtClean="0"/>
              <a:t> </a:t>
            </a:r>
            <a:r>
              <a:rPr lang="en-US" sz="2200" dirty="0" err="1" smtClean="0"/>
              <a:t>kinerja</a:t>
            </a:r>
            <a:r>
              <a:rPr lang="en-US" sz="2200" dirty="0" smtClean="0"/>
              <a:t> </a:t>
            </a:r>
            <a:r>
              <a:rPr lang="en-US" sz="2200" dirty="0" err="1" smtClean="0"/>
              <a:t>dilaksanakan</a:t>
            </a:r>
            <a:r>
              <a:rPr lang="en-US" sz="2200" dirty="0" smtClean="0"/>
              <a:t> </a:t>
            </a:r>
            <a:r>
              <a:rPr lang="en-US" sz="2200" dirty="0" err="1" smtClean="0"/>
              <a:t>secara</a:t>
            </a:r>
            <a:r>
              <a:rPr lang="en-US" sz="2200" dirty="0" smtClean="0"/>
              <a:t> </a:t>
            </a:r>
            <a:r>
              <a:rPr lang="en-US" sz="2200" dirty="0" err="1" smtClean="0"/>
              <a:t>komprehensif</a:t>
            </a:r>
            <a:r>
              <a:rPr lang="en-US" sz="2200" b="1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bentuk</a:t>
            </a:r>
            <a:r>
              <a:rPr lang="en-US" sz="2200" dirty="0" smtClean="0"/>
              <a:t> </a:t>
            </a:r>
            <a:r>
              <a:rPr lang="en-US" sz="2200" dirty="0" err="1" smtClean="0"/>
              <a:t>ujian</a:t>
            </a:r>
            <a:r>
              <a:rPr lang="en-US" sz="2200" dirty="0" smtClean="0"/>
              <a:t> </a:t>
            </a:r>
            <a:r>
              <a:rPr lang="en-US" sz="2200" dirty="0" err="1" smtClean="0"/>
              <a:t>praktik</a:t>
            </a:r>
            <a:r>
              <a:rPr lang="en-US" sz="2200" dirty="0" smtClean="0"/>
              <a:t> </a:t>
            </a:r>
            <a:r>
              <a:rPr lang="en-US" sz="2200" dirty="0" err="1" smtClean="0"/>
              <a:t>pembelajaran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mencerminkan</a:t>
            </a:r>
            <a:r>
              <a:rPr lang="en-US" sz="2200" dirty="0" smtClean="0"/>
              <a:t> </a:t>
            </a:r>
            <a:r>
              <a:rPr lang="en-US" sz="2200" dirty="0" err="1" smtClean="0"/>
              <a:t>penguasaan</a:t>
            </a:r>
            <a:r>
              <a:rPr lang="en-US" sz="2200" dirty="0" smtClean="0"/>
              <a:t> </a:t>
            </a:r>
            <a:r>
              <a:rPr lang="en-US" sz="2200" dirty="0" err="1" smtClean="0"/>
              <a:t>kompetensi</a:t>
            </a:r>
            <a:r>
              <a:rPr lang="en-US" sz="2200" dirty="0" smtClean="0"/>
              <a:t> </a:t>
            </a:r>
            <a:r>
              <a:rPr lang="en-US" sz="2200" dirty="0" err="1" smtClean="0"/>
              <a:t>pedagogik</a:t>
            </a:r>
            <a:r>
              <a:rPr lang="en-US" sz="2200" dirty="0" smtClean="0"/>
              <a:t>, </a:t>
            </a:r>
            <a:r>
              <a:rPr lang="en-US" sz="2200" dirty="0" err="1" smtClean="0"/>
              <a:t>kompetensi</a:t>
            </a:r>
            <a:r>
              <a:rPr lang="en-US" sz="2200" dirty="0" smtClean="0"/>
              <a:t> </a:t>
            </a:r>
            <a:r>
              <a:rPr lang="en-US" sz="2200" dirty="0" err="1" smtClean="0"/>
              <a:t>kepribadian</a:t>
            </a:r>
            <a:r>
              <a:rPr lang="en-US" sz="2200" dirty="0" smtClean="0"/>
              <a:t>, </a:t>
            </a:r>
            <a:r>
              <a:rPr lang="en-US" sz="2200" dirty="0" err="1" smtClean="0"/>
              <a:t>kompetensi</a:t>
            </a:r>
            <a:r>
              <a:rPr lang="en-US" sz="2200" dirty="0" smtClean="0"/>
              <a:t> </a:t>
            </a:r>
            <a:r>
              <a:rPr lang="en-US" sz="2200" dirty="0" err="1" smtClean="0"/>
              <a:t>sosial</a:t>
            </a:r>
            <a:r>
              <a:rPr lang="en-US" sz="2200" dirty="0" smtClean="0"/>
              <a:t>,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kompetensi</a:t>
            </a:r>
            <a:r>
              <a:rPr lang="en-US" sz="2200" dirty="0" smtClean="0"/>
              <a:t> </a:t>
            </a:r>
            <a:r>
              <a:rPr lang="en-US" sz="2200" dirty="0" err="1" smtClean="0"/>
              <a:t>profesional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satuan</a:t>
            </a:r>
            <a:r>
              <a:rPr lang="en-US" sz="2200" dirty="0" smtClean="0"/>
              <a:t> </a:t>
            </a:r>
            <a:r>
              <a:rPr lang="en-US" sz="2200" dirty="0" err="1" smtClean="0"/>
              <a:t>pendidikan</a:t>
            </a:r>
            <a:r>
              <a:rPr lang="en-US" sz="2200" dirty="0" smtClean="0"/>
              <a:t> yang </a:t>
            </a:r>
            <a:r>
              <a:rPr lang="en-US" sz="2200" dirty="0" err="1" smtClean="0"/>
              <a:t>relevan</a:t>
            </a:r>
            <a:r>
              <a:rPr lang="en-US" sz="22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err="1" smtClean="0"/>
              <a:t>Peserta</a:t>
            </a:r>
            <a:r>
              <a:rPr lang="en-US" sz="2200" dirty="0" smtClean="0"/>
              <a:t> yang lulus </a:t>
            </a:r>
            <a:r>
              <a:rPr lang="en-US" sz="2200" dirty="0" err="1" smtClean="0"/>
              <a:t>uji</a:t>
            </a:r>
            <a:r>
              <a:rPr lang="en-US" sz="2200" dirty="0" smtClean="0"/>
              <a:t> </a:t>
            </a:r>
            <a:r>
              <a:rPr lang="en-US" sz="2200" dirty="0" err="1" smtClean="0"/>
              <a:t>kompetensi</a:t>
            </a:r>
            <a:r>
              <a:rPr lang="en-US" sz="2200" dirty="0" smtClean="0"/>
              <a:t> </a:t>
            </a:r>
            <a:r>
              <a:rPr lang="en-US" sz="2200" dirty="0" err="1" smtClean="0"/>
              <a:t>memperoleh</a:t>
            </a:r>
            <a:r>
              <a:rPr lang="en-US" sz="2200" dirty="0" smtClean="0"/>
              <a:t> </a:t>
            </a:r>
            <a:r>
              <a:rPr lang="en-US" sz="2200" dirty="0" err="1" smtClean="0"/>
              <a:t>sertifikat</a:t>
            </a:r>
            <a:r>
              <a:rPr lang="en-US" sz="2200" dirty="0" smtClean="0"/>
              <a:t> </a:t>
            </a:r>
            <a:r>
              <a:rPr lang="en-US" sz="2200" dirty="0" err="1" smtClean="0"/>
              <a:t>pendidik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dikeluarkan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 smtClean="0"/>
              <a:t>Perguruan</a:t>
            </a:r>
            <a:r>
              <a:rPr lang="en-US" sz="2200" dirty="0" smtClean="0"/>
              <a:t> </a:t>
            </a:r>
            <a:r>
              <a:rPr lang="en-US" sz="2200" dirty="0" err="1" smtClean="0"/>
              <a:t>Tinggi</a:t>
            </a:r>
            <a:r>
              <a:rPr lang="en-US" sz="2200" dirty="0" smtClean="0"/>
              <a:t> </a:t>
            </a:r>
            <a:r>
              <a:rPr lang="en-US" sz="2200" dirty="0" err="1" smtClean="0"/>
              <a:t>penyelenggara</a:t>
            </a:r>
            <a:r>
              <a:rPr lang="en-US" sz="2200" dirty="0" smtClean="0"/>
              <a:t> PPG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berlaku</a:t>
            </a:r>
            <a:r>
              <a:rPr lang="en-US" sz="2200" dirty="0" smtClean="0"/>
              <a:t> </a:t>
            </a:r>
            <a:r>
              <a:rPr lang="en-US" sz="2200" dirty="0" err="1" smtClean="0"/>
              <a:t>secara</a:t>
            </a:r>
            <a:r>
              <a:rPr lang="en-US" sz="2200" dirty="0" smtClean="0"/>
              <a:t> </a:t>
            </a:r>
            <a:r>
              <a:rPr lang="en-US" sz="2200" dirty="0" err="1" smtClean="0"/>
              <a:t>nasional</a:t>
            </a:r>
            <a:r>
              <a:rPr lang="en-US" sz="22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err="1" smtClean="0"/>
              <a:t>Penilaian</a:t>
            </a:r>
            <a:r>
              <a:rPr lang="en-US" sz="2200" dirty="0" smtClean="0"/>
              <a:t> </a:t>
            </a:r>
            <a:r>
              <a:rPr lang="en-US" sz="2200" dirty="0" err="1" smtClean="0"/>
              <a:t>kinerja</a:t>
            </a:r>
            <a:r>
              <a:rPr lang="en-US" sz="2200" dirty="0" smtClean="0"/>
              <a:t> </a:t>
            </a:r>
            <a:r>
              <a:rPr lang="en-US" sz="2200" dirty="0" err="1" smtClean="0"/>
              <a:t>dosen</a:t>
            </a:r>
            <a:r>
              <a:rPr lang="en-US" sz="2200" dirty="0" smtClean="0"/>
              <a:t> </a:t>
            </a:r>
            <a:r>
              <a:rPr lang="en-US" sz="2200" dirty="0" err="1" smtClean="0"/>
              <a:t>dilakukan</a:t>
            </a:r>
            <a:r>
              <a:rPr lang="en-US" sz="2200" dirty="0" smtClean="0"/>
              <a:t> 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 smtClean="0"/>
              <a:t>pimpinan</a:t>
            </a:r>
            <a:r>
              <a:rPr lang="en-US" sz="2200" dirty="0" smtClean="0"/>
              <a:t> program </a:t>
            </a:r>
            <a:r>
              <a:rPr lang="en-US" sz="2200" dirty="0" err="1" smtClean="0"/>
              <a:t>studi</a:t>
            </a:r>
            <a:r>
              <a:rPr lang="en-US" sz="2200" dirty="0" smtClean="0"/>
              <a:t>. </a:t>
            </a:r>
            <a:r>
              <a:rPr lang="en-US" sz="2200" dirty="0" err="1" smtClean="0"/>
              <a:t>Penilaian</a:t>
            </a:r>
            <a:r>
              <a:rPr lang="en-US" sz="2200" dirty="0" smtClean="0"/>
              <a:t> </a:t>
            </a:r>
            <a:r>
              <a:rPr lang="en-US" sz="2200" dirty="0" err="1" smtClean="0"/>
              <a:t>kinerja</a:t>
            </a:r>
            <a:r>
              <a:rPr lang="en-US" sz="2200" dirty="0" smtClean="0"/>
              <a:t> </a:t>
            </a:r>
            <a:r>
              <a:rPr lang="en-US" sz="2200" dirty="0" err="1" smtClean="0"/>
              <a:t>dosen</a:t>
            </a:r>
            <a:r>
              <a:rPr lang="en-US" sz="2200" dirty="0" smtClean="0"/>
              <a:t> </a:t>
            </a:r>
            <a:r>
              <a:rPr lang="en-US" sz="2200" dirty="0" err="1" smtClean="0"/>
              <a:t>mencakup</a:t>
            </a:r>
            <a:r>
              <a:rPr lang="en-US" sz="2200" dirty="0" smtClean="0"/>
              <a:t> </a:t>
            </a:r>
            <a:r>
              <a:rPr lang="en-US" sz="2200" dirty="0" err="1" smtClean="0"/>
              <a:t>kegiatan</a:t>
            </a:r>
            <a:r>
              <a:rPr lang="en-US" sz="2200" dirty="0" smtClean="0"/>
              <a:t> tri dharma </a:t>
            </a:r>
            <a:r>
              <a:rPr lang="en-US" sz="2200" dirty="0" err="1" smtClean="0"/>
              <a:t>perguruan</a:t>
            </a:r>
            <a:r>
              <a:rPr lang="en-US" sz="2200" dirty="0" smtClean="0"/>
              <a:t> </a:t>
            </a:r>
            <a:r>
              <a:rPr lang="en-US" sz="2200" dirty="0" err="1" smtClean="0"/>
              <a:t>tinggi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penunjang</a:t>
            </a:r>
            <a:r>
              <a:rPr lang="en-US" sz="22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200" dirty="0" err="1" smtClean="0"/>
              <a:t>Penilaian</a:t>
            </a:r>
            <a:r>
              <a:rPr lang="en-US" sz="2200" dirty="0" smtClean="0"/>
              <a:t> </a:t>
            </a:r>
            <a:r>
              <a:rPr lang="en-US" sz="2200" dirty="0" err="1" smtClean="0"/>
              <a:t>kinerja</a:t>
            </a:r>
            <a:r>
              <a:rPr lang="en-US" sz="2200" dirty="0" smtClean="0"/>
              <a:t> guru </a:t>
            </a:r>
            <a:r>
              <a:rPr lang="en-US" sz="2200" dirty="0" err="1" smtClean="0"/>
              <a:t>mitra</a:t>
            </a:r>
            <a:r>
              <a:rPr lang="en-US" sz="2200" dirty="0" smtClean="0"/>
              <a:t> </a:t>
            </a:r>
            <a:r>
              <a:rPr lang="en-US" sz="2200" dirty="0" err="1" smtClean="0"/>
              <a:t>dilakukan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</a:t>
            </a:r>
            <a:r>
              <a:rPr lang="en-US" sz="2200" dirty="0" err="1" smtClean="0"/>
              <a:t>pimpinan</a:t>
            </a:r>
            <a:r>
              <a:rPr lang="en-US" sz="2200" dirty="0" smtClean="0"/>
              <a:t> </a:t>
            </a:r>
            <a:r>
              <a:rPr lang="en-US" sz="2200" dirty="0" err="1" smtClean="0"/>
              <a:t>sekolah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pimpinan</a:t>
            </a:r>
            <a:r>
              <a:rPr lang="en-US" sz="2200" dirty="0" smtClean="0"/>
              <a:t> program </a:t>
            </a:r>
            <a:r>
              <a:rPr lang="en-US" sz="2200" dirty="0" err="1" smtClean="0"/>
              <a:t>studi</a:t>
            </a:r>
            <a:r>
              <a:rPr lang="en-US" sz="2200" dirty="0" smtClean="0"/>
              <a:t> </a:t>
            </a:r>
            <a:r>
              <a:rPr lang="en-US" sz="2200" dirty="0" err="1" smtClean="0"/>
              <a:t>penyelenggara</a:t>
            </a:r>
            <a:r>
              <a:rPr lang="en-US" sz="2200" dirty="0" smtClean="0"/>
              <a:t> PPG.</a:t>
            </a:r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143000"/>
          </a:xfrm>
        </p:spPr>
        <p:txBody>
          <a:bodyPr/>
          <a:lstStyle/>
          <a:p>
            <a:r>
              <a:rPr lang="en-US" sz="3200" dirty="0" smtClean="0"/>
              <a:t>STANDAR PENILAIAN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dirty="0" err="1" smtClean="0"/>
              <a:t>Penilaian</a:t>
            </a:r>
            <a:r>
              <a:rPr lang="en-US" sz="2000" dirty="0" smtClean="0"/>
              <a:t> </a:t>
            </a:r>
            <a:r>
              <a:rPr lang="en-US" sz="2000" dirty="0" err="1" smtClean="0"/>
              <a:t>kinerja</a:t>
            </a:r>
            <a:r>
              <a:rPr lang="en-US" sz="2000" dirty="0" smtClean="0"/>
              <a:t> guru </a:t>
            </a:r>
            <a:r>
              <a:rPr lang="en-US" sz="2000" dirty="0" err="1" smtClean="0"/>
              <a:t>mitra</a:t>
            </a:r>
            <a:r>
              <a:rPr lang="en-US" sz="2000" dirty="0" smtClean="0"/>
              <a:t> </a:t>
            </a:r>
            <a:r>
              <a:rPr lang="en-US" sz="2000" dirty="0" err="1" smtClean="0"/>
              <a:t>mencakup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pembimbingan</a:t>
            </a:r>
            <a:r>
              <a:rPr lang="en-US" sz="2000" dirty="0" smtClean="0"/>
              <a:t>, </a:t>
            </a:r>
            <a:r>
              <a:rPr lang="en-US" sz="2000" dirty="0" err="1" smtClean="0"/>
              <a:t>penilaian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mahasiswa</a:t>
            </a:r>
            <a:r>
              <a:rPr lang="en-US" sz="2000" dirty="0" smtClean="0"/>
              <a:t>, </a:t>
            </a:r>
            <a:r>
              <a:rPr lang="en-US" sz="2000" dirty="0" err="1" smtClean="0"/>
              <a:t>kepribadian</a:t>
            </a:r>
            <a:r>
              <a:rPr lang="en-US" sz="2000" dirty="0" smtClean="0"/>
              <a:t>, </a:t>
            </a:r>
            <a:r>
              <a:rPr lang="en-US" sz="2000" dirty="0" err="1" smtClean="0"/>
              <a:t>kedisiplinan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pelaksanaan</a:t>
            </a:r>
            <a:r>
              <a:rPr lang="en-US" sz="2000" dirty="0" smtClean="0"/>
              <a:t> PPG.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/>
              <a:t>Penilaian</a:t>
            </a:r>
            <a:r>
              <a:rPr lang="en-US" sz="2000" dirty="0" smtClean="0"/>
              <a:t> </a:t>
            </a:r>
            <a:r>
              <a:rPr lang="en-US" sz="2000" dirty="0" err="1" smtClean="0"/>
              <a:t>kinerja</a:t>
            </a:r>
            <a:r>
              <a:rPr lang="en-US" sz="2000" dirty="0" smtClean="0"/>
              <a:t> program </a:t>
            </a:r>
            <a:r>
              <a:rPr lang="en-US" sz="2000" dirty="0" err="1" smtClean="0"/>
              <a:t>studi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penjaminan</a:t>
            </a:r>
            <a:r>
              <a:rPr lang="en-US" sz="2000" dirty="0" smtClean="0"/>
              <a:t> </a:t>
            </a:r>
            <a:r>
              <a:rPr lang="en-US" sz="2000" dirty="0" err="1" smtClean="0"/>
              <a:t>mutu</a:t>
            </a:r>
            <a:r>
              <a:rPr lang="en-US" sz="2000" dirty="0" smtClean="0"/>
              <a:t> internal </a:t>
            </a:r>
            <a:r>
              <a:rPr lang="en-US" sz="2000" dirty="0" err="1" smtClean="0"/>
              <a:t>terkait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pelaksanaan</a:t>
            </a:r>
            <a:r>
              <a:rPr lang="en-US" sz="2000" dirty="0" smtClean="0"/>
              <a:t> PPG.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/>
              <a:t>Penilaian</a:t>
            </a:r>
            <a:r>
              <a:rPr lang="en-US" sz="2000" dirty="0" smtClean="0"/>
              <a:t> </a:t>
            </a:r>
            <a:r>
              <a:rPr lang="en-US" sz="2000" dirty="0" err="1" smtClean="0"/>
              <a:t>kinerja</a:t>
            </a:r>
            <a:r>
              <a:rPr lang="en-US" sz="2000" dirty="0" smtClean="0"/>
              <a:t> program </a:t>
            </a:r>
            <a:r>
              <a:rPr lang="en-US" sz="2000" dirty="0" err="1" smtClean="0"/>
              <a:t>studi</a:t>
            </a:r>
            <a:r>
              <a:rPr lang="en-US" sz="2000" dirty="0" smtClean="0"/>
              <a:t> </a:t>
            </a:r>
            <a:r>
              <a:rPr lang="en-US" sz="2000" dirty="0" err="1" smtClean="0"/>
              <a:t>mencakup</a:t>
            </a:r>
            <a:r>
              <a:rPr lang="en-US" sz="2000" dirty="0" smtClean="0"/>
              <a:t> </a:t>
            </a:r>
            <a:r>
              <a:rPr lang="en-US" sz="2000" dirty="0" err="1" smtClean="0"/>
              <a:t>kesesuaian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produk</a:t>
            </a:r>
            <a:r>
              <a:rPr lang="en-US" sz="2000" dirty="0" smtClean="0"/>
              <a:t> </a:t>
            </a:r>
            <a:r>
              <a:rPr lang="en-US" sz="2000" dirty="0" err="1" smtClean="0"/>
              <a:t>akhir</a:t>
            </a:r>
            <a:r>
              <a:rPr lang="en-US" sz="2000" dirty="0" smtClean="0"/>
              <a:t> PPG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target </a:t>
            </a:r>
            <a:r>
              <a:rPr lang="en-US" sz="2000" dirty="0" err="1" smtClean="0"/>
              <a:t>penyelenggaraan</a:t>
            </a:r>
            <a:r>
              <a:rPr lang="en-US" sz="2000" dirty="0" smtClean="0"/>
              <a:t> PPG.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0070C0"/>
                </a:solidFill>
              </a:rPr>
              <a:t>Hasil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penilaian</a:t>
            </a:r>
            <a:r>
              <a:rPr lang="en-US" sz="2000" dirty="0" smtClean="0">
                <a:solidFill>
                  <a:srgbClr val="0070C0"/>
                </a:solidFill>
              </a:rPr>
              <a:t> program </a:t>
            </a:r>
            <a:r>
              <a:rPr lang="en-US" sz="2000" dirty="0" err="1" smtClean="0">
                <a:solidFill>
                  <a:srgbClr val="0070C0"/>
                </a:solidFill>
              </a:rPr>
              <a:t>studi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wajib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dipublikasikan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secara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nasional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dalam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rangka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akuntabilitas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publik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0070C0"/>
                </a:solidFill>
              </a:rPr>
              <a:t>Penilaian</a:t>
            </a:r>
            <a:r>
              <a:rPr lang="en-US" sz="2000" dirty="0" smtClean="0">
                <a:solidFill>
                  <a:srgbClr val="0070C0"/>
                </a:solidFill>
              </a:rPr>
              <a:t> unit </a:t>
            </a:r>
            <a:r>
              <a:rPr lang="en-US" sz="2000" dirty="0" err="1" smtClean="0">
                <a:solidFill>
                  <a:srgbClr val="0070C0"/>
                </a:solidFill>
              </a:rPr>
              <a:t>pengelola</a:t>
            </a:r>
            <a:r>
              <a:rPr lang="en-US" sz="2000" dirty="0" smtClean="0">
                <a:solidFill>
                  <a:srgbClr val="0070C0"/>
                </a:solidFill>
              </a:rPr>
              <a:t> PPG </a:t>
            </a:r>
            <a:r>
              <a:rPr lang="en-US" sz="2000" dirty="0" err="1" smtClean="0">
                <a:solidFill>
                  <a:srgbClr val="0070C0"/>
                </a:solidFill>
              </a:rPr>
              <a:t>dilakukan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melalui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sistem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penjaminan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mutu</a:t>
            </a:r>
            <a:r>
              <a:rPr lang="en-US" sz="2000" dirty="0" smtClean="0">
                <a:solidFill>
                  <a:srgbClr val="0070C0"/>
                </a:solidFill>
              </a:rPr>
              <a:t> internal.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0070C0"/>
                </a:solidFill>
              </a:rPr>
              <a:t>Penilaian</a:t>
            </a:r>
            <a:r>
              <a:rPr lang="en-US" sz="2000" dirty="0" smtClean="0">
                <a:solidFill>
                  <a:srgbClr val="0070C0"/>
                </a:solidFill>
              </a:rPr>
              <a:t> unit </a:t>
            </a:r>
            <a:r>
              <a:rPr lang="en-US" sz="2000" dirty="0" err="1" smtClean="0">
                <a:solidFill>
                  <a:srgbClr val="0070C0"/>
                </a:solidFill>
              </a:rPr>
              <a:t>pengelola</a:t>
            </a:r>
            <a:r>
              <a:rPr lang="en-US" sz="2000" dirty="0" smtClean="0">
                <a:solidFill>
                  <a:srgbClr val="0070C0"/>
                </a:solidFill>
              </a:rPr>
              <a:t> PPG </a:t>
            </a:r>
            <a:r>
              <a:rPr lang="en-US" sz="2000" dirty="0" err="1" smtClean="0">
                <a:solidFill>
                  <a:srgbClr val="0070C0"/>
                </a:solidFill>
              </a:rPr>
              <a:t>mencakup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perencanaan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pelaksanaan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pengawasan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evaluasi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dan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tindak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lanjut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dari</a:t>
            </a:r>
            <a:r>
              <a:rPr lang="en-US" sz="2000" dirty="0" smtClean="0">
                <a:solidFill>
                  <a:srgbClr val="0070C0"/>
                </a:solidFill>
              </a:rPr>
              <a:t> program yang </a:t>
            </a:r>
            <a:r>
              <a:rPr lang="en-US" sz="2000" dirty="0" err="1" smtClean="0">
                <a:solidFill>
                  <a:srgbClr val="0070C0"/>
                </a:solidFill>
              </a:rPr>
              <a:t>menjadi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tanggung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jawabnya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3200" b="1" smtClean="0"/>
              <a:t>STANDAR PENILAIAN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smtClean="0"/>
              <a:t>Standar Dosen dan Guru Mitra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 rtlCol="0">
            <a:normAutofit/>
          </a:bodyPr>
          <a:lstStyle/>
          <a:p>
            <a:pPr marL="398463" indent="-398463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err="1" smtClean="0"/>
              <a:t>Dosen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guru </a:t>
            </a:r>
            <a:r>
              <a:rPr lang="en-US" sz="2400" dirty="0" err="1"/>
              <a:t>mitra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pelaku</a:t>
            </a:r>
            <a:r>
              <a:rPr lang="en-US" sz="2400" dirty="0"/>
              <a:t>/</a:t>
            </a:r>
            <a:r>
              <a:rPr lang="en-US" sz="2400" dirty="0" err="1"/>
              <a:t>aktor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proses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program </a:t>
            </a:r>
            <a:r>
              <a:rPr lang="en-US" sz="2400" dirty="0" err="1"/>
              <a:t>sarjana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PPG. </a:t>
            </a:r>
            <a:endParaRPr lang="en-US" sz="2400" dirty="0" smtClean="0"/>
          </a:p>
          <a:p>
            <a:pPr marL="0" indent="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Standar</a:t>
            </a:r>
            <a:r>
              <a:rPr lang="en-US" sz="2400" dirty="0" smtClean="0"/>
              <a:t> </a:t>
            </a:r>
            <a:r>
              <a:rPr lang="en-US" sz="2400" dirty="0" err="1"/>
              <a:t>dosen</a:t>
            </a:r>
            <a:r>
              <a:rPr lang="en-US" sz="2400" dirty="0"/>
              <a:t> </a:t>
            </a:r>
            <a:r>
              <a:rPr lang="en-US" sz="2400" dirty="0" err="1"/>
              <a:t>mengacu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SNPT. </a:t>
            </a:r>
            <a:endParaRPr lang="en-US" sz="2400" dirty="0" smtClean="0"/>
          </a:p>
          <a:p>
            <a:pPr marL="398463" indent="-398463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err="1" smtClean="0"/>
              <a:t>Standar</a:t>
            </a:r>
            <a:r>
              <a:rPr lang="en-US" sz="2400" dirty="0" smtClean="0"/>
              <a:t> </a:t>
            </a:r>
            <a:r>
              <a:rPr lang="en-US" sz="2400" dirty="0"/>
              <a:t>guru </a:t>
            </a:r>
            <a:r>
              <a:rPr lang="en-US" sz="2400" dirty="0" err="1"/>
              <a:t>mitra</a:t>
            </a:r>
            <a:r>
              <a:rPr lang="en-US" sz="2400" dirty="0"/>
              <a:t> </a:t>
            </a:r>
            <a:r>
              <a:rPr lang="en-US" sz="2400" dirty="0" err="1"/>
              <a:t>berkualifikasi</a:t>
            </a:r>
            <a:r>
              <a:rPr lang="en-US" sz="2400" dirty="0"/>
              <a:t> </a:t>
            </a:r>
            <a:r>
              <a:rPr lang="en-US" sz="2400" dirty="0" err="1"/>
              <a:t>Sarjana</a:t>
            </a:r>
            <a:r>
              <a:rPr lang="en-US" sz="2400" dirty="0"/>
              <a:t>/Diploma IV </a:t>
            </a:r>
            <a:r>
              <a:rPr lang="en-US" sz="2400" dirty="0" smtClean="0"/>
              <a:t> </a:t>
            </a:r>
            <a:r>
              <a:rPr lang="en-US" sz="2400" dirty="0" err="1" smtClean="0"/>
              <a:t>bersertifikat</a:t>
            </a:r>
            <a:r>
              <a:rPr lang="en-US" sz="2400" dirty="0" smtClean="0"/>
              <a:t> </a:t>
            </a:r>
            <a:r>
              <a:rPr lang="en-US" sz="2400" dirty="0" err="1"/>
              <a:t>pendidik</a:t>
            </a:r>
            <a:r>
              <a:rPr lang="en-US" sz="2400" dirty="0" smtClean="0"/>
              <a:t>.</a:t>
            </a:r>
          </a:p>
          <a:p>
            <a:pPr marL="398463" indent="-398463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/>
              <a:t>Guru </a:t>
            </a:r>
            <a:r>
              <a:rPr lang="en-US" sz="2400" dirty="0" err="1"/>
              <a:t>mitra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masa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paling </a:t>
            </a:r>
            <a:r>
              <a:rPr lang="en-US" sz="2400" dirty="0" err="1"/>
              <a:t>sedikit</a:t>
            </a:r>
            <a:r>
              <a:rPr lang="en-US" sz="2400" dirty="0"/>
              <a:t> 10 (</a:t>
            </a:r>
            <a:r>
              <a:rPr lang="en-US" sz="2400" dirty="0" err="1"/>
              <a:t>sepuluh</a:t>
            </a:r>
            <a:r>
              <a:rPr lang="en-US" sz="2400" dirty="0"/>
              <a:t>) </a:t>
            </a:r>
            <a:r>
              <a:rPr lang="en-US" sz="2400" dirty="0" err="1"/>
              <a:t>tahun</a:t>
            </a:r>
            <a:r>
              <a:rPr lang="en-US" sz="2400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066800"/>
          </a:xfrm>
        </p:spPr>
        <p:txBody>
          <a:bodyPr/>
          <a:lstStyle/>
          <a:p>
            <a:r>
              <a:rPr lang="en-US" sz="2400" dirty="0" smtClean="0"/>
              <a:t>STANDAR SARANA DAN PRASARANA PEMBELAJARAN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 rtlCol="0">
            <a:normAutofit fontScale="85000" lnSpcReduction="20000"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600" dirty="0" err="1" smtClean="0">
                <a:solidFill>
                  <a:srgbClr val="FF0000"/>
                </a:solidFill>
              </a:rPr>
              <a:t>Standar</a:t>
            </a:r>
            <a:r>
              <a:rPr lang="en-US" sz="2600" dirty="0" smtClean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prasarana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pembelajaran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wajib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memenuhi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persyaratan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dalam</a:t>
            </a:r>
            <a:r>
              <a:rPr lang="en-US" sz="2600" dirty="0">
                <a:solidFill>
                  <a:srgbClr val="FF0000"/>
                </a:solidFill>
              </a:rPr>
              <a:t> SNPT </a:t>
            </a:r>
            <a:r>
              <a:rPr lang="en-US" sz="2600" dirty="0" err="1">
                <a:solidFill>
                  <a:srgbClr val="FF0000"/>
                </a:solidFill>
              </a:rPr>
              <a:t>dan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syarat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pendirian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perguruan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tinggi</a:t>
            </a:r>
            <a:r>
              <a:rPr lang="en-US" sz="2600" dirty="0">
                <a:solidFill>
                  <a:srgbClr val="FF0000"/>
                </a:solidFill>
              </a:rPr>
              <a:t>. 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2600" dirty="0" err="1" smtClean="0"/>
              <a:t>Perguruan</a:t>
            </a:r>
            <a:r>
              <a:rPr lang="en-US" sz="2600" dirty="0" smtClean="0"/>
              <a:t> </a:t>
            </a:r>
            <a:r>
              <a:rPr lang="en-US" sz="2600" dirty="0" err="1"/>
              <a:t>tinggi</a:t>
            </a:r>
            <a:r>
              <a:rPr lang="en-US" sz="2600" dirty="0"/>
              <a:t> </a:t>
            </a:r>
            <a:r>
              <a:rPr lang="en-US" sz="2600" dirty="0" err="1"/>
              <a:t>penyelenggara</a:t>
            </a:r>
            <a:r>
              <a:rPr lang="en-US" sz="2600" dirty="0"/>
              <a:t> program </a:t>
            </a:r>
            <a:r>
              <a:rPr lang="en-US" sz="2600" dirty="0" err="1"/>
              <a:t>pendidikan</a:t>
            </a:r>
            <a:r>
              <a:rPr lang="en-US" sz="2600" dirty="0"/>
              <a:t> </a:t>
            </a:r>
            <a:r>
              <a:rPr lang="en-US" sz="2600" dirty="0" err="1"/>
              <a:t>sarjana</a:t>
            </a:r>
            <a:r>
              <a:rPr lang="en-US" sz="2600" dirty="0"/>
              <a:t> </a:t>
            </a:r>
            <a:r>
              <a:rPr lang="en-US" sz="2600" dirty="0" err="1"/>
              <a:t>pendidikan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PPG </a:t>
            </a:r>
            <a:r>
              <a:rPr lang="en-US" sz="2600" dirty="0" err="1"/>
              <a:t>wajib</a:t>
            </a:r>
            <a:r>
              <a:rPr lang="en-US" sz="2600" dirty="0"/>
              <a:t> </a:t>
            </a:r>
            <a:r>
              <a:rPr lang="en-US" sz="2600" dirty="0" err="1"/>
              <a:t>memiliki</a:t>
            </a:r>
            <a:r>
              <a:rPr lang="en-US" sz="2600" dirty="0"/>
              <a:t> </a:t>
            </a:r>
            <a:r>
              <a:rPr lang="en-US" sz="2600" dirty="0" err="1" smtClean="0"/>
              <a:t>prasarana</a:t>
            </a:r>
            <a:r>
              <a:rPr lang="en-US" sz="2600" dirty="0" smtClean="0"/>
              <a:t>:</a:t>
            </a:r>
          </a:p>
          <a:p>
            <a:pPr marL="855663" lvl="2" indent="-280988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600" dirty="0" err="1"/>
              <a:t>laboratorium</a:t>
            </a:r>
            <a:r>
              <a:rPr lang="en-US" sz="2600" dirty="0"/>
              <a:t> </a:t>
            </a:r>
            <a:r>
              <a:rPr lang="en-US" sz="2600" dirty="0" err="1"/>
              <a:t>pembelajaran</a:t>
            </a:r>
            <a:r>
              <a:rPr lang="en-US" sz="2600" dirty="0"/>
              <a:t> </a:t>
            </a:r>
            <a:r>
              <a:rPr lang="en-US" sz="2600" dirty="0" err="1" smtClean="0"/>
              <a:t>mikro</a:t>
            </a:r>
            <a:r>
              <a:rPr lang="en-US" sz="2600" dirty="0" smtClean="0"/>
              <a:t>.</a:t>
            </a:r>
            <a:endParaRPr lang="en-US" sz="2600" dirty="0"/>
          </a:p>
          <a:p>
            <a:pPr marL="855663" lvl="2" indent="-280988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600" dirty="0" err="1" smtClean="0"/>
              <a:t>sekolah</a:t>
            </a:r>
            <a:r>
              <a:rPr lang="en-US" sz="2600" dirty="0" smtClean="0"/>
              <a:t> </a:t>
            </a:r>
            <a:r>
              <a:rPr lang="en-US" sz="2600" dirty="0" err="1"/>
              <a:t>laboratorium</a:t>
            </a:r>
            <a:r>
              <a:rPr lang="en-US" sz="2600" dirty="0"/>
              <a:t> </a:t>
            </a:r>
            <a:r>
              <a:rPr lang="en-US" sz="2600" dirty="0" err="1"/>
              <a:t>atau</a:t>
            </a:r>
            <a:r>
              <a:rPr lang="en-US" sz="2600" dirty="0"/>
              <a:t> </a:t>
            </a:r>
            <a:r>
              <a:rPr lang="en-US" sz="2600" dirty="0" err="1"/>
              <a:t>sekolah</a:t>
            </a:r>
            <a:r>
              <a:rPr lang="en-US" sz="2600" dirty="0"/>
              <a:t>/</a:t>
            </a:r>
            <a:r>
              <a:rPr lang="en-US" sz="2600" dirty="0" err="1"/>
              <a:t>madrasah</a:t>
            </a:r>
            <a:r>
              <a:rPr lang="en-US" sz="2600" dirty="0"/>
              <a:t> </a:t>
            </a:r>
            <a:r>
              <a:rPr lang="en-US" sz="2600" dirty="0" err="1" smtClean="0"/>
              <a:t>mitra</a:t>
            </a:r>
            <a:r>
              <a:rPr lang="en-US" sz="2600" dirty="0" smtClean="0"/>
              <a:t>.</a:t>
            </a:r>
            <a:endParaRPr lang="en-US" sz="2600" dirty="0"/>
          </a:p>
          <a:p>
            <a:pPr marL="855663" lvl="2" indent="-280988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600" dirty="0" err="1" smtClean="0"/>
              <a:t>asrama</a:t>
            </a:r>
            <a:r>
              <a:rPr lang="en-US" sz="2600" dirty="0" smtClean="0"/>
              <a:t> </a:t>
            </a:r>
            <a:r>
              <a:rPr lang="en-US" sz="2600" dirty="0" err="1" smtClean="0"/>
              <a:t>mahasiswa</a:t>
            </a:r>
            <a:r>
              <a:rPr lang="en-US" sz="2600" dirty="0" smtClean="0"/>
              <a:t>.</a:t>
            </a:r>
            <a:endParaRPr lang="en-US" sz="2600" dirty="0"/>
          </a:p>
          <a:p>
            <a:pPr marL="855663" lvl="2" indent="-280988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600" dirty="0" err="1"/>
              <a:t>laboratorium</a:t>
            </a:r>
            <a:r>
              <a:rPr lang="en-US" sz="2600" dirty="0"/>
              <a:t> </a:t>
            </a:r>
            <a:r>
              <a:rPr lang="en-US" sz="2600" dirty="0" err="1" smtClean="0"/>
              <a:t>bahasa</a:t>
            </a:r>
            <a:r>
              <a:rPr lang="en-US" sz="2600" dirty="0" smtClean="0"/>
              <a:t>.</a:t>
            </a:r>
            <a:endParaRPr lang="en-US" sz="2600" dirty="0"/>
          </a:p>
          <a:p>
            <a:pPr marL="855663" lvl="2" indent="-280988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600" dirty="0" err="1"/>
              <a:t>pusat</a:t>
            </a:r>
            <a:r>
              <a:rPr lang="en-US" sz="2600" dirty="0"/>
              <a:t> </a:t>
            </a:r>
            <a:r>
              <a:rPr lang="en-US" sz="2600" dirty="0" err="1"/>
              <a:t>sumber</a:t>
            </a:r>
            <a:r>
              <a:rPr lang="en-US" sz="2600" dirty="0"/>
              <a:t> </a:t>
            </a:r>
            <a:r>
              <a:rPr lang="en-US" sz="2600" dirty="0" err="1" smtClean="0"/>
              <a:t>belajar</a:t>
            </a:r>
            <a:r>
              <a:rPr lang="en-US" sz="2600" dirty="0" smtClean="0"/>
              <a:t>. </a:t>
            </a:r>
            <a:endParaRPr lang="en-US" sz="2600" dirty="0"/>
          </a:p>
          <a:p>
            <a:pPr marL="855663" lvl="2" indent="-280988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600" dirty="0" err="1"/>
              <a:t>pusat</a:t>
            </a:r>
            <a:r>
              <a:rPr lang="en-US" sz="2600" dirty="0"/>
              <a:t> </a:t>
            </a:r>
            <a:r>
              <a:rPr lang="en-US" sz="2600" dirty="0" err="1"/>
              <a:t>Teknologi</a:t>
            </a:r>
            <a:r>
              <a:rPr lang="en-US" sz="2600" dirty="0"/>
              <a:t> </a:t>
            </a:r>
            <a:r>
              <a:rPr lang="en-US" sz="2600" dirty="0" err="1"/>
              <a:t>Informasi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Komunikasi</a:t>
            </a:r>
            <a:r>
              <a:rPr lang="en-US" sz="2600" dirty="0"/>
              <a:t> (</a:t>
            </a:r>
            <a:r>
              <a:rPr lang="en-US" sz="2600" dirty="0" smtClean="0"/>
              <a:t>TIK).</a:t>
            </a:r>
            <a:endParaRPr lang="en-US" sz="2600" dirty="0"/>
          </a:p>
          <a:p>
            <a:pPr marL="855663" lvl="2" indent="-280988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600" dirty="0"/>
              <a:t>Unit </a:t>
            </a:r>
            <a:r>
              <a:rPr lang="en-US" sz="2600" dirty="0" err="1"/>
              <a:t>Pengelola</a:t>
            </a:r>
            <a:r>
              <a:rPr lang="en-US" sz="2600" dirty="0"/>
              <a:t> Program </a:t>
            </a:r>
            <a:r>
              <a:rPr lang="en-US" sz="2600" dirty="0" err="1"/>
              <a:t>Pengalaman</a:t>
            </a:r>
            <a:r>
              <a:rPr lang="en-US" sz="2600" dirty="0"/>
              <a:t> </a:t>
            </a:r>
            <a:r>
              <a:rPr lang="en-US" sz="2600" dirty="0" err="1"/>
              <a:t>Lapangan</a:t>
            </a:r>
            <a:r>
              <a:rPr lang="en-US" sz="2600" dirty="0"/>
              <a:t> (UPPPL).</a:t>
            </a:r>
          </a:p>
          <a:p>
            <a:pPr marL="855663" lvl="2" indent="-280988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600" dirty="0" err="1"/>
              <a:t>perangkat</a:t>
            </a:r>
            <a:r>
              <a:rPr lang="en-US" sz="2600" dirty="0"/>
              <a:t> </a:t>
            </a:r>
            <a:r>
              <a:rPr lang="en-US" sz="2600" dirty="0" smtClean="0"/>
              <a:t>TIK.</a:t>
            </a:r>
            <a:endParaRPr lang="en-US" sz="2600" dirty="0"/>
          </a:p>
          <a:p>
            <a:pPr marL="855663" lvl="2" indent="-280988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600" dirty="0"/>
              <a:t>media </a:t>
            </a:r>
            <a:r>
              <a:rPr lang="en-US" sz="2600" dirty="0" err="1" smtClean="0"/>
              <a:t>pendidikan</a:t>
            </a:r>
            <a:r>
              <a:rPr lang="en-US" sz="2600" dirty="0" smtClean="0"/>
              <a:t>.</a:t>
            </a:r>
            <a:endParaRPr lang="en-US" sz="2600" dirty="0"/>
          </a:p>
          <a:p>
            <a:pPr marL="855663" lvl="2" indent="-280988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600" dirty="0" err="1"/>
              <a:t>kurikulum</a:t>
            </a:r>
            <a:r>
              <a:rPr lang="en-US" sz="2600" dirty="0"/>
              <a:t> </a:t>
            </a:r>
            <a:r>
              <a:rPr lang="en-US" sz="2600" dirty="0" err="1" smtClean="0"/>
              <a:t>sekolah</a:t>
            </a:r>
            <a:r>
              <a:rPr lang="en-US" sz="2600" dirty="0" smtClean="0"/>
              <a:t>. </a:t>
            </a:r>
            <a:endParaRPr lang="en-US" sz="2600" dirty="0"/>
          </a:p>
          <a:p>
            <a:pPr marL="855663" lvl="2" indent="-280988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600" dirty="0" err="1"/>
              <a:t>bahan</a:t>
            </a:r>
            <a:r>
              <a:rPr lang="en-US" sz="2600" dirty="0"/>
              <a:t> </a:t>
            </a:r>
            <a:r>
              <a:rPr lang="en-US" sz="2600" dirty="0" smtClean="0"/>
              <a:t>ajar.</a:t>
            </a:r>
          </a:p>
          <a:p>
            <a:pPr marL="855663" lvl="2" indent="-280988" fontAlgn="auto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2600" dirty="0" err="1" smtClean="0"/>
              <a:t>sarana</a:t>
            </a:r>
            <a:r>
              <a:rPr lang="en-US" sz="2600" dirty="0" smtClean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latihan</a:t>
            </a:r>
            <a:r>
              <a:rPr lang="en-US" sz="2600" dirty="0"/>
              <a:t> </a:t>
            </a:r>
            <a:r>
              <a:rPr lang="en-US" sz="2600" dirty="0" err="1"/>
              <a:t>keterampilan</a:t>
            </a:r>
            <a:r>
              <a:rPr lang="en-US" sz="2600" dirty="0"/>
              <a:t> </a:t>
            </a:r>
            <a:r>
              <a:rPr lang="en-US" sz="2600" dirty="0" err="1"/>
              <a:t>mengajar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laboratorium</a:t>
            </a:r>
            <a:r>
              <a:rPr lang="en-US" sz="2600" dirty="0"/>
              <a:t> </a:t>
            </a:r>
            <a:r>
              <a:rPr lang="en-US" sz="2600" dirty="0" err="1"/>
              <a:t>pembelajaran</a:t>
            </a:r>
            <a:r>
              <a:rPr lang="en-US" sz="2600" dirty="0"/>
              <a:t> </a:t>
            </a:r>
            <a:r>
              <a:rPr lang="en-US" sz="2600" dirty="0" err="1" smtClean="0"/>
              <a:t>mikro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-196850"/>
            <a:ext cx="8229600" cy="944563"/>
          </a:xfrm>
        </p:spPr>
        <p:txBody>
          <a:bodyPr/>
          <a:lstStyle/>
          <a:p>
            <a:r>
              <a:rPr lang="en-US" sz="2400" dirty="0" smtClean="0"/>
              <a:t>STANDAR PENGELOLAAN PEMBELAJARAN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867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 smtClean="0"/>
              <a:t>Standar pengelolaan pembelajaran mencakup perencanaan, pelaksanaan, pengendalian, pemantauan, penilaian pembelajaran pada tingkat program studi.</a:t>
            </a:r>
          </a:p>
          <a:p>
            <a:pPr>
              <a:buFont typeface="Wingdings" pitchFamily="2" charset="2"/>
              <a:buChar char="Ø"/>
            </a:pPr>
            <a:r>
              <a:rPr lang="en-US" sz="2000" smtClean="0"/>
              <a:t>Standar pengelolaan pembelajaran  mengacu pada standar kompetensi lulusan, standar isi pembelajaran, standar proses pembelajaran, standar penilaian, serta standar sarana dan prasarana pembelajaran.</a:t>
            </a:r>
          </a:p>
          <a:p>
            <a:pPr>
              <a:buFont typeface="Wingdings" pitchFamily="2" charset="2"/>
              <a:buChar char="Ø"/>
            </a:pPr>
            <a:r>
              <a:rPr lang="en-US" sz="2000" smtClean="0"/>
              <a:t>Perencanaan pembelajaran dilakukan sesuai dengan kurikulum program studi masing-masing. </a:t>
            </a:r>
          </a:p>
          <a:p>
            <a:pPr>
              <a:buFont typeface="Wingdings" pitchFamily="2" charset="2"/>
              <a:buChar char="Ø"/>
            </a:pPr>
            <a:r>
              <a:rPr lang="en-US" sz="2000" smtClean="0"/>
              <a:t>Perencanaan pembelajaran PPG berdasarkan analisis terhadap kurikulum Pendidikan Dasar dan Pendidikan Menengah.</a:t>
            </a:r>
          </a:p>
          <a:p>
            <a:pPr>
              <a:buFont typeface="Wingdings" pitchFamily="2" charset="2"/>
              <a:buChar char="Ø"/>
            </a:pPr>
            <a:r>
              <a:rPr lang="en-US" sz="2000" smtClean="0">
                <a:solidFill>
                  <a:srgbClr val="FF0000"/>
                </a:solidFill>
              </a:rPr>
              <a:t>Pelaksanaan pembelajaran didasarkan pada karakteristik peserta didik, bahan ajar, dan lingkungan belajar. </a:t>
            </a:r>
          </a:p>
          <a:p>
            <a:pPr>
              <a:buFont typeface="Wingdings" pitchFamily="2" charset="2"/>
              <a:buChar char="Ø"/>
            </a:pPr>
            <a:r>
              <a:rPr lang="en-US" sz="2000" smtClean="0">
                <a:solidFill>
                  <a:srgbClr val="FF0000"/>
                </a:solidFill>
              </a:rPr>
              <a:t>Pelaksanaan kegiatan pembelajaran melibatkan sekolah/madrasah mitra dari SD/MI, SMP/MTs, SMA/MA, atau SMK.</a:t>
            </a:r>
          </a:p>
          <a:p>
            <a:pPr>
              <a:buFont typeface="Wingdings" pitchFamily="2" charset="2"/>
              <a:buChar char="Ø"/>
            </a:pPr>
            <a:r>
              <a:rPr lang="en-US" sz="2000" smtClean="0">
                <a:solidFill>
                  <a:srgbClr val="FF0000"/>
                </a:solidFill>
              </a:rPr>
              <a:t>Pengelolaan PLP dilakukan oleh UPPPL atau sebutan lain, bekerja sama dengan program studi dan sekolah/madrasah.</a:t>
            </a:r>
          </a:p>
          <a:p>
            <a:pPr>
              <a:buFont typeface="Wingdings" pitchFamily="2" charset="2"/>
              <a:buChar char="Ø"/>
            </a:pPr>
            <a:r>
              <a:rPr lang="en-US" sz="2000" smtClean="0">
                <a:solidFill>
                  <a:srgbClr val="FF0000"/>
                </a:solidFill>
              </a:rPr>
              <a:t>Pengelolaan PMM dilakukan oleh UPPL atau sebutan lain, bekerja sama dengan program studi dan sekolah/madrasah mitra.</a:t>
            </a:r>
          </a:p>
          <a:p>
            <a:pPr>
              <a:buFont typeface="Wingdings" pitchFamily="2" charset="2"/>
              <a:buChar char="Ø"/>
            </a:pPr>
            <a:r>
              <a:rPr lang="en-US" sz="2000" smtClean="0">
                <a:solidFill>
                  <a:srgbClr val="FF0000"/>
                </a:solidFill>
              </a:rPr>
              <a:t>PLP dan PMM dikoordinasikan baik secara internal maupun eksternal oleh lembaga khusus yang dapat berbentuk unit pelaksana atau bentuk lain.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smtClean="0">
                <a:solidFill>
                  <a:srgbClr val="00B0F0"/>
                </a:solidFill>
              </a:rPr>
              <a:t>STANDAR PEMBIAYAAN PEMBELAJARAN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smtClean="0"/>
              <a:t> </a:t>
            </a:r>
            <a:r>
              <a:rPr lang="en-US" sz="2400" dirty="0" err="1" smtClean="0"/>
              <a:t>Standar</a:t>
            </a:r>
            <a:r>
              <a:rPr lang="en-US" sz="2400" dirty="0" smtClean="0"/>
              <a:t> </a:t>
            </a:r>
            <a:r>
              <a:rPr lang="en-US" sz="2400" dirty="0" err="1"/>
              <a:t>pembiayaan</a:t>
            </a:r>
            <a:r>
              <a:rPr lang="en-US" sz="2400" dirty="0"/>
              <a:t> </a:t>
            </a:r>
            <a:r>
              <a:rPr lang="en-US" sz="2400" dirty="0" err="1"/>
              <a:t>pembelajaran</a:t>
            </a:r>
            <a:r>
              <a:rPr lang="en-US" sz="2400" dirty="0"/>
              <a:t> </a:t>
            </a:r>
            <a:r>
              <a:rPr lang="en-US" sz="2400" dirty="0" err="1"/>
              <a:t>mengacu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SNPT. </a:t>
            </a:r>
            <a:endParaRPr lang="en-US" sz="2400" dirty="0" smtClean="0"/>
          </a:p>
          <a:p>
            <a:pPr marL="339725" indent="-339725" algn="just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400" dirty="0" err="1" smtClean="0"/>
              <a:t>Standar</a:t>
            </a:r>
            <a:r>
              <a:rPr lang="en-US" sz="2400" dirty="0" smtClean="0"/>
              <a:t> </a:t>
            </a:r>
            <a:r>
              <a:rPr lang="en-US" sz="2400" dirty="0" err="1"/>
              <a:t>pembiayaan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pelaksanaan</a:t>
            </a:r>
            <a:r>
              <a:rPr lang="en-US" sz="2400" dirty="0"/>
              <a:t> program </a:t>
            </a:r>
            <a:r>
              <a:rPr lang="en-US" sz="2400" dirty="0" err="1"/>
              <a:t>sarjana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 </a:t>
            </a:r>
            <a:r>
              <a:rPr lang="en-US" sz="2400" dirty="0" err="1"/>
              <a:t>profesi</a:t>
            </a:r>
            <a:r>
              <a:rPr lang="en-US" sz="2400" dirty="0"/>
              <a:t> guru </a:t>
            </a:r>
            <a:r>
              <a:rPr lang="en-US" sz="2400" dirty="0" err="1"/>
              <a:t>diatur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peraturan</a:t>
            </a:r>
            <a:r>
              <a:rPr lang="en-US" sz="2400" dirty="0"/>
              <a:t> </a:t>
            </a:r>
            <a:r>
              <a:rPr lang="en-US" sz="2400" dirty="0" err="1"/>
              <a:t>tersendiri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smtClean="0"/>
              <a:t>STANDAR PENELITIAN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638800"/>
          </a:xfrm>
        </p:spPr>
        <p:txBody>
          <a:bodyPr rtlCol="0">
            <a:normAutofit fontScale="85000" lnSpcReduction="1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tabLst>
                <a:tab pos="398463" algn="l"/>
              </a:tabLst>
              <a:defRPr/>
            </a:pPr>
            <a:r>
              <a:rPr lang="en-US" sz="2400" dirty="0" err="1"/>
              <a:t>Standar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 guru </a:t>
            </a:r>
            <a:r>
              <a:rPr lang="en-US" sz="2400" dirty="0" err="1"/>
              <a:t>mengacu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Standar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SNPT. </a:t>
            </a:r>
            <a:endParaRPr lang="en-US" sz="2400" dirty="0" smtClean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err="1" smtClean="0"/>
              <a:t>Pendidikan</a:t>
            </a:r>
            <a:r>
              <a:rPr lang="en-US" sz="2400" dirty="0" smtClean="0"/>
              <a:t> </a:t>
            </a:r>
            <a:r>
              <a:rPr lang="en-US" sz="2400" dirty="0"/>
              <a:t>program </a:t>
            </a:r>
            <a:r>
              <a:rPr lang="en-US" sz="2400" dirty="0" err="1"/>
              <a:t>sarjana</a:t>
            </a:r>
            <a:r>
              <a:rPr lang="en-US" sz="2400" dirty="0"/>
              <a:t> </a:t>
            </a:r>
            <a:r>
              <a:rPr lang="en-US" sz="2400" dirty="0" err="1"/>
              <a:t>pendidikan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diakhiri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skripsi</a:t>
            </a:r>
            <a:r>
              <a:rPr lang="en-US" sz="2400" dirty="0" smtClean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err="1" smtClean="0">
                <a:solidFill>
                  <a:srgbClr val="7030A0"/>
                </a:solidFill>
              </a:rPr>
              <a:t>Skripsi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berdasarkan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penelitian</a:t>
            </a:r>
            <a:r>
              <a:rPr lang="en-US" sz="2400" dirty="0">
                <a:solidFill>
                  <a:srgbClr val="7030A0"/>
                </a:solidFill>
              </a:rPr>
              <a:t> yang </a:t>
            </a:r>
            <a:r>
              <a:rPr lang="en-US" sz="2400" dirty="0" err="1">
                <a:solidFill>
                  <a:srgbClr val="7030A0"/>
                </a:solidFill>
              </a:rPr>
              <a:t>memenuhi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kriteria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sebagai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berikut</a:t>
            </a:r>
            <a:r>
              <a:rPr lang="en-US" sz="2400" dirty="0">
                <a:solidFill>
                  <a:srgbClr val="7030A0"/>
                </a:solidFill>
              </a:rPr>
              <a:t>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	  </a:t>
            </a:r>
            <a:r>
              <a:rPr lang="en-US" sz="2400" dirty="0" err="1" smtClean="0">
                <a:solidFill>
                  <a:srgbClr val="7030A0"/>
                </a:solidFill>
              </a:rPr>
              <a:t>a.terkait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dengan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bidang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pendidikan</a:t>
            </a:r>
            <a:r>
              <a:rPr lang="en-US" sz="2400" dirty="0" smtClean="0">
                <a:solidFill>
                  <a:srgbClr val="7030A0"/>
                </a:solidFill>
              </a:rPr>
              <a:t>.</a:t>
            </a:r>
            <a:endParaRPr lang="en-US" sz="2400" dirty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	  </a:t>
            </a:r>
            <a:r>
              <a:rPr lang="en-US" sz="2400" dirty="0" err="1" smtClean="0">
                <a:solidFill>
                  <a:srgbClr val="7030A0"/>
                </a:solidFill>
              </a:rPr>
              <a:t>b.bila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skripsi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terkait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dengan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bidang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nonkependidikan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harus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          </a:t>
            </a:r>
            <a:r>
              <a:rPr lang="en-US" sz="2400" dirty="0" err="1" smtClean="0">
                <a:solidFill>
                  <a:srgbClr val="7030A0"/>
                </a:solidFill>
              </a:rPr>
              <a:t>menunjang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atau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memperkuat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bidang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pendidikan</a:t>
            </a:r>
            <a:r>
              <a:rPr lang="en-US" sz="2400" dirty="0" smtClean="0">
                <a:solidFill>
                  <a:srgbClr val="7030A0"/>
                </a:solidFill>
              </a:rPr>
              <a:t>.</a:t>
            </a:r>
            <a:endParaRPr lang="en-US" sz="2400" dirty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4.    </a:t>
            </a:r>
            <a:r>
              <a:rPr lang="en-US" sz="2400" dirty="0" err="1" smtClean="0">
                <a:solidFill>
                  <a:srgbClr val="7030A0"/>
                </a:solidFill>
              </a:rPr>
              <a:t>Lembaga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penyelenggara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pendidikan</a:t>
            </a:r>
            <a:r>
              <a:rPr lang="en-US" sz="2400" dirty="0">
                <a:solidFill>
                  <a:srgbClr val="7030A0"/>
                </a:solidFill>
              </a:rPr>
              <a:t> guru </a:t>
            </a:r>
            <a:r>
              <a:rPr lang="en-US" sz="2400" dirty="0" err="1">
                <a:solidFill>
                  <a:srgbClr val="7030A0"/>
                </a:solidFill>
              </a:rPr>
              <a:t>harus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memiliki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      </a:t>
            </a:r>
            <a:r>
              <a:rPr lang="en-US" sz="2400" dirty="0" err="1" smtClean="0">
                <a:solidFill>
                  <a:srgbClr val="7030A0"/>
                </a:solidFill>
              </a:rPr>
              <a:t>rencana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induk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penelitian</a:t>
            </a:r>
            <a:r>
              <a:rPr lang="en-US" sz="2400" dirty="0">
                <a:solidFill>
                  <a:srgbClr val="7030A0"/>
                </a:solidFill>
              </a:rPr>
              <a:t> yang </a:t>
            </a:r>
            <a:r>
              <a:rPr lang="en-US" sz="2400" dirty="0" err="1">
                <a:solidFill>
                  <a:srgbClr val="7030A0"/>
                </a:solidFill>
              </a:rPr>
              <a:t>terkait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>
                <a:solidFill>
                  <a:srgbClr val="7030A0"/>
                </a:solidFill>
              </a:rPr>
              <a:t>dengan</a:t>
            </a:r>
            <a:r>
              <a:rPr lang="en-US" sz="2400" dirty="0">
                <a:solidFill>
                  <a:srgbClr val="7030A0"/>
                </a:solidFill>
              </a:rPr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	  </a:t>
            </a:r>
            <a:r>
              <a:rPr lang="en-US" sz="2400" dirty="0" err="1" smtClean="0">
                <a:solidFill>
                  <a:srgbClr val="7030A0"/>
                </a:solidFill>
              </a:rPr>
              <a:t>a.kebijakan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pendidikan</a:t>
            </a:r>
            <a:r>
              <a:rPr lang="en-US" sz="2400" dirty="0" smtClean="0">
                <a:solidFill>
                  <a:srgbClr val="7030A0"/>
                </a:solidFill>
              </a:rPr>
              <a:t>.</a:t>
            </a:r>
            <a:endParaRPr lang="en-US" sz="2400" dirty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rgbClr val="7030A0"/>
                </a:solidFill>
              </a:rPr>
              <a:t>	  </a:t>
            </a:r>
            <a:r>
              <a:rPr lang="en-US" sz="2400" dirty="0" err="1" smtClean="0">
                <a:solidFill>
                  <a:srgbClr val="7030A0"/>
                </a:solidFill>
              </a:rPr>
              <a:t>b.pendidikan</a:t>
            </a:r>
            <a:r>
              <a:rPr lang="en-US" sz="2400" dirty="0" smtClean="0">
                <a:solidFill>
                  <a:srgbClr val="7030A0"/>
                </a:solidFill>
              </a:rPr>
              <a:t> guru.</a:t>
            </a:r>
            <a:endParaRPr lang="en-US" sz="2400" dirty="0">
              <a:solidFill>
                <a:srgbClr val="7030A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sz="2400" dirty="0" smtClean="0"/>
              <a:t>STANDAR PENGABDIAN KEPADA MASYARAKAT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4888"/>
            <a:ext cx="9144000" cy="5715000"/>
          </a:xfrm>
        </p:spPr>
        <p:txBody>
          <a:bodyPr rtlCol="0">
            <a:normAutofit fontScale="70000" lnSpcReduction="20000"/>
          </a:bodyPr>
          <a:lstStyle/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Standar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Pengabdian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kepada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Masyarakat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dalam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pendidikan</a:t>
            </a:r>
            <a:r>
              <a:rPr lang="en-US" dirty="0">
                <a:solidFill>
                  <a:srgbClr val="FF0000"/>
                </a:solidFill>
              </a:rPr>
              <a:t> guru </a:t>
            </a:r>
            <a:r>
              <a:rPr lang="en-US" dirty="0" err="1">
                <a:solidFill>
                  <a:srgbClr val="FF0000"/>
                </a:solidFill>
              </a:rPr>
              <a:t>mengacu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pada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Standar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Pengabdian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kepada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Masyarakat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dalam</a:t>
            </a:r>
            <a:r>
              <a:rPr lang="en-US" dirty="0">
                <a:solidFill>
                  <a:srgbClr val="FF0000"/>
                </a:solidFill>
              </a:rPr>
              <a:t> SNPT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Mahasiswa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program </a:t>
            </a:r>
            <a:r>
              <a:rPr lang="en-US" dirty="0" err="1">
                <a:solidFill>
                  <a:srgbClr val="FF0000"/>
                </a:solidFill>
              </a:rPr>
              <a:t>sarjana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pendidikan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wajib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melakukan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pengabdian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kepada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masyarakat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dalam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bentuk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	   </a:t>
            </a:r>
            <a:r>
              <a:rPr lang="en-US" dirty="0" err="1" smtClean="0">
                <a:solidFill>
                  <a:srgbClr val="FF0000"/>
                </a:solidFill>
              </a:rPr>
              <a:t>a.Kuliah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Kerja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Nyata</a:t>
            </a:r>
            <a:r>
              <a:rPr lang="en-US" dirty="0">
                <a:solidFill>
                  <a:srgbClr val="FF0000"/>
                </a:solidFill>
              </a:rPr>
              <a:t> (KKN) </a:t>
            </a:r>
            <a:r>
              <a:rPr lang="en-US" dirty="0" err="1">
                <a:solidFill>
                  <a:srgbClr val="FF0000"/>
                </a:solidFill>
              </a:rPr>
              <a:t>dalam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bidang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pendidikan</a:t>
            </a:r>
            <a:r>
              <a:rPr lang="en-US" dirty="0">
                <a:solidFill>
                  <a:srgbClr val="FF0000"/>
                </a:solidFill>
              </a:rPr>
              <a:t>; </a:t>
            </a:r>
            <a:r>
              <a:rPr lang="en-US" dirty="0" err="1">
                <a:solidFill>
                  <a:srgbClr val="FF0000"/>
                </a:solidFill>
              </a:rPr>
              <a:t>dan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atau</a:t>
            </a:r>
            <a:endParaRPr lang="en-US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	   </a:t>
            </a:r>
            <a:r>
              <a:rPr lang="en-US" dirty="0" err="1" smtClean="0">
                <a:solidFill>
                  <a:srgbClr val="FF0000"/>
                </a:solidFill>
              </a:rPr>
              <a:t>b.pemberdayaan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masyarakat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dalam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bidang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pendidikan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sesuai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dengan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</a:t>
            </a:r>
            <a:r>
              <a:rPr lang="en-US" dirty="0" err="1" smtClean="0">
                <a:solidFill>
                  <a:srgbClr val="FF0000"/>
                </a:solidFill>
              </a:rPr>
              <a:t>bidang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studinya</a:t>
            </a:r>
            <a:r>
              <a:rPr lang="en-US" dirty="0">
                <a:solidFill>
                  <a:srgbClr val="FF0000"/>
                </a:solidFill>
              </a:rPr>
              <a:t>;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3.     </a:t>
            </a:r>
            <a:r>
              <a:rPr lang="en-US" dirty="0" err="1" smtClean="0"/>
              <a:t>Lembaga</a:t>
            </a:r>
            <a:r>
              <a:rPr lang="en-US" dirty="0" smtClean="0"/>
              <a:t> </a:t>
            </a:r>
            <a:r>
              <a:rPr lang="en-US" dirty="0" err="1"/>
              <a:t>penyelenggara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guru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induk</a:t>
            </a: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err="1" smtClean="0"/>
              <a:t>Pengabdian</a:t>
            </a:r>
            <a:r>
              <a:rPr lang="en-US" dirty="0" smtClean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  </a:t>
            </a:r>
            <a:r>
              <a:rPr lang="en-US" dirty="0" err="1" smtClean="0"/>
              <a:t>a.pendampingan</a:t>
            </a:r>
            <a:r>
              <a:rPr lang="en-US" dirty="0" smtClean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/</a:t>
            </a:r>
            <a:r>
              <a:rPr lang="en-US" dirty="0" err="1"/>
              <a:t>madrasah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 </a:t>
            </a:r>
            <a:r>
              <a:rPr lang="en-US" dirty="0" smtClean="0"/>
              <a:t>         </a:t>
            </a:r>
            <a:r>
              <a:rPr lang="en-US" dirty="0" err="1" smtClean="0"/>
              <a:t>pendidikan</a:t>
            </a:r>
            <a:r>
              <a:rPr lang="en-US" dirty="0" smtClean="0"/>
              <a:t>.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  </a:t>
            </a:r>
            <a:r>
              <a:rPr lang="en-US" dirty="0" err="1" smtClean="0"/>
              <a:t>b.kerjasama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dirty="0" err="1" smtClean="0"/>
              <a:t>pendidikan</a:t>
            </a:r>
            <a:r>
              <a:rPr lang="en-US" dirty="0" smtClean="0"/>
              <a:t>.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  </a:t>
            </a:r>
            <a:r>
              <a:rPr lang="en-US" dirty="0" err="1" smtClean="0"/>
              <a:t>c.pemberdayaan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kesejahteraan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VI. </a:t>
            </a:r>
            <a:r>
              <a:rPr lang="en-US" dirty="0" err="1" smtClean="0"/>
              <a:t>Percepatan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Mutu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Pendidikan</a:t>
            </a: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62280" y="1329264"/>
            <a:ext cx="3657600" cy="4804836"/>
          </a:xfrm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lvl="0" hangingPunct="0"/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; </a:t>
            </a:r>
          </a:p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; </a:t>
            </a:r>
          </a:p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; </a:t>
            </a:r>
          </a:p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; </a:t>
            </a:r>
          </a:p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peneliti</a:t>
            </a:r>
            <a:r>
              <a:rPr lang="en-US" dirty="0" smtClean="0"/>
              <a:t>; </a:t>
            </a:r>
          </a:p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prasarana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; </a:t>
            </a:r>
          </a:p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;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pendanaan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pembiayaan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SN-DIKTI</a:t>
            </a:r>
            <a:endParaRPr lang="en-US" dirty="0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840840" y="1329264"/>
            <a:ext cx="3241548" cy="345863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Standar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Nasional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Pendidikan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Nasional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Penelitian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Standar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Nasional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Pengabdian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kepada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Masyarakat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Peningkatan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Mutu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Pendidikan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lvl="1" indent="-341313">
              <a:spcBef>
                <a:spcPct val="75000"/>
              </a:spcBef>
              <a:buFontTx/>
              <a:buChar char="•"/>
            </a:pPr>
            <a:r>
              <a:rPr lang="en-US" sz="2200" dirty="0" smtClean="0"/>
              <a:t>Educational standards define the knowledge and skills students should possess at critical points in their educational career.</a:t>
            </a:r>
          </a:p>
          <a:p>
            <a:pPr marL="692150" lvl="2" indent="-341313">
              <a:spcBef>
                <a:spcPct val="75000"/>
              </a:spcBef>
            </a:pPr>
            <a:r>
              <a:rPr lang="en-US" sz="2000" dirty="0" smtClean="0"/>
              <a:t> "Standards serve as a basis of </a:t>
            </a:r>
            <a:r>
              <a:rPr lang="en-US" sz="2000" dirty="0" smtClean="0">
                <a:solidFill>
                  <a:srgbClr val="FF0000"/>
                </a:solidFill>
              </a:rPr>
              <a:t>educational reform</a:t>
            </a:r>
            <a:r>
              <a:rPr lang="en-US" sz="2000" dirty="0" smtClean="0"/>
              <a:t> across the nation as educators and policy makers respond to the call for </a:t>
            </a:r>
            <a:r>
              <a:rPr lang="en-US" sz="2000" dirty="0" smtClean="0">
                <a:solidFill>
                  <a:srgbClr val="FF0000"/>
                </a:solidFill>
              </a:rPr>
              <a:t>a clear definition of desired outcomes</a:t>
            </a:r>
            <a:r>
              <a:rPr lang="en-US" sz="2000" dirty="0" smtClean="0"/>
              <a:t> of schooling and </a:t>
            </a:r>
            <a:r>
              <a:rPr lang="en-US" sz="2000" dirty="0" smtClean="0">
                <a:solidFill>
                  <a:srgbClr val="FF0000"/>
                </a:solidFill>
              </a:rPr>
              <a:t>a way to measure student success</a:t>
            </a:r>
            <a:r>
              <a:rPr lang="en-US" sz="2000" dirty="0" smtClean="0"/>
              <a:t> in terms of these outcomes" (National Research Council 2001).</a:t>
            </a:r>
            <a:r>
              <a:rPr lang="en-US" dirty="0" smtClean="0"/>
              <a:t> </a:t>
            </a:r>
          </a:p>
          <a:p>
            <a:pPr marL="341313" lvl="1" indent="-341313">
              <a:spcBef>
                <a:spcPct val="75000"/>
              </a:spcBef>
              <a:buFont typeface="Arial" pitchFamily="34" charset="0"/>
              <a:buChar char="•"/>
            </a:pPr>
            <a:r>
              <a:rPr lang="en-US" dirty="0" err="1" smtClean="0"/>
              <a:t>Unesco</a:t>
            </a:r>
            <a:r>
              <a:rPr lang="en-US" dirty="0" smtClean="0"/>
              <a:t> Quality of Education:</a:t>
            </a:r>
          </a:p>
          <a:p>
            <a:pPr marL="692150" lvl="2" indent="-341313">
              <a:spcBef>
                <a:spcPct val="75000"/>
              </a:spcBef>
              <a:buFont typeface="Arial" pitchFamily="34" charset="0"/>
              <a:buChar char="•"/>
            </a:pPr>
            <a:r>
              <a:rPr lang="en-US" sz="2000" dirty="0" smtClean="0"/>
              <a:t>To ensure the cognitive development of  learners </a:t>
            </a:r>
          </a:p>
          <a:p>
            <a:pPr marL="692150" lvl="2" indent="-341313">
              <a:spcBef>
                <a:spcPct val="75000"/>
              </a:spcBef>
              <a:buFont typeface="Arial" pitchFamily="34" charset="0"/>
              <a:buChar char="•"/>
            </a:pPr>
            <a:r>
              <a:rPr lang="en-US" sz="2000" dirty="0" smtClean="0"/>
              <a:t>In nurturing the creative and emotional growth of learners and in helping them to acquire values and attitudes for responsible citizenship</a:t>
            </a:r>
          </a:p>
          <a:p>
            <a:pPr marL="692150" lvl="2" indent="-341313">
              <a:spcBef>
                <a:spcPct val="75000"/>
              </a:spcBef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/>
              </a:rPr>
              <a:t>Halaman </a:t>
            </a:r>
            <a:fld id="{87F65F81-AAB0-6D49-96FA-EA8AC2FF2CD5}" type="slidenum">
              <a:rPr lang="en-US" smtClean="0">
                <a:ea typeface="ＭＳ Ｐゴシック"/>
              </a:rPr>
              <a:pPr>
                <a:defRPr/>
              </a:pPr>
              <a:t>90</a:t>
            </a:fld>
            <a:endParaRPr lang="en-US">
              <a:ea typeface="ＭＳ Ｐゴシック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27" y="-24648"/>
            <a:ext cx="8387497" cy="952500"/>
          </a:xfrm>
        </p:spPr>
        <p:txBody>
          <a:bodyPr/>
          <a:lstStyle/>
          <a:p>
            <a:r>
              <a:rPr lang="en-US" sz="2600" dirty="0" err="1" smtClean="0"/>
              <a:t>Intervensi</a:t>
            </a:r>
            <a:r>
              <a:rPr lang="en-US" sz="2600" dirty="0" smtClean="0"/>
              <a:t> TIK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Peningkatan</a:t>
            </a:r>
            <a:r>
              <a:rPr lang="en-US" sz="2600" dirty="0" smtClean="0"/>
              <a:t> </a:t>
            </a:r>
            <a:r>
              <a:rPr lang="en-US" sz="2600" dirty="0" err="1" smtClean="0"/>
              <a:t>Mutu</a:t>
            </a:r>
            <a:r>
              <a:rPr lang="en-US" sz="2600" dirty="0" smtClean="0"/>
              <a:t> </a:t>
            </a:r>
            <a:r>
              <a:rPr lang="en-US" sz="2600" dirty="0" err="1" smtClean="0"/>
              <a:t>Pendidikan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3212" y="6219208"/>
            <a:ext cx="5040312" cy="457200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ＭＳ Ｐゴシック"/>
              </a:rPr>
              <a:t>Halaman </a:t>
            </a:r>
            <a:fld id="{87F65F81-AAB0-6D49-96FA-EA8AC2FF2CD5}" type="slidenum">
              <a:rPr lang="en-US" smtClean="0">
                <a:ea typeface="ＭＳ Ｐゴシック"/>
              </a:rPr>
              <a:pPr>
                <a:defRPr/>
              </a:pPr>
              <a:t>91</a:t>
            </a:fld>
            <a:endParaRPr lang="en-US">
              <a:ea typeface="ＭＳ Ｐゴシック"/>
            </a:endParaRP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210739" y="3266744"/>
            <a:ext cx="1552974" cy="1269578"/>
          </a:xfrm>
          <a:prstGeom prst="rect">
            <a:avLst/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en-US" b="1" dirty="0" err="1" smtClean="0"/>
              <a:t>Peningkatan</a:t>
            </a:r>
            <a:r>
              <a:rPr lang="en-US" b="1" dirty="0"/>
              <a:t> </a:t>
            </a:r>
            <a:r>
              <a:rPr lang="en-US" b="1" dirty="0" err="1" smtClean="0"/>
              <a:t>Mutu</a:t>
            </a:r>
            <a:r>
              <a:rPr lang="en-US" b="1" dirty="0" smtClean="0"/>
              <a:t> </a:t>
            </a:r>
            <a:r>
              <a:rPr lang="en-US" b="1" dirty="0" err="1" smtClean="0"/>
              <a:t>Pendidikan</a:t>
            </a:r>
            <a:r>
              <a:rPr lang="en-US" b="1" dirty="0" smtClean="0"/>
              <a:t> </a:t>
            </a:r>
            <a:r>
              <a:rPr lang="en-US" b="1" dirty="0" err="1" smtClean="0"/>
              <a:t>Berbasis</a:t>
            </a:r>
            <a:r>
              <a:rPr lang="en-US" b="1" dirty="0" smtClean="0"/>
              <a:t> TIK</a:t>
            </a:r>
          </a:p>
        </p:txBody>
      </p:sp>
      <p:sp>
        <p:nvSpPr>
          <p:cNvPr id="6" name="AutoShape 19"/>
          <p:cNvSpPr>
            <a:spLocks/>
          </p:cNvSpPr>
          <p:nvPr/>
        </p:nvSpPr>
        <p:spPr bwMode="auto">
          <a:xfrm>
            <a:off x="1580774" y="806119"/>
            <a:ext cx="504825" cy="5543550"/>
          </a:xfrm>
          <a:prstGeom prst="leftBrace">
            <a:avLst>
              <a:gd name="adj1" fmla="val 91509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5000"/>
              </a:lnSpc>
            </a:pPr>
            <a:endParaRPr lang="es-ES" sz="1200" b="1">
              <a:solidFill>
                <a:srgbClr val="FF3300"/>
              </a:solidFill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941137" y="912482"/>
            <a:ext cx="1520825" cy="388937"/>
          </a:xfrm>
          <a:prstGeom prst="rect">
            <a:avLst/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b="1">
                <a:solidFill>
                  <a:srgbClr val="336699"/>
                </a:solidFill>
              </a:rPr>
              <a:t>Pertinence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923674" y="2172957"/>
            <a:ext cx="1479550" cy="388937"/>
          </a:xfrm>
          <a:prstGeom prst="rect">
            <a:avLst/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b="1">
                <a:solidFill>
                  <a:srgbClr val="336699"/>
                </a:solidFill>
              </a:rPr>
              <a:t>Relevance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1926849" y="4549444"/>
            <a:ext cx="1420813" cy="388938"/>
          </a:xfrm>
          <a:prstGeom prst="rect">
            <a:avLst/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b="1">
                <a:solidFill>
                  <a:srgbClr val="336699"/>
                </a:solidFill>
              </a:rPr>
              <a:t>Efficiency</a:t>
            </a: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1936374" y="3252457"/>
            <a:ext cx="1195388" cy="388937"/>
          </a:xfrm>
          <a:prstGeom prst="rect">
            <a:avLst/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b="1">
                <a:solidFill>
                  <a:srgbClr val="336699"/>
                </a:solidFill>
              </a:rPr>
              <a:t>Efficacy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941137" y="5628944"/>
            <a:ext cx="998537" cy="388938"/>
          </a:xfrm>
          <a:prstGeom prst="rect">
            <a:avLst/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b="1">
                <a:solidFill>
                  <a:srgbClr val="336699"/>
                </a:solidFill>
              </a:rPr>
              <a:t>Equity</a:t>
            </a:r>
          </a:p>
        </p:txBody>
      </p:sp>
      <p:sp>
        <p:nvSpPr>
          <p:cNvPr id="12" name="AutoShape 25"/>
          <p:cNvSpPr>
            <a:spLocks noChangeArrowheads="1"/>
          </p:cNvSpPr>
          <p:nvPr/>
        </p:nvSpPr>
        <p:spPr bwMode="auto">
          <a:xfrm>
            <a:off x="3812799" y="877557"/>
            <a:ext cx="4897438" cy="935037"/>
          </a:xfrm>
          <a:prstGeom prst="wedgeRectCallout">
            <a:avLst>
              <a:gd name="adj1" fmla="val -57778"/>
              <a:gd name="adj2" fmla="val -26060"/>
            </a:avLst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5000"/>
              </a:lnSpc>
              <a:buFontTx/>
              <a:buChar char="•"/>
            </a:pPr>
            <a:r>
              <a:rPr lang="en-US" sz="1600">
                <a:solidFill>
                  <a:srgbClr val="003366"/>
                </a:solidFill>
              </a:rPr>
              <a:t>Diversity and flexibility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>
                <a:solidFill>
                  <a:srgbClr val="003366"/>
                </a:solidFill>
              </a:rPr>
              <a:t> Curriculum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>
                <a:solidFill>
                  <a:srgbClr val="003366"/>
                </a:solidFill>
              </a:rPr>
              <a:t> Regulation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>
                <a:solidFill>
                  <a:srgbClr val="003366"/>
                </a:solidFill>
              </a:rPr>
              <a:t> Classroom practices/assessment analysis</a:t>
            </a:r>
          </a:p>
        </p:txBody>
      </p:sp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3812799" y="2892094"/>
            <a:ext cx="4897438" cy="1368425"/>
          </a:xfrm>
          <a:prstGeom prst="wedgeRectCallout">
            <a:avLst>
              <a:gd name="adj1" fmla="val -58329"/>
              <a:gd name="adj2" fmla="val -9630"/>
            </a:avLst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1600">
                <a:solidFill>
                  <a:srgbClr val="003366"/>
                </a:solidFill>
              </a:rPr>
              <a:t>Objective achievement, curriculum management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>
                <a:solidFill>
                  <a:srgbClr val="003366"/>
                </a:solidFill>
              </a:rPr>
              <a:t> Access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>
                <a:solidFill>
                  <a:srgbClr val="003366"/>
                </a:solidFill>
              </a:rPr>
              <a:t> Completion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>
                <a:solidFill>
                  <a:srgbClr val="003366"/>
                </a:solidFill>
              </a:rPr>
              <a:t> Students academic achievement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>
                <a:solidFill>
                  <a:srgbClr val="003366"/>
                </a:solidFill>
              </a:rPr>
              <a:t> Teachers (who are they, conditions, practices)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>
                <a:solidFill>
                  <a:srgbClr val="003366"/>
                </a:solidFill>
              </a:rPr>
              <a:t> Climate</a:t>
            </a:r>
          </a:p>
        </p:txBody>
      </p:sp>
      <p:sp>
        <p:nvSpPr>
          <p:cNvPr id="14" name="AutoShape 27"/>
          <p:cNvSpPr>
            <a:spLocks noChangeArrowheads="1"/>
          </p:cNvSpPr>
          <p:nvPr/>
        </p:nvSpPr>
        <p:spPr bwMode="auto">
          <a:xfrm>
            <a:off x="3812799" y="4333544"/>
            <a:ext cx="4897438" cy="935038"/>
          </a:xfrm>
          <a:prstGeom prst="wedgeRectCallout">
            <a:avLst>
              <a:gd name="adj1" fmla="val -59366"/>
              <a:gd name="adj2" fmla="val -8745"/>
            </a:avLst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1600">
                <a:solidFill>
                  <a:srgbClr val="003366"/>
                </a:solidFill>
              </a:rPr>
              <a:t>Finance, resources management, social responsibility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>
                <a:solidFill>
                  <a:srgbClr val="003366"/>
                </a:solidFill>
              </a:rPr>
              <a:t> Management, participation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>
                <a:solidFill>
                  <a:srgbClr val="003366"/>
                </a:solidFill>
              </a:rPr>
              <a:t> Availability/use of resources</a:t>
            </a:r>
          </a:p>
        </p:txBody>
      </p:sp>
      <p:sp>
        <p:nvSpPr>
          <p:cNvPr id="15" name="AutoShape 28"/>
          <p:cNvSpPr>
            <a:spLocks noChangeArrowheads="1"/>
          </p:cNvSpPr>
          <p:nvPr/>
        </p:nvSpPr>
        <p:spPr bwMode="auto">
          <a:xfrm>
            <a:off x="3812799" y="5341607"/>
            <a:ext cx="4897438" cy="936625"/>
          </a:xfrm>
          <a:prstGeom prst="wedgeRectCallout">
            <a:avLst>
              <a:gd name="adj1" fmla="val -61995"/>
              <a:gd name="adj2" fmla="val -847"/>
            </a:avLst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1600">
                <a:solidFill>
                  <a:srgbClr val="003366"/>
                </a:solidFill>
              </a:rPr>
              <a:t>Inclusion, equal opportunities, resources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>
                <a:solidFill>
                  <a:srgbClr val="003366"/>
                </a:solidFill>
              </a:rPr>
              <a:t> Achievement parity (efficacy)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>
                <a:solidFill>
                  <a:srgbClr val="003366"/>
                </a:solidFill>
              </a:rPr>
              <a:t> Tendencies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>
                <a:solidFill>
                  <a:srgbClr val="003366"/>
                </a:solidFill>
              </a:rPr>
              <a:t> Alternative education/positive discrimination</a:t>
            </a:r>
          </a:p>
        </p:txBody>
      </p:sp>
      <p:sp>
        <p:nvSpPr>
          <p:cNvPr id="16" name="AutoShape 29"/>
          <p:cNvSpPr>
            <a:spLocks noChangeArrowheads="1"/>
          </p:cNvSpPr>
          <p:nvPr/>
        </p:nvSpPr>
        <p:spPr bwMode="auto">
          <a:xfrm>
            <a:off x="3812799" y="1884032"/>
            <a:ext cx="4897438" cy="936625"/>
          </a:xfrm>
          <a:prstGeom prst="wedgeRectCallout">
            <a:avLst>
              <a:gd name="adj1" fmla="val -58588"/>
              <a:gd name="adj2" fmla="val 1356"/>
            </a:avLst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1600">
                <a:solidFill>
                  <a:srgbClr val="003366"/>
                </a:solidFill>
              </a:rPr>
              <a:t>Rights, 4 pillars, meanings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>
                <a:solidFill>
                  <a:srgbClr val="003366"/>
                </a:solidFill>
              </a:rPr>
              <a:t> Curriculum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>
                <a:solidFill>
                  <a:srgbClr val="003366"/>
                </a:solidFill>
              </a:rPr>
              <a:t> Regulation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1600">
                <a:solidFill>
                  <a:srgbClr val="003366"/>
                </a:solidFill>
              </a:rPr>
              <a:t> Practices/assessment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Penutup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247" y="1217680"/>
            <a:ext cx="8088313" cy="4521200"/>
          </a:xfrm>
        </p:spPr>
        <p:txBody>
          <a:bodyPr/>
          <a:lstStyle/>
          <a:p>
            <a:r>
              <a:rPr lang="en-US" dirty="0" err="1" smtClean="0">
                <a:latin typeface="Book Antiqua"/>
                <a:cs typeface="Book Antiqua"/>
              </a:rPr>
              <a:t>Percepatan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peningkatan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mutu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pendidikan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tinggi</a:t>
            </a:r>
            <a:r>
              <a:rPr lang="en-US" dirty="0" smtClean="0">
                <a:latin typeface="Book Antiqua"/>
                <a:cs typeface="Book Antiqua"/>
              </a:rPr>
              <a:t>, </a:t>
            </a:r>
            <a:r>
              <a:rPr lang="en-US" dirty="0" err="1" smtClean="0">
                <a:latin typeface="Book Antiqua"/>
                <a:cs typeface="Book Antiqua"/>
              </a:rPr>
              <a:t>memerlukan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Standar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smtClean="0">
                <a:latin typeface="Book Antiqua"/>
                <a:cs typeface="Book Antiqua"/>
              </a:rPr>
              <a:t>AKOM, PJJ, SNPG.</a:t>
            </a:r>
            <a:endParaRPr lang="en-US" dirty="0" smtClean="0">
              <a:latin typeface="Book Antiqua"/>
              <a:cs typeface="Book Antiqua"/>
            </a:endParaRPr>
          </a:p>
          <a:p>
            <a:r>
              <a:rPr lang="en-US" dirty="0" err="1" smtClean="0">
                <a:latin typeface="Book Antiqua"/>
                <a:cs typeface="Book Antiqua"/>
              </a:rPr>
              <a:t>Standar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smtClean="0">
                <a:latin typeface="Book Antiqua"/>
                <a:cs typeface="Book Antiqua"/>
              </a:rPr>
              <a:t>AKOM, </a:t>
            </a:r>
            <a:r>
              <a:rPr lang="en-US" dirty="0" err="1" smtClean="0">
                <a:latin typeface="Book Antiqua"/>
                <a:cs typeface="Book Antiqua"/>
              </a:rPr>
              <a:t>dapat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mengurangi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pengangguran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dan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penciptaan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lapangan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kerja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baru</a:t>
            </a:r>
            <a:r>
              <a:rPr lang="en-US" dirty="0" smtClean="0">
                <a:latin typeface="Book Antiqua"/>
                <a:cs typeface="Book Antiqua"/>
              </a:rPr>
              <a:t>. </a:t>
            </a:r>
            <a:r>
              <a:rPr lang="en-US" dirty="0" err="1" smtClean="0">
                <a:latin typeface="Book Antiqua"/>
                <a:cs typeface="Book Antiqua"/>
              </a:rPr>
              <a:t>Sekaligus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dapat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meningkatkan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daya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saing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bangsa</a:t>
            </a:r>
            <a:r>
              <a:rPr lang="en-US" dirty="0" smtClean="0">
                <a:latin typeface="Book Antiqua"/>
                <a:cs typeface="Book Antiqua"/>
              </a:rPr>
              <a:t>.</a:t>
            </a:r>
            <a:endParaRPr lang="en-US" dirty="0" smtClean="0">
              <a:latin typeface="Book Antiqua"/>
              <a:cs typeface="Book Antiqua"/>
            </a:endParaRPr>
          </a:p>
          <a:p>
            <a:r>
              <a:rPr lang="en-US" dirty="0" err="1" smtClean="0">
                <a:latin typeface="Book Antiqua"/>
                <a:cs typeface="Book Antiqua"/>
              </a:rPr>
              <a:t>Standar</a:t>
            </a:r>
            <a:r>
              <a:rPr lang="en-US" dirty="0" smtClean="0">
                <a:latin typeface="Book Antiqua"/>
                <a:cs typeface="Book Antiqua"/>
              </a:rPr>
              <a:t> PJJ, </a:t>
            </a:r>
            <a:r>
              <a:rPr lang="en-US" dirty="0" err="1" smtClean="0">
                <a:latin typeface="Book Antiqua"/>
                <a:cs typeface="Book Antiqua"/>
              </a:rPr>
              <a:t>dapat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meningkat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akses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ke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pendidikan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tinggi</a:t>
            </a:r>
            <a:r>
              <a:rPr lang="en-US" dirty="0" smtClean="0">
                <a:latin typeface="Book Antiqua"/>
                <a:cs typeface="Book Antiqua"/>
              </a:rPr>
              <a:t> yang </a:t>
            </a:r>
            <a:r>
              <a:rPr lang="en-US" dirty="0" err="1" smtClean="0">
                <a:latin typeface="Book Antiqua"/>
                <a:cs typeface="Book Antiqua"/>
              </a:rPr>
              <a:t>berkualitas</a:t>
            </a:r>
            <a:r>
              <a:rPr lang="en-US" dirty="0" smtClean="0">
                <a:latin typeface="Book Antiqua"/>
                <a:cs typeface="Book Antiqua"/>
              </a:rPr>
              <a:t>, </a:t>
            </a:r>
            <a:r>
              <a:rPr lang="en-US" dirty="0" err="1" smtClean="0">
                <a:latin typeface="Book Antiqua"/>
                <a:cs typeface="Book Antiqua"/>
              </a:rPr>
              <a:t>menyediakan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akses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untuk</a:t>
            </a:r>
            <a:r>
              <a:rPr lang="en-US" dirty="0" smtClean="0">
                <a:latin typeface="Book Antiqua"/>
                <a:cs typeface="Book Antiqua"/>
              </a:rPr>
              <a:t> life long learning, </a:t>
            </a:r>
            <a:r>
              <a:rPr lang="en-US" dirty="0" err="1" smtClean="0">
                <a:latin typeface="Book Antiqua"/>
                <a:cs typeface="Book Antiqua"/>
              </a:rPr>
              <a:t>dan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dapat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meningkatkan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kualitas</a:t>
            </a:r>
            <a:r>
              <a:rPr lang="en-US" dirty="0" smtClean="0">
                <a:latin typeface="Book Antiqua"/>
                <a:cs typeface="Book Antiqua"/>
              </a:rPr>
              <a:t> SDM </a:t>
            </a:r>
            <a:r>
              <a:rPr lang="en-US" dirty="0" err="1" smtClean="0">
                <a:latin typeface="Book Antiqua"/>
                <a:cs typeface="Book Antiqua"/>
              </a:rPr>
              <a:t>bangsa</a:t>
            </a:r>
            <a:r>
              <a:rPr lang="en-US" dirty="0" smtClean="0">
                <a:latin typeface="Book Antiqua"/>
                <a:cs typeface="Book Antiqua"/>
              </a:rPr>
              <a:t> Indonesia.</a:t>
            </a:r>
          </a:p>
          <a:p>
            <a:r>
              <a:rPr lang="en-US" dirty="0" err="1" smtClean="0">
                <a:latin typeface="Book Antiqua"/>
                <a:cs typeface="Book Antiqua"/>
              </a:rPr>
              <a:t>Standar</a:t>
            </a:r>
            <a:r>
              <a:rPr lang="en-US" dirty="0" smtClean="0">
                <a:latin typeface="Book Antiqua"/>
                <a:cs typeface="Book Antiqua"/>
              </a:rPr>
              <a:t> SNPG, </a:t>
            </a:r>
            <a:r>
              <a:rPr lang="en-US" dirty="0" err="1" smtClean="0">
                <a:latin typeface="Book Antiqua"/>
                <a:cs typeface="Book Antiqua"/>
              </a:rPr>
              <a:t>dapat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meningkatkan</a:t>
            </a:r>
            <a:r>
              <a:rPr lang="en-US" dirty="0" smtClean="0">
                <a:latin typeface="Book Antiqua"/>
                <a:cs typeface="Book Antiqua"/>
              </a:rPr>
              <a:t> </a:t>
            </a:r>
            <a:r>
              <a:rPr lang="en-US" dirty="0" err="1" smtClean="0">
                <a:latin typeface="Book Antiqua"/>
                <a:cs typeface="Book Antiqua"/>
              </a:rPr>
              <a:t>kualitas</a:t>
            </a:r>
            <a:r>
              <a:rPr lang="en-US" dirty="0" smtClean="0">
                <a:latin typeface="Book Antiqua"/>
                <a:cs typeface="Book Antiqua"/>
              </a:rPr>
              <a:t> Guru.</a:t>
            </a:r>
            <a:endParaRPr lang="en-US" dirty="0" smtClean="0">
              <a:latin typeface="Book Antiqua"/>
              <a:cs typeface="Book Antiqu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/>
              </a:rPr>
              <a:t>Halaman </a:t>
            </a:r>
            <a:fld id="{87F65F81-AAB0-6D49-96FA-EA8AC2FF2CD5}" type="slidenum">
              <a:rPr lang="en-US" smtClean="0">
                <a:ea typeface="ＭＳ Ｐゴシック"/>
              </a:rPr>
              <a:pPr>
                <a:defRPr/>
              </a:pPr>
              <a:t>92</a:t>
            </a:fld>
            <a:endParaRPr lang="en-US">
              <a:ea typeface="ＭＳ Ｐゴシック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788" y="444500"/>
            <a:ext cx="8088312" cy="952500"/>
          </a:xfrm>
        </p:spPr>
        <p:txBody>
          <a:bodyPr/>
          <a:lstStyle/>
          <a:p>
            <a:r>
              <a:rPr lang="en-US" sz="3800" dirty="0" err="1" smtClean="0"/>
              <a:t>Penutup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panduan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Para </a:t>
            </a:r>
            <a:r>
              <a:rPr lang="en-US" dirty="0" err="1" smtClean="0"/>
              <a:t>pengajar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mengajar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mengharapkan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pelajari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program </a:t>
            </a:r>
            <a:r>
              <a:rPr lang="en-US" dirty="0" err="1" smtClean="0"/>
              <a:t>studi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ＭＳ Ｐゴシック"/>
              </a:rPr>
              <a:t>Halaman </a:t>
            </a:r>
            <a:fld id="{87F65F81-AAB0-6D49-96FA-EA8AC2FF2CD5}" type="slidenum">
              <a:rPr lang="en-US" smtClean="0">
                <a:ea typeface="ＭＳ Ｐゴシック"/>
              </a:rPr>
              <a:pPr>
                <a:defRPr/>
              </a:pPr>
              <a:t>93</a:t>
            </a:fld>
            <a:endParaRPr lang="en-US">
              <a:ea typeface="ＭＳ Ｐゴシック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636838"/>
            <a:ext cx="2471738" cy="792162"/>
          </a:xfrm>
        </p:spPr>
        <p:txBody>
          <a:bodyPr anchor="b"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Bell Gothic Std Bold" charset="0"/>
                <a:ea typeface="ＭＳ Ｐゴシック" charset="0"/>
              </a:rPr>
              <a:t>Terima Kasih</a:t>
            </a:r>
          </a:p>
          <a:p>
            <a:pPr eaLnBrk="1" hangingPunct="1">
              <a:spcBef>
                <a:spcPct val="0"/>
              </a:spcBef>
            </a:pPr>
            <a:r>
              <a:rPr lang="en-US" sz="1600">
                <a:latin typeface="Bell Gothic Std Bold" charset="0"/>
                <a:ea typeface="ＭＳ Ｐゴシック" charset="0"/>
              </a:rPr>
              <a:t>Diskusi </a:t>
            </a:r>
            <a:r>
              <a:rPr lang="en-US" sz="1400">
                <a:latin typeface="Bell Gothic Std Bold" charset="0"/>
                <a:ea typeface="ＭＳ Ｐゴシック" charset="0"/>
              </a:rPr>
              <a:t>&amp;</a:t>
            </a:r>
            <a:r>
              <a:rPr lang="en-US" sz="1600">
                <a:latin typeface="Bell Gothic Std Bold" charset="0"/>
                <a:ea typeface="ＭＳ Ｐゴシック" charset="0"/>
              </a:rPr>
              <a:t> Tanya-Jawab</a:t>
            </a:r>
          </a:p>
        </p:txBody>
      </p:sp>
      <p:sp>
        <p:nvSpPr>
          <p:cNvPr id="62466" name="Rectangle 6"/>
          <p:cNvSpPr>
            <a:spLocks noChangeArrowheads="1"/>
          </p:cNvSpPr>
          <p:nvPr/>
        </p:nvSpPr>
        <p:spPr bwMode="auto">
          <a:xfrm>
            <a:off x="2552700" y="1089025"/>
            <a:ext cx="920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i="1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7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b="1" dirty="0" err="1">
                <a:latin typeface="Bell Gothic Std Bold" charset="0"/>
                <a:ea typeface="ＭＳ Ｐゴシック" charset="0"/>
              </a:rPr>
              <a:t>Akhir</a:t>
            </a:r>
            <a:r>
              <a:rPr lang="en-US" sz="2000" b="1" dirty="0">
                <a:latin typeface="Bell Gothic Std Bold" charset="0"/>
                <a:ea typeface="ＭＳ Ｐゴシック" charset="0"/>
              </a:rPr>
              <a:t> </a:t>
            </a:r>
            <a:r>
              <a:rPr lang="en-US" sz="2000" b="1" dirty="0" err="1">
                <a:latin typeface="Bell Gothic Std Bold" charset="0"/>
                <a:ea typeface="ＭＳ Ｐゴシック" charset="0"/>
              </a:rPr>
              <a:t>Presentasi</a:t>
            </a:r>
            <a:endParaRPr lang="en-US" sz="2000" b="1" dirty="0">
              <a:latin typeface="Bell Gothic Std Bold" charset="0"/>
              <a:ea typeface="ＭＳ Ｐゴシック" charset="0"/>
            </a:endParaRPr>
          </a:p>
        </p:txBody>
      </p:sp>
      <p:sp>
        <p:nvSpPr>
          <p:cNvPr id="62468" name="Rectangle 3"/>
          <p:cNvSpPr>
            <a:spLocks noChangeArrowheads="1"/>
          </p:cNvSpPr>
          <p:nvPr/>
        </p:nvSpPr>
        <p:spPr bwMode="auto">
          <a:xfrm>
            <a:off x="1582738" y="3967163"/>
            <a:ext cx="60864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Bell Gothic Std Bold" charset="0"/>
              <a:ea typeface="ＭＳ Ｐゴシック" charset="0"/>
              <a:cs typeface="Bell Gothic Std Bold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Bell Gothic Std Bold" charset="0"/>
              <a:ea typeface="ＭＳ Ｐゴシック" charset="0"/>
              <a:cs typeface="Bell Gothic Std Bold" charset="0"/>
            </a:endParaRPr>
          </a:p>
        </p:txBody>
      </p:sp>
      <p:pic>
        <p:nvPicPr>
          <p:cNvPr id="62470" name="Picture 1" descr="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20713"/>
            <a:ext cx="24923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1" name="TextBox 1"/>
          <p:cNvSpPr txBox="1">
            <a:spLocks noChangeArrowheads="1"/>
          </p:cNvSpPr>
          <p:nvPr/>
        </p:nvSpPr>
        <p:spPr bwMode="auto">
          <a:xfrm>
            <a:off x="7123113" y="1544638"/>
            <a:ext cx="114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Rockwell" charset="0"/>
                <a:ea typeface="ＭＳ Ｐゴシック" charset="0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smtClean="0">
                <a:solidFill>
                  <a:srgbClr val="000000"/>
                </a:solidFill>
                <a:latin typeface="Arial" charset="0"/>
              </a:rPr>
              <a:t>THANKS</a:t>
            </a:r>
          </a:p>
        </p:txBody>
      </p:sp>
    </p:spTree>
    <p:extLst>
      <p:ext uri="{BB962C8B-B14F-4D97-AF65-F5344CB8AC3E}">
        <p14:creationId xmlns="" xmlns:p14="http://schemas.microsoft.com/office/powerpoint/2010/main" val="284934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yTenva7m0WSqkeNGGvX8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o4dhfk2B0i7Uy_VhoDu_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lfwvobhM0O6Kt.FRiZ40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B69404"/>
      </a:dk2>
      <a:lt2>
        <a:srgbClr val="C0C0C0"/>
      </a:lt2>
      <a:accent1>
        <a:srgbClr val="0000FF"/>
      </a:accent1>
      <a:accent2>
        <a:srgbClr val="E2E1C0"/>
      </a:accent2>
      <a:accent3>
        <a:srgbClr val="FFFFFF"/>
      </a:accent3>
      <a:accent4>
        <a:srgbClr val="000000"/>
      </a:accent4>
      <a:accent5>
        <a:srgbClr val="AAAAFF"/>
      </a:accent5>
      <a:accent6>
        <a:srgbClr val="CDCCAE"/>
      </a:accent6>
      <a:hlink>
        <a:srgbClr val="3D97AF"/>
      </a:hlink>
      <a:folHlink>
        <a:srgbClr val="B72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B69404"/>
        </a:dk2>
        <a:lt2>
          <a:srgbClr val="C0C0C0"/>
        </a:lt2>
        <a:accent1>
          <a:srgbClr val="0000FF"/>
        </a:accent1>
        <a:accent2>
          <a:srgbClr val="E2E1C0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CDCCAE"/>
        </a:accent6>
        <a:hlink>
          <a:srgbClr val="3D97AF"/>
        </a:hlink>
        <a:folHlink>
          <a:srgbClr val="B72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2016</TotalTime>
  <Words>5140</Words>
  <Application>Microsoft Office PowerPoint</Application>
  <PresentationFormat>On-screen Show (4:3)</PresentationFormat>
  <Paragraphs>849</Paragraphs>
  <Slides>94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97" baseType="lpstr">
      <vt:lpstr>Newsprint</vt:lpstr>
      <vt:lpstr>Default Design</vt:lpstr>
      <vt:lpstr>think-cell Slide</vt:lpstr>
      <vt:lpstr>Oleh: Tim BSNP 2015 </vt:lpstr>
      <vt:lpstr>AGENDA</vt:lpstr>
      <vt:lpstr>Slide 3</vt:lpstr>
      <vt:lpstr>Globalisasi dan Daya Saing Bangsa</vt:lpstr>
      <vt:lpstr>Tujuan Pendidikan Tinggi (Pasal 5, UU PT 12/12)</vt:lpstr>
      <vt:lpstr>Slide 6</vt:lpstr>
      <vt:lpstr>Standar dan Kebijakan</vt:lpstr>
      <vt:lpstr>Slide 8</vt:lpstr>
      <vt:lpstr>Slide 9</vt:lpstr>
      <vt:lpstr>Slide 10</vt:lpstr>
      <vt:lpstr>Kedudukan AKOM, PJJ, SNPG dalam UU dan SN-DIKTI</vt:lpstr>
      <vt:lpstr>Slide 12</vt:lpstr>
      <vt:lpstr>Slide 13</vt:lpstr>
      <vt:lpstr>Slide 14</vt:lpstr>
      <vt:lpstr>AKREDITASI OLEH BAN-PT (30 Oktober 2015)</vt:lpstr>
      <vt:lpstr>Slide 16</vt:lpstr>
      <vt:lpstr>Perbandingan produktivitas per kapita</vt:lpstr>
      <vt:lpstr>Daya Saing Bangsa:Tantangan Persaingan Bebas di MEA</vt:lpstr>
      <vt:lpstr>Slide 19</vt:lpstr>
      <vt:lpstr>Slide 20</vt:lpstr>
      <vt:lpstr>Slide 21</vt:lpstr>
      <vt:lpstr>Kualitas Outcome Pendidikan Tinggi (80 Persen Sarjana tak Berkerja (Indekmedia.com, Mei 13, 2015) </vt:lpstr>
      <vt:lpstr>Masalah Bangsa</vt:lpstr>
      <vt:lpstr>Slide 24</vt:lpstr>
      <vt:lpstr>Slide 25</vt:lpstr>
      <vt:lpstr>Slide 26</vt:lpstr>
      <vt:lpstr>Indonesia ICT - Facts and figures</vt:lpstr>
      <vt:lpstr>Slide 28</vt:lpstr>
      <vt:lpstr>Evolution of Education System</vt:lpstr>
      <vt:lpstr>Slide 30</vt:lpstr>
      <vt:lpstr>Slide 31</vt:lpstr>
      <vt:lpstr>Slide 32</vt:lpstr>
      <vt:lpstr>Dasar Pengembangan Standar AKOM (UU PT 12/12)</vt:lpstr>
      <vt:lpstr>Dasar Pengembangan Standar AKOM (SN-DIKTI Pasal 9, Ayat 1 dan 2)</vt:lpstr>
      <vt:lpstr>Tujuan Akademi Komunitas</vt:lpstr>
      <vt:lpstr>  KEUNGGULAN LOKAL</vt:lpstr>
      <vt:lpstr>KEBUTUHAN KHUSUS</vt:lpstr>
      <vt:lpstr>CAKUPAN STANDAR</vt:lpstr>
      <vt:lpstr>STANDAR KOMPETENSI LULUSAN (1 dari 2)</vt:lpstr>
      <vt:lpstr>STANDAR KOMPETENSI LULUSAN (2 dari 2)</vt:lpstr>
      <vt:lpstr>STANDAR ISI</vt:lpstr>
      <vt:lpstr>STANDAR ISI (tentang Beban Belajar)</vt:lpstr>
      <vt:lpstr>STANDAR PROSES</vt:lpstr>
      <vt:lpstr>STANDAR PENILAIAN</vt:lpstr>
      <vt:lpstr>STANDAR PENDIDIK DAN TENAGA KEPENDIDIKAN (1 dari 3)</vt:lpstr>
      <vt:lpstr>STANDAR PENDIDIK DAN TENAGA KEPENDIDIKAN (2 dari 3)</vt:lpstr>
      <vt:lpstr>STANDAR PENDIDIK DAN TENAGA KEPENDIDIKAN (3 dari 3)</vt:lpstr>
      <vt:lpstr>STANDAR SARANA PRASARANA (1 dari 2)</vt:lpstr>
      <vt:lpstr>STANDAR SARANA PRASARANA (2 dari 2)</vt:lpstr>
      <vt:lpstr>STANDAR PENGELOLAAN (1 dari 2)</vt:lpstr>
      <vt:lpstr>STANDAR PENGELOLAAN (1 dari 2)</vt:lpstr>
      <vt:lpstr>STANDAR PEMBIAYAAN</vt:lpstr>
      <vt:lpstr>Dasar Pengembangan PJJ (UU PT 12/12, pasal 31, ayat 1-4)</vt:lpstr>
      <vt:lpstr>Dasar Pengembangan Standar PJJ (Permen 109/2013)</vt:lpstr>
      <vt:lpstr>Dasar Pengembangan Standar PJJ (Permen 109/2013)</vt:lpstr>
      <vt:lpstr>Slide 56</vt:lpstr>
      <vt:lpstr>Slide 57</vt:lpstr>
      <vt:lpstr>Slide 58</vt:lpstr>
      <vt:lpstr>Pelaksanaan Perkuliahan PJJ (Dir. Belmawa, 2013)</vt:lpstr>
      <vt:lpstr>Model Konvensional PJJ (Dir. Belmawa, 2013)</vt:lpstr>
      <vt:lpstr>Potensi Pengembangan Model Penyelenggaraan</vt:lpstr>
      <vt:lpstr>Model II Pengembangan Penyelenggaraan</vt:lpstr>
      <vt:lpstr>Model III Pengembangan Penyelenggaraan</vt:lpstr>
      <vt:lpstr>Model IV Pengembangan Penyelenggaraan</vt:lpstr>
      <vt:lpstr>Format Penyelenggaraan PJJ</vt:lpstr>
      <vt:lpstr>Jenis 1:  Penyelenggaraan Program Studi, sebagian mata kuliah ditempuh secara PJJ</vt:lpstr>
      <vt:lpstr>Slide 67</vt:lpstr>
      <vt:lpstr>Jenis 2: Penyelenggaraan PJJ oleh program studi PJJ bersama penyelenggara PJJ dari program studi atau perguruan tinggi lain </vt:lpstr>
      <vt:lpstr>Slide 69</vt:lpstr>
      <vt:lpstr>Jenis 3: Penyelenggaraan Mata Kuliah Lepasan</vt:lpstr>
      <vt:lpstr>Slide 71</vt:lpstr>
      <vt:lpstr>STANDAR NASIONAL PENDIDIKAN GURU (SNPG) </vt:lpstr>
      <vt:lpstr>TUJUAN SNPG</vt:lpstr>
      <vt:lpstr>MANFAAT</vt:lpstr>
      <vt:lpstr>STANDAR NASIONAL PENDIDIKAN GURU (SNPG)</vt:lpstr>
      <vt:lpstr>STANDAR KOMPETENSI LULUSAN </vt:lpstr>
      <vt:lpstr>STANDAR ISI PEMBELAJARAN</vt:lpstr>
      <vt:lpstr>BEBAN BELAJAR PPG </vt:lpstr>
      <vt:lpstr>STANDAR PROSES PEMBELAJARAN</vt:lpstr>
      <vt:lpstr>STANDAR PENILAIAN </vt:lpstr>
      <vt:lpstr>STANDAR PENILAIAN </vt:lpstr>
      <vt:lpstr>STANDAR PENILAIAN </vt:lpstr>
      <vt:lpstr>Standar Dosen dan Guru Mitra</vt:lpstr>
      <vt:lpstr>STANDAR SARANA DAN PRASARANA PEMBELAJARAN</vt:lpstr>
      <vt:lpstr>STANDAR PENGELOLAAN PEMBELAJARAN</vt:lpstr>
      <vt:lpstr>STANDAR PEMBIAYAAN PEMBELAJARAN</vt:lpstr>
      <vt:lpstr>STANDAR PENELITIAN</vt:lpstr>
      <vt:lpstr>STANDAR PENGABDIAN KEPADA MASYARAKAT</vt:lpstr>
      <vt:lpstr>Slide 89</vt:lpstr>
      <vt:lpstr>Peningkatan Standar Nasional Pendidikan  Peningkatan Mutu Pendidikan</vt:lpstr>
      <vt:lpstr>Intervensi TIK dalam Peningkatan Mutu Pendidikan</vt:lpstr>
      <vt:lpstr>Penutup</vt:lpstr>
      <vt:lpstr>Penutup</vt:lpstr>
      <vt:lpstr>Akhir Presentasi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VALIDASI DRAF STANDAR NASIONAL PENDIDIKAN DAN EVALUASI PENCAPAIAN STANDAR NASIONAL PENDIDIKAN</dc:title>
  <dc:creator>Prof.Edy.T.Baskoro</dc:creator>
  <cp:lastModifiedBy>UCOK</cp:lastModifiedBy>
  <cp:revision>117</cp:revision>
  <dcterms:created xsi:type="dcterms:W3CDTF">2014-08-08T14:56:19Z</dcterms:created>
  <dcterms:modified xsi:type="dcterms:W3CDTF">2015-12-12T01:06:27Z</dcterms:modified>
</cp:coreProperties>
</file>