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</p:sldMasterIdLst>
  <p:sldIdLst>
    <p:sldId id="257" r:id="rId4"/>
    <p:sldId id="268" r:id="rId5"/>
    <p:sldId id="269" r:id="rId6"/>
    <p:sldId id="267" r:id="rId7"/>
    <p:sldId id="261" r:id="rId8"/>
    <p:sldId id="265" r:id="rId9"/>
    <p:sldId id="266" r:id="rId10"/>
    <p:sldId id="27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8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1"/>
            <a:ext cx="8827957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1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904" y="3771174"/>
            <a:ext cx="728154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49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3124201"/>
            <a:ext cx="8827957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4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6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2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FFD-8B20-43A7-A2E7-5AA27F1D92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61EE-AC10-4224-95D6-80B652C3D1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1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6C65-CC1C-43F6-B6F9-B40C3564CC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C9F2-ECF8-4C6F-85F2-E3EE9C86C0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91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49B-8FF7-421F-B066-3ED3C117E3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4E3-9E97-4DE7-921D-3C281F878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B368-2628-4332-B992-DE06A377086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5BAC-0B4C-46AC-99AC-2D98D1BBAD6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05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60A3-82DD-4295-A630-C998320DF9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2298-C1A8-4A31-BC12-EFA8FA11F3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0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8716-25FA-4D2E-B3ED-6D723916C60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09EB-D927-4F00-9C90-ECC6D9345C7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7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7D98-22AF-4169-BBA7-B613815E590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9AE4-6A51-4AC1-9D46-4CD4EABBA12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9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E118-D199-4971-8CE7-BC8D95F7DB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2959-100D-43E1-98BD-1BDE0FD4767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4785-C69C-4B02-9E4B-148AC106AB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CA9C-8784-49D5-8B88-7DD11BE78C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2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C758-27EF-41BE-AF6E-A13607EB276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A031-6E8D-4121-BDF5-9362F680BE1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79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E907-CD44-4BC0-A07C-951473012A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6840-6EB8-45A6-9424-460711930C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A289-1000-4A4C-A176-CF4744C6341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572-C45E-4574-B40C-0BBC937411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2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10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B20A-8086-4296-AD74-A02BDB4282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8D1B-5774-4903-B1DA-69AA64E3DE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1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0362-E509-40C7-930B-4A183BF81EB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C4C3-2AC2-454C-B9FF-C3AD8B30D7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11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4C43-6644-4702-BE47-3198AAE3C9A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E8DC-B97A-4A65-ADE0-DCAB0AAD7D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70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1598-C9C4-41B0-8E9D-72DD3CDE3B52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9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743200"/>
            <a:ext cx="9448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581400"/>
            <a:ext cx="8432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12800" y="6400800"/>
            <a:ext cx="36576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384800" y="6400800"/>
            <a:ext cx="34544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753600" y="6400800"/>
            <a:ext cx="18288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1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7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6764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6764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57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62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8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1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76200"/>
            <a:ext cx="2311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6200"/>
            <a:ext cx="6731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129282"/>
            <a:ext cx="340194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7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2021-6BAB-40AC-921C-8D832386057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2015/12/14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6E51-0AF4-49A6-8C75-356232B7FA38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4F05353-D198-4488-9B2A-253CD9A180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C78C6F-CD62-4387-9299-1E414D49A8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4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05353-D198-4488-9B2A-253CD9A180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78C6F-CD62-4387-9299-1E414D49A85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76200"/>
            <a:ext cx="9245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676400"/>
            <a:ext cx="924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355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E5CFA484-59AE-4F66-899D-7ADD16F211A3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04000" y="6400800"/>
            <a:ext cx="375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00800"/>
            <a:ext cx="81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21CDACB-DDD7-4D0E-9913-AC4F5B5B6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33600" y="1099158"/>
            <a:ext cx="8229600" cy="7578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ae_Granada" panose="02060603050605020204" pitchFamily="18" charset="-78"/>
                <a:ea typeface="Arial Unicode MS" pitchFamily="34" charset="-122"/>
                <a:cs typeface="ae_Granada" panose="02060603050605020204" pitchFamily="18" charset="-78"/>
              </a:rPr>
              <a:t>PEMAPARAN RUMUSAN FGD</a:t>
            </a:r>
            <a:endParaRPr lang="zh-CN" altLang="en-US" sz="3600" b="1" dirty="0">
              <a:solidFill>
                <a:schemeClr val="tx1"/>
              </a:solidFill>
              <a:latin typeface="ae_Granada" panose="02060603050605020204" pitchFamily="18" charset="-78"/>
              <a:ea typeface="Arial Unicode MS" pitchFamily="34" charset="-122"/>
              <a:cs typeface="ae_Granada" panose="02060603050605020204" pitchFamily="18" charset="-7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3600" y="4876800"/>
            <a:ext cx="8229600" cy="910225"/>
          </a:xfrm>
        </p:spPr>
        <p:txBody>
          <a:bodyPr>
            <a:normAutofit/>
          </a:bodyPr>
          <a:lstStyle/>
          <a:p>
            <a:pPr algn="r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Workshop BSNP 2015 </a:t>
            </a:r>
          </a:p>
          <a:p>
            <a:pPr algn="r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Aston Marina Hotel Jakarta 12-13 </a:t>
            </a:r>
            <a:r>
              <a:rPr lang="en-US" altLang="zh-CN" sz="18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Desember</a:t>
            </a: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2015</a:t>
            </a:r>
            <a:endParaRPr lang="zh-CN" altLang="en-US" sz="1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305" y="1856983"/>
            <a:ext cx="7153406" cy="116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STANDAR PENDIDIK DAN KEPENDIDIKAN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(PENGAWAS, KEPALA SEKOLAH,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GURU)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3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837463"/>
          </a:xfrm>
        </p:spPr>
        <p:txBody>
          <a:bodyPr/>
          <a:lstStyle/>
          <a:p>
            <a:pPr algn="ctr"/>
            <a:r>
              <a:rPr lang="en-US" dirty="0" smtClean="0"/>
              <a:t>Tim </a:t>
            </a:r>
            <a:r>
              <a:rPr lang="en-US" dirty="0" err="1" smtClean="0"/>
              <a:t>Perumus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581" y="1290181"/>
            <a:ext cx="8948872" cy="4772416"/>
          </a:xfrm>
        </p:spPr>
        <p:txBody>
          <a:bodyPr>
            <a:normAutofit/>
          </a:bodyPr>
          <a:lstStyle/>
          <a:p>
            <a:r>
              <a:rPr lang="en-US" dirty="0" smtClean="0"/>
              <a:t>Prof. </a:t>
            </a:r>
            <a:r>
              <a:rPr lang="id-ID" dirty="0"/>
              <a:t>Prof. Djemari </a:t>
            </a:r>
            <a:r>
              <a:rPr lang="id-ID" dirty="0" smtClean="0"/>
              <a:t>Mardapi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id-ID" dirty="0" smtClean="0"/>
              <a:t>Dr. Nanang Arief Guntoro, M.Si.</a:t>
            </a:r>
            <a:endParaRPr lang="en-US" dirty="0" smtClean="0"/>
          </a:p>
          <a:p>
            <a:r>
              <a:rPr lang="id-ID" dirty="0"/>
              <a:t>	Prof. Dr. Ir. Erika Budiarti Laconi, MS</a:t>
            </a:r>
            <a:endParaRPr lang="en-US" dirty="0"/>
          </a:p>
          <a:p>
            <a:r>
              <a:rPr lang="id-ID" dirty="0"/>
              <a:t>	Prof. Dr. Ipung Yuwono, M.Sc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Angggota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Prof. Ir. M. Aman Wirakartakusumah, M.Sc</a:t>
            </a:r>
            <a:r>
              <a:rPr lang="id-ID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d-ID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Prof. Dr. Haris </a:t>
            </a:r>
            <a:r>
              <a:rPr lang="id-ID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Supratno</a:t>
            </a:r>
            <a:endParaRPr lang="en-US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d-ID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Sri Prihartini Yulia, S.Pd., </a:t>
            </a:r>
            <a:r>
              <a:rPr lang="id-ID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M.Hum</a:t>
            </a:r>
            <a:endParaRPr lang="en-US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Drs.  Mochamad </a:t>
            </a:r>
            <a:r>
              <a:rPr lang="id-ID" dirty="0" smtClean="0"/>
              <a:t>Djasa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Rahmad Ramelan Setia Budi, M.Pd.</a:t>
            </a:r>
            <a:endParaRPr lang="en-US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27" y="1075895"/>
            <a:ext cx="8948872" cy="4195481"/>
          </a:xfrm>
        </p:spPr>
        <p:txBody>
          <a:bodyPr/>
          <a:lstStyle/>
          <a:p>
            <a:r>
              <a:rPr lang="id-ID" dirty="0"/>
              <a:t>Prof. Dr. Syawal Gultom, M.Pd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/>
              <a:t>Musta'in, M.Pd., M.Ed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Dr. Amin Haedari, M.Pd</a:t>
            </a:r>
            <a:r>
              <a:rPr lang="id-ID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BEBERAPA CATATAN PENTING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375954"/>
            <a:ext cx="9245600" cy="4648200"/>
          </a:xfrm>
        </p:spPr>
        <p:txBody>
          <a:bodyPr/>
          <a:lstStyle/>
          <a:p>
            <a:r>
              <a:rPr lang="id-ID" sz="2000" dirty="0" smtClean="0"/>
              <a:t>Perubahan </a:t>
            </a:r>
            <a:r>
              <a:rPr lang="id-ID" sz="2000" dirty="0"/>
              <a:t>Permen 16 tahun 2007: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K</a:t>
            </a:r>
            <a:r>
              <a:rPr lang="id-ID" sz="2000" dirty="0"/>
              <a:t>ualifikasi akademik dan kompetensi guru </a:t>
            </a:r>
            <a:r>
              <a:rPr lang="en-US" sz="2000" dirty="0" smtClean="0"/>
              <a:t>	</a:t>
            </a:r>
            <a:r>
              <a:rPr lang="id-ID" sz="2000" dirty="0" smtClean="0"/>
              <a:t>PAUD/TK/RA</a:t>
            </a:r>
            <a:endParaRPr lang="en-US" sz="2000" dirty="0" smtClean="0"/>
          </a:p>
          <a:p>
            <a:r>
              <a:rPr lang="id-ID" sz="2000" dirty="0"/>
              <a:t>Kualifikasi akademik guru melalui uji kelayakan dan </a:t>
            </a:r>
            <a:r>
              <a:rPr lang="id-ID" sz="2000" dirty="0" smtClean="0"/>
              <a:t>kesetaraan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sz="2000" dirty="0" smtClean="0"/>
              <a:t>Uji </a:t>
            </a:r>
            <a:r>
              <a:rPr lang="id-ID" sz="2000" dirty="0"/>
              <a:t>kelayakan dan keseteraan bagi orang </a:t>
            </a:r>
            <a:r>
              <a:rPr lang="en-US" sz="2000" dirty="0" smtClean="0"/>
              <a:t> </a:t>
            </a:r>
            <a:r>
              <a:rPr lang="id-ID" sz="2000" dirty="0" smtClean="0"/>
              <a:t>yang </a:t>
            </a:r>
            <a:r>
              <a:rPr lang="id-ID" sz="2000" dirty="0"/>
              <a:t>memiliki keahlian tanpa </a:t>
            </a:r>
            <a:r>
              <a:rPr lang="id-ID" sz="2000" dirty="0" smtClean="0"/>
              <a:t>ijazah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sz="2000" dirty="0" smtClean="0"/>
              <a:t>Revisi </a:t>
            </a:r>
            <a:r>
              <a:rPr lang="id-ID" sz="2000" dirty="0"/>
              <a:t>standar pengawas: pangkat minimum, usia, kualifikasi, dan dimensi </a:t>
            </a:r>
            <a:r>
              <a:rPr lang="id-ID" sz="2000" dirty="0" smtClean="0"/>
              <a:t>kompetens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M</a:t>
            </a:r>
            <a:r>
              <a:rPr lang="id-ID" sz="1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asa </a:t>
            </a:r>
            <a:r>
              <a:rPr lang="id-ID" sz="1800" dirty="0">
                <a:solidFill>
                  <a:schemeClr val="accent4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jabatan, kualifikasi kepala sekolah SILN, kompetensi kepribadian, </a:t>
            </a:r>
            <a:r>
              <a:rPr lang="id-ID" sz="1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sosial</a:t>
            </a:r>
            <a:endParaRPr lang="en-US" sz="1800" dirty="0" smtClean="0">
              <a:solidFill>
                <a:schemeClr val="accent4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1800" dirty="0"/>
              <a:t>Pelatihan guru tidak berdampak, seharusnya diberdayakan potensi </a:t>
            </a:r>
            <a:r>
              <a:rPr lang="id-ID" sz="1800" dirty="0" smtClean="0"/>
              <a:t>internal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pedagogik</a:t>
            </a:r>
            <a:r>
              <a:rPr lang="en-US" sz="1800" dirty="0" smtClean="0"/>
              <a:t> (</a:t>
            </a:r>
            <a:r>
              <a:rPr lang="en-US" sz="1800" dirty="0" err="1" smtClean="0"/>
              <a:t>Misal</a:t>
            </a:r>
            <a:r>
              <a:rPr lang="en-US" sz="1800" dirty="0" smtClean="0"/>
              <a:t>: RPP)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Standard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guru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accent4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90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49225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‘</a:t>
            </a:r>
            <a:endParaRPr lang="zh-CN" alt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2395" y="1578279"/>
            <a:ext cx="9945665" cy="3426912"/>
          </a:xfrm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id-ID" sz="3600" b="1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Standar </a:t>
            </a:r>
            <a:r>
              <a:rPr lang="id-ID" sz="36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Pendidik</a:t>
            </a:r>
            <a:endParaRPr lang="en-US" sz="3600" b="1" dirty="0" smtClean="0">
              <a:latin typeface="Cambria" panose="020405030504060302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/>
              <a:t>	1.  </a:t>
            </a:r>
            <a:r>
              <a:rPr lang="id-ID" dirty="0" smtClean="0"/>
              <a:t>Guru </a:t>
            </a:r>
            <a:r>
              <a:rPr lang="id-ID" dirty="0"/>
              <a:t>harus memiliki kualifikasi akademik dan sertifikat </a:t>
            </a:r>
            <a:r>
              <a:rPr lang="id-ID" dirty="0" smtClean="0"/>
              <a:t>pendidik</a:t>
            </a:r>
            <a:endParaRPr lang="en-US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2.  </a:t>
            </a:r>
            <a:r>
              <a:rPr lang="id-ID" dirty="0" smtClean="0"/>
              <a:t>Uji </a:t>
            </a:r>
            <a:r>
              <a:rPr lang="id-ID" dirty="0"/>
              <a:t>kelayakan dan keseteraan bagi </a:t>
            </a:r>
            <a:r>
              <a:rPr lang="en-US" dirty="0" smtClean="0"/>
              <a:t>guru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id-ID" dirty="0"/>
              <a:t>yang memiliki keahlian </a:t>
            </a:r>
            <a:endParaRPr lang="en-US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id-ID" dirty="0" smtClean="0"/>
              <a:t>tanpa </a:t>
            </a:r>
            <a:r>
              <a:rPr lang="id-ID" dirty="0"/>
              <a:t>ijazah</a:t>
            </a:r>
            <a:endParaRPr lang="en-US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/>
              <a:t>	3.  </a:t>
            </a:r>
            <a:r>
              <a:rPr lang="id-ID" dirty="0" smtClean="0"/>
              <a:t>Pasal </a:t>
            </a:r>
            <a:r>
              <a:rPr lang="id-ID" dirty="0"/>
              <a:t>2: Pernyataan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id-ID" dirty="0" smtClean="0"/>
              <a:t>guru </a:t>
            </a:r>
            <a:r>
              <a:rPr lang="id-ID" dirty="0"/>
              <a:t>dalam jabatan tidak perlu </a:t>
            </a:r>
            <a:r>
              <a:rPr lang="en-US" dirty="0" smtClean="0"/>
              <a:t>   			     </a:t>
            </a:r>
            <a:r>
              <a:rPr lang="id-ID" dirty="0" smtClean="0"/>
              <a:t>dituliskan</a:t>
            </a:r>
            <a:r>
              <a:rPr lang="id-ID" dirty="0"/>
              <a:t>; </a:t>
            </a:r>
            <a:r>
              <a:rPr lang="id-ID" dirty="0" smtClean="0"/>
              <a:t>diganti </a:t>
            </a:r>
            <a:r>
              <a:rPr lang="id-ID" dirty="0"/>
              <a:t>dengan pernyataan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id-ID" dirty="0" smtClean="0"/>
              <a:t>Guru </a:t>
            </a:r>
            <a:r>
              <a:rPr lang="id-ID" dirty="0"/>
              <a:t>SMK </a:t>
            </a:r>
            <a:r>
              <a:rPr lang="en-US" dirty="0" smtClean="0"/>
              <a:t>	   	     </a:t>
            </a:r>
            <a:r>
              <a:rPr lang="id-ID" dirty="0" smtClean="0"/>
              <a:t>produktif </a:t>
            </a:r>
            <a:r>
              <a:rPr lang="id-ID" dirty="0"/>
              <a:t>diatur oleh </a:t>
            </a:r>
            <a:r>
              <a:rPr lang="id-ID" dirty="0" smtClean="0"/>
              <a:t>direktorat </a:t>
            </a:r>
            <a:r>
              <a:rPr lang="id-ID" dirty="0"/>
              <a:t>teknis</a:t>
            </a:r>
            <a:endParaRPr lang="en-US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/>
              <a:t>	4. </a:t>
            </a:r>
            <a:r>
              <a:rPr lang="id-ID" dirty="0" smtClean="0"/>
              <a:t>Gradasi </a:t>
            </a:r>
            <a:r>
              <a:rPr lang="id-ID" dirty="0"/>
              <a:t>kompetensi guru dan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id-ID" dirty="0" smtClean="0"/>
              <a:t>kajian </a:t>
            </a:r>
            <a:r>
              <a:rPr lang="id-ID" dirty="0"/>
              <a:t>lebih lanjut</a:t>
            </a:r>
            <a:endParaRPr lang="en-US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/>
              <a:t>	5. </a:t>
            </a:r>
            <a:r>
              <a:rPr lang="id-ID" dirty="0" smtClean="0"/>
              <a:t>Gradasi </a:t>
            </a:r>
            <a:r>
              <a:rPr lang="id-ID" dirty="0"/>
              <a:t>dikaitkan dengan jenjang karir dan kepangkatan guru</a:t>
            </a:r>
            <a:endParaRPr lang="en-US" dirty="0"/>
          </a:p>
          <a:p>
            <a:pPr marL="0" indent="0">
              <a:buNone/>
            </a:pPr>
            <a:endParaRPr lang="zh-CN" altLang="en-US" sz="18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474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585" y="438410"/>
            <a:ext cx="7305420" cy="626301"/>
          </a:xfrm>
        </p:spPr>
        <p:txBody>
          <a:bodyPr/>
          <a:lstStyle/>
          <a:p>
            <a:pPr lvl="0" indent="-342900" algn="ctr">
              <a:spcBef>
                <a:spcPts val="0"/>
              </a:spcBef>
            </a:pPr>
            <a:r>
              <a:rPr lang="id-ID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STANDAR KEPALA SEKOLAH</a:t>
            </a:r>
            <a:r>
              <a:rPr lang="en-US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/MADRASAH</a:t>
            </a:r>
            <a:r>
              <a:rPr lang="en-US" sz="1800" b="1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337" y="1064711"/>
            <a:ext cx="10283868" cy="5375277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  <a:latin typeface="Cambria" panose="020405030504060302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Kepala </a:t>
            </a: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sekolah harus lulus seleksi, pendidikan dan pelatihan, dan memperoleh sertifikat kepala sekolah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Pasal 4 terkait sertifikat kepala sekolah, </a:t>
            </a:r>
            <a:r>
              <a:rPr lang="id-ID" sz="2400" i="1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sebaiknya dibuat masa transisi, misal 4 tahun setelah diundangkan</a:t>
            </a: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lang="en-US" sz="2400" dirty="0" smtClean="0">
              <a:solidFill>
                <a:prstClr val="white"/>
              </a:solidFill>
              <a:latin typeface="Cambria" panose="020405030504060302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Permendikbud </a:t>
            </a: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28 (kepala sekolah memiliki sertifikat), tidak hanya melalui LP2KS, dapat juga melalui P4TK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LP2KS dapat memberikan wewenang kepada lembaga yang ditunjuk untuk melakukan pendidikan dan pelatihan, serta </a:t>
            </a:r>
            <a:r>
              <a:rPr lang="id-ID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memberikan</a:t>
            </a:r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</a:t>
            </a:r>
            <a:r>
              <a:rPr lang="en-US" sz="2400" dirty="0" err="1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mengeluarkan</a:t>
            </a:r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id-ID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sertifikat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Kepala sekolah perlu memiliki pengalaman penelitian tindakan kelas atau penelitian pendidikan</a:t>
            </a: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lainnya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rgbClr val="B31166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id-ID" sz="2400" dirty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Kepala sekolah tetap berkewajiban melaksanakan tugas pokoknya, mengajar minimal 6 jam tatap </a:t>
            </a:r>
            <a:r>
              <a:rPr lang="id-ID" sz="2400" dirty="0" smtClean="0">
                <a:solidFill>
                  <a:prstClr val="whit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muka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7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443" y="638827"/>
            <a:ext cx="7753611" cy="5974915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STANDAR PENGAWAS</a:t>
            </a:r>
            <a:r>
              <a:rPr lang="en-US" sz="2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SEKOLAH/MADRASAH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Perlu masa transisi pada aturan pembebasan sementara dan pengajuan kenaikan pangkat (Permenegpan 21)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Pengawas harus lulus seleksi, pendidikan dan pelatihan, dan memperoleh sertifikat Pengawas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Pengawas memiliki minimal pangkat penata Tk I/ Golongan IIId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Pengawas satuan pendidikan/ managerial sebaiknya memiliki pengalaman sebagai kepala sekolah/wakil kepala sekolah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Pengawas</a:t>
            </a: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perlu memiliki pengalaman penelitian tindakan </a:t>
            </a:r>
            <a:r>
              <a:rPr lang="en-US" sz="2400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kelas</a:t>
            </a:r>
            <a:r>
              <a:rPr 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sekolah</a:t>
            </a:r>
            <a:r>
              <a:rPr lang="id-ID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atau penelitian pendidikan</a:t>
            </a:r>
            <a:r>
              <a:rPr 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lainnya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339246"/>
            <a:ext cx="9245600" cy="1524000"/>
          </a:xfrm>
        </p:spPr>
        <p:txBody>
          <a:bodyPr/>
          <a:lstStyle/>
          <a:p>
            <a:pPr algn="ctr"/>
            <a:r>
              <a:rPr lang="en-US" sz="3200" dirty="0" smtClean="0"/>
              <a:t>KESIMPULAN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691008"/>
            <a:ext cx="9245600" cy="1505211"/>
          </a:xfrm>
        </p:spPr>
        <p:txBody>
          <a:bodyPr/>
          <a:lstStyle/>
          <a:p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Permen</a:t>
            </a:r>
            <a:r>
              <a:rPr lang="en-US" sz="2400" dirty="0" smtClean="0"/>
              <a:t>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smtClean="0"/>
              <a:t> legal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362" y="1635692"/>
            <a:ext cx="4425517" cy="769441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TERIMAKASIH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064834">
            <a:off x="185156" y="3788742"/>
            <a:ext cx="8035222" cy="76944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PEMAPARAN RUMUSAN FGD</a:t>
            </a:r>
          </a:p>
        </p:txBody>
      </p:sp>
    </p:spTree>
    <p:extLst>
      <p:ext uri="{BB962C8B-B14F-4D97-AF65-F5344CB8AC3E}">
        <p14:creationId xmlns:p14="http://schemas.microsoft.com/office/powerpoint/2010/main" val="333032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et_am_24">
  <a:themeElements>
    <a:clrScheme name="Diet_am_2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et_am_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et_am_2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13">
        <a:dk1>
          <a:srgbClr val="000000"/>
        </a:dk1>
        <a:lt1>
          <a:srgbClr val="FFFFD9"/>
        </a:lt1>
        <a:dk2>
          <a:srgbClr val="FF21C5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14">
        <a:dk1>
          <a:srgbClr val="000000"/>
        </a:dk1>
        <a:lt1>
          <a:srgbClr val="FFFFD9"/>
        </a:lt1>
        <a:dk2>
          <a:srgbClr val="5595EB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t_am_24 15">
        <a:dk1>
          <a:srgbClr val="777777"/>
        </a:dk1>
        <a:lt1>
          <a:srgbClr val="FFFFFF"/>
        </a:lt1>
        <a:dk2>
          <a:srgbClr val="FFFFD9"/>
        </a:dk2>
        <a:lt2>
          <a:srgbClr val="5595EB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t_am_24 16">
        <a:dk1>
          <a:srgbClr val="3E3E5C"/>
        </a:dk1>
        <a:lt1>
          <a:srgbClr val="FFFFFF"/>
        </a:lt1>
        <a:dk2>
          <a:srgbClr val="666699"/>
        </a:dk2>
        <a:lt2>
          <a:srgbClr val="FFC9AD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249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 Unicode MS</vt:lpstr>
      <vt:lpstr>SimSun</vt:lpstr>
      <vt:lpstr>ae_Granada</vt:lpstr>
      <vt:lpstr>Arial</vt:lpstr>
      <vt:lpstr>Calibri</vt:lpstr>
      <vt:lpstr>Cambria</vt:lpstr>
      <vt:lpstr>Century Gothic</vt:lpstr>
      <vt:lpstr>Tahoma</vt:lpstr>
      <vt:lpstr>Times New Roman</vt:lpstr>
      <vt:lpstr>Wingdings</vt:lpstr>
      <vt:lpstr>Wingdings 3</vt:lpstr>
      <vt:lpstr>1_Ion</vt:lpstr>
      <vt:lpstr>Office Theme</vt:lpstr>
      <vt:lpstr>Diet_am_24</vt:lpstr>
      <vt:lpstr>PEMAPARAN RUMUSAN FGD</vt:lpstr>
      <vt:lpstr>Tim Perumus </vt:lpstr>
      <vt:lpstr>PowerPoint Presentation</vt:lpstr>
      <vt:lpstr>BEBERAPA CATATAN PENTING</vt:lpstr>
      <vt:lpstr>‘</vt:lpstr>
      <vt:lpstr>STANDAR KEPALA SEKOLAH/MADRASAH </vt:lpstr>
      <vt:lpstr>PowerPoint Presentation</vt:lpstr>
      <vt:lpstr>KESIMPULAN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Pemaparan rumusan FGD</dc:title>
  <dc:creator>AdminPC</dc:creator>
  <cp:lastModifiedBy>AdminPC</cp:lastModifiedBy>
  <cp:revision>18</cp:revision>
  <dcterms:created xsi:type="dcterms:W3CDTF">2015-12-13T16:42:12Z</dcterms:created>
  <dcterms:modified xsi:type="dcterms:W3CDTF">2015-12-14T04:14:55Z</dcterms:modified>
</cp:coreProperties>
</file>