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1" r:id="rId4"/>
    <p:sldId id="263" r:id="rId5"/>
    <p:sldId id="262" r:id="rId6"/>
    <p:sldId id="264" r:id="rId7"/>
    <p:sldId id="265" r:id="rId8"/>
    <p:sldId id="266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BE4B9-19F0-4D68-A7FC-ACCEE5412B6F}" type="datetimeFigureOut">
              <a:rPr lang="en-US" smtClean="0"/>
              <a:pPr/>
              <a:t>12/12/2015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406846-A7A8-4661-93FC-A5CC358ADC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274638"/>
            <a:ext cx="64770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09800" y="1600200"/>
            <a:ext cx="64770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BE4B9-19F0-4D68-A7FC-ACCEE5412B6F}" type="datetimeFigureOut">
              <a:rPr lang="en-US" smtClean="0"/>
              <a:pPr/>
              <a:t>12/12/2015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406846-A7A8-4661-93FC-A5CC358ADC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BE4B9-19F0-4D68-A7FC-ACCEE5412B6F}" type="datetimeFigureOut">
              <a:rPr lang="en-US" smtClean="0"/>
              <a:pPr/>
              <a:t>12/12/2015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406846-A7A8-4661-93FC-A5CC358ADC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274638"/>
            <a:ext cx="64770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800" y="1600200"/>
            <a:ext cx="64770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BE4B9-19F0-4D68-A7FC-ACCEE5412B6F}" type="datetimeFigureOut">
              <a:rPr lang="en-US" smtClean="0"/>
              <a:pPr/>
              <a:t>12/12/2015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406846-A7A8-4661-93FC-A5CC358ADC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BE4B9-19F0-4D68-A7FC-ACCEE5412B6F}" type="datetimeFigureOut">
              <a:rPr lang="en-US" smtClean="0"/>
              <a:pPr/>
              <a:t>12/12/2015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406846-A7A8-4661-93FC-A5CC358ADC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274638"/>
            <a:ext cx="64770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BE4B9-19F0-4D68-A7FC-ACCEE5412B6F}" type="datetimeFigureOut">
              <a:rPr lang="en-US" smtClean="0"/>
              <a:pPr/>
              <a:t>12/12/2015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406846-A7A8-4661-93FC-A5CC358ADC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274638"/>
            <a:ext cx="64770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BE4B9-19F0-4D68-A7FC-ACCEE5412B6F}" type="datetimeFigureOut">
              <a:rPr lang="en-US" smtClean="0"/>
              <a:pPr/>
              <a:t>12/12/2015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406846-A7A8-4661-93FC-A5CC358ADC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274638"/>
            <a:ext cx="64770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BE4B9-19F0-4D68-A7FC-ACCEE5412B6F}" type="datetimeFigureOut">
              <a:rPr lang="en-US" smtClean="0"/>
              <a:pPr/>
              <a:t>12/12/2015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406846-A7A8-4661-93FC-A5CC358ADC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BE4B9-19F0-4D68-A7FC-ACCEE5412B6F}" type="datetimeFigureOut">
              <a:rPr lang="en-US" smtClean="0"/>
              <a:pPr/>
              <a:t>12/12/2015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406846-A7A8-4661-93FC-A5CC358ADC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BE4B9-19F0-4D68-A7FC-ACCEE5412B6F}" type="datetimeFigureOut">
              <a:rPr lang="en-US" smtClean="0"/>
              <a:pPr/>
              <a:t>12/12/2015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406846-A7A8-4661-93FC-A5CC358ADC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BE4B9-19F0-4D68-A7FC-ACCEE5412B6F}" type="datetimeFigureOut">
              <a:rPr lang="en-US" smtClean="0"/>
              <a:pPr/>
              <a:t>12/12/2015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406846-A7A8-4661-93FC-A5CC358ADC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" Target="../slides/slide3.xml"/><Relationship Id="rId18" Type="http://schemas.openxmlformats.org/officeDocument/2006/relationships/slide" Target="../slides/slide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slide" Target="../slides/slide7.xml"/><Relationship Id="rId2" Type="http://schemas.openxmlformats.org/officeDocument/2006/relationships/slideLayout" Target="../slideLayouts/slideLayout2.xml"/><Relationship Id="rId16" Type="http://schemas.openxmlformats.org/officeDocument/2006/relationships/slide" Target="../slides/slide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" Target="../slides/slide5.xml"/><Relationship Id="rId10" Type="http://schemas.openxmlformats.org/officeDocument/2006/relationships/slideLayout" Target="../slideLayouts/slideLayout10.xml"/><Relationship Id="rId19" Type="http://schemas.openxmlformats.org/officeDocument/2006/relationships/slide" Target="../slides/slide2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" Target="../slides/slid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arallelogram 11"/>
          <p:cNvSpPr/>
          <p:nvPr userDrawn="1"/>
        </p:nvSpPr>
        <p:spPr>
          <a:xfrm>
            <a:off x="0" y="-38100"/>
            <a:ext cx="1219200" cy="6858000"/>
          </a:xfrm>
          <a:prstGeom prst="parallelogram">
            <a:avLst/>
          </a:prstGeom>
          <a:gradFill flip="none" rotWithShape="1">
            <a:gsLst>
              <a:gs pos="0">
                <a:schemeClr val="accent6">
                  <a:shade val="51000"/>
                  <a:satMod val="130000"/>
                </a:schemeClr>
              </a:gs>
              <a:gs pos="80000">
                <a:schemeClr val="accent6">
                  <a:shade val="93000"/>
                  <a:satMod val="130000"/>
                </a:schemeClr>
              </a:gs>
              <a:gs pos="100000">
                <a:schemeClr val="accent6">
                  <a:shade val="94000"/>
                  <a:satMod val="135000"/>
                </a:schemeClr>
              </a:gs>
            </a:gsLst>
            <a:lin ang="10800000" scaled="1"/>
            <a:tileRect/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CBE4B9-19F0-4D68-A7FC-ACCEE5412B6F}" type="datetimeFigureOut">
              <a:rPr lang="en-US" smtClean="0"/>
              <a:pPr/>
              <a:t>12/12/2015</a:t>
            </a:fld>
            <a:endParaRPr lang="en-US"/>
          </a:p>
        </p:txBody>
      </p:sp>
      <p:sp>
        <p:nvSpPr>
          <p:cNvPr id="11" name="Rounded Rectangle 10">
            <a:hlinkClick r:id="" action="ppaction://hlinkshowjump?jump=firstslide" highlightClick="1"/>
          </p:cNvPr>
          <p:cNvSpPr/>
          <p:nvPr userDrawn="1"/>
        </p:nvSpPr>
        <p:spPr>
          <a:xfrm>
            <a:off x="228600" y="1295400"/>
            <a:ext cx="914400" cy="3048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200" dirty="0" smtClean="0">
                <a:solidFill>
                  <a:schemeClr val="bg1"/>
                </a:solidFill>
              </a:rPr>
              <a:t>HOME</a:t>
            </a:r>
            <a:endParaRPr lang="id-ID" sz="1200" dirty="0">
              <a:solidFill>
                <a:schemeClr val="bg1"/>
              </a:solidFill>
            </a:endParaRPr>
          </a:p>
        </p:txBody>
      </p:sp>
      <p:sp>
        <p:nvSpPr>
          <p:cNvPr id="28" name="Rounded Rectangle 27">
            <a:hlinkClick r:id="rId13" action="ppaction://hlinksldjump" highlightClick="1"/>
          </p:cNvPr>
          <p:cNvSpPr/>
          <p:nvPr userDrawn="1"/>
        </p:nvSpPr>
        <p:spPr>
          <a:xfrm>
            <a:off x="228600" y="2057400"/>
            <a:ext cx="914400" cy="3048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400" dirty="0" smtClean="0">
                <a:solidFill>
                  <a:schemeClr val="bg1"/>
                </a:solidFill>
              </a:rPr>
              <a:t>ST.ISI</a:t>
            </a:r>
            <a:endParaRPr lang="id-ID" sz="1400" dirty="0">
              <a:solidFill>
                <a:schemeClr val="bg1"/>
              </a:solidFill>
            </a:endParaRPr>
          </a:p>
        </p:txBody>
      </p:sp>
      <p:sp>
        <p:nvSpPr>
          <p:cNvPr id="29" name="Rounded Rectangle 28">
            <a:hlinkClick r:id="rId14" action="ppaction://hlinksldjump" highlightClick="1"/>
          </p:cNvPr>
          <p:cNvSpPr/>
          <p:nvPr userDrawn="1"/>
        </p:nvSpPr>
        <p:spPr>
          <a:xfrm>
            <a:off x="228600" y="2438400"/>
            <a:ext cx="914400" cy="3048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200" dirty="0" smtClean="0">
                <a:solidFill>
                  <a:schemeClr val="bg1"/>
                </a:solidFill>
              </a:rPr>
              <a:t>ST.PROSES</a:t>
            </a:r>
            <a:endParaRPr lang="id-ID" sz="1200" dirty="0">
              <a:solidFill>
                <a:schemeClr val="bg1"/>
              </a:solidFill>
            </a:endParaRPr>
          </a:p>
        </p:txBody>
      </p:sp>
      <p:sp>
        <p:nvSpPr>
          <p:cNvPr id="30" name="Rounded Rectangle 29">
            <a:hlinkClick r:id="rId15" action="ppaction://hlinksldjump" highlightClick="1"/>
          </p:cNvPr>
          <p:cNvSpPr/>
          <p:nvPr userDrawn="1"/>
        </p:nvSpPr>
        <p:spPr>
          <a:xfrm>
            <a:off x="228600" y="2819400"/>
            <a:ext cx="914400" cy="3048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900" dirty="0" smtClean="0">
                <a:solidFill>
                  <a:schemeClr val="bg1"/>
                </a:solidFill>
              </a:rPr>
              <a:t>ST.PENILAIAN</a:t>
            </a:r>
            <a:endParaRPr lang="id-ID" sz="900" dirty="0">
              <a:solidFill>
                <a:schemeClr val="bg1"/>
              </a:solidFill>
            </a:endParaRPr>
          </a:p>
        </p:txBody>
      </p:sp>
      <p:sp>
        <p:nvSpPr>
          <p:cNvPr id="31" name="Rounded Rectangle 30">
            <a:hlinkClick r:id="rId16" action="ppaction://hlinksldjump" highlightClick="1"/>
          </p:cNvPr>
          <p:cNvSpPr/>
          <p:nvPr userDrawn="1"/>
        </p:nvSpPr>
        <p:spPr>
          <a:xfrm>
            <a:off x="228600" y="3200400"/>
            <a:ext cx="914400" cy="3048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000" dirty="0" smtClean="0">
                <a:solidFill>
                  <a:schemeClr val="bg1"/>
                </a:solidFill>
              </a:rPr>
              <a:t>ST.PENDIDIK</a:t>
            </a:r>
            <a:endParaRPr lang="id-ID" sz="1000" dirty="0">
              <a:solidFill>
                <a:schemeClr val="bg1"/>
              </a:solidFill>
            </a:endParaRPr>
          </a:p>
        </p:txBody>
      </p:sp>
      <p:sp>
        <p:nvSpPr>
          <p:cNvPr id="32" name="Rounded Rectangle 31">
            <a:hlinkClick r:id="rId17" action="ppaction://hlinksldjump" highlightClick="1"/>
          </p:cNvPr>
          <p:cNvSpPr/>
          <p:nvPr userDrawn="1"/>
        </p:nvSpPr>
        <p:spPr>
          <a:xfrm>
            <a:off x="228600" y="3581400"/>
            <a:ext cx="914400" cy="3048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100" dirty="0" smtClean="0">
                <a:solidFill>
                  <a:schemeClr val="bg1"/>
                </a:solidFill>
              </a:rPr>
              <a:t>ST.PEMBIA-</a:t>
            </a:r>
          </a:p>
          <a:p>
            <a:pPr algn="ctr"/>
            <a:r>
              <a:rPr lang="id-ID" sz="1100" dirty="0" smtClean="0">
                <a:solidFill>
                  <a:schemeClr val="bg1"/>
                </a:solidFill>
              </a:rPr>
              <a:t>YAAN</a:t>
            </a:r>
            <a:endParaRPr lang="id-ID" sz="1100" dirty="0">
              <a:solidFill>
                <a:schemeClr val="bg1"/>
              </a:solidFill>
            </a:endParaRPr>
          </a:p>
        </p:txBody>
      </p:sp>
      <p:sp>
        <p:nvSpPr>
          <p:cNvPr id="33" name="Rounded Rectangle 32">
            <a:hlinkClick r:id="rId18" action="ppaction://hlinksldjump" highlightClick="1"/>
          </p:cNvPr>
          <p:cNvSpPr/>
          <p:nvPr userDrawn="1"/>
        </p:nvSpPr>
        <p:spPr>
          <a:xfrm>
            <a:off x="228600" y="3962400"/>
            <a:ext cx="914400" cy="3048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800" dirty="0" smtClean="0">
                <a:solidFill>
                  <a:schemeClr val="bg1"/>
                </a:solidFill>
              </a:rPr>
              <a:t>REKOMENDASI</a:t>
            </a:r>
            <a:endParaRPr lang="id-ID" sz="800" dirty="0">
              <a:solidFill>
                <a:schemeClr val="bg1"/>
              </a:solidFill>
            </a:endParaRPr>
          </a:p>
        </p:txBody>
      </p:sp>
      <p:sp>
        <p:nvSpPr>
          <p:cNvPr id="58" name="Rounded Rectangle 57">
            <a:hlinkClick r:id="rId19" action="ppaction://hlinksldjump" highlightClick="1"/>
          </p:cNvPr>
          <p:cNvSpPr/>
          <p:nvPr userDrawn="1"/>
        </p:nvSpPr>
        <p:spPr>
          <a:xfrm>
            <a:off x="228600" y="1676400"/>
            <a:ext cx="914400" cy="3048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200" dirty="0" smtClean="0">
                <a:solidFill>
                  <a:schemeClr val="bg1"/>
                </a:solidFill>
              </a:rPr>
              <a:t>ST.SKL</a:t>
            </a:r>
            <a:endParaRPr lang="id-ID" sz="1200" dirty="0">
              <a:solidFill>
                <a:schemeClr val="bg1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143000" y="-22225"/>
            <a:ext cx="7772400" cy="1470025"/>
          </a:xfrm>
        </p:spPr>
        <p:txBody>
          <a:bodyPr>
            <a:normAutofit/>
          </a:bodyPr>
          <a:lstStyle/>
          <a:p>
            <a:r>
              <a:rPr lang="id-ID" sz="2400" dirty="0" smtClean="0"/>
              <a:t>LAPORAN HASIL</a:t>
            </a:r>
            <a:br>
              <a:rPr lang="id-ID" sz="2400" dirty="0" smtClean="0"/>
            </a:br>
            <a:r>
              <a:rPr lang="id-ID" sz="2400" dirty="0" smtClean="0"/>
              <a:t>FOCUS GROUP DISCUSSION</a:t>
            </a:r>
            <a:endParaRPr lang="id-ID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219200" y="1190685"/>
            <a:ext cx="7848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>
              <a:buAutoNum type="romanUcPeriod"/>
            </a:pPr>
            <a:r>
              <a:rPr lang="id-ID" dirty="0" smtClean="0"/>
              <a:t>DESKRIPSI STANDAR</a:t>
            </a:r>
          </a:p>
          <a:p>
            <a:pPr marL="442913" indent="-442913"/>
            <a:r>
              <a:rPr lang="id-ID" dirty="0"/>
              <a:t> </a:t>
            </a:r>
            <a:r>
              <a:rPr lang="id-ID" dirty="0" smtClean="0"/>
              <a:t>        STANDAR NASIONAL PENDIDIKAN GURU</a:t>
            </a:r>
          </a:p>
          <a:p>
            <a:pPr marL="400050" indent="-400050">
              <a:buAutoNum type="romanUcPeriod" startAt="2"/>
            </a:pPr>
            <a:r>
              <a:rPr lang="id-ID" dirty="0" smtClean="0"/>
              <a:t>PELAKSANAAN KEGIATAN :</a:t>
            </a:r>
          </a:p>
          <a:p>
            <a:pPr marL="696913" indent="-342900">
              <a:buAutoNum type="alphaLcPeriod"/>
            </a:pPr>
            <a:r>
              <a:rPr lang="id-ID" dirty="0" smtClean="0"/>
              <a:t>Hari dan tanggal Kegiatan : Sabtu, 12 Desember 2015</a:t>
            </a:r>
          </a:p>
          <a:p>
            <a:pPr marL="696913" indent="-342900">
              <a:buAutoNum type="alphaLcPeriod"/>
            </a:pPr>
            <a:r>
              <a:rPr lang="id-ID" dirty="0" smtClean="0"/>
              <a:t>Tempat Kegiatan	        : Ruang Pegangsaan</a:t>
            </a:r>
          </a:p>
          <a:p>
            <a:pPr marL="354013"/>
            <a:r>
              <a:rPr lang="id-ID" dirty="0"/>
              <a:t> </a:t>
            </a:r>
            <a:r>
              <a:rPr lang="id-ID" dirty="0" smtClean="0"/>
              <a:t>                                                       Hotel Aston Marina Ancol</a:t>
            </a:r>
          </a:p>
          <a:p>
            <a:pPr marL="696913" indent="-342900">
              <a:buAutoNum type="alphaLcPeriod" startAt="3"/>
            </a:pPr>
            <a:r>
              <a:rPr lang="id-ID" dirty="0" smtClean="0"/>
              <a:t>Anggota BSNP	        : </a:t>
            </a:r>
          </a:p>
          <a:p>
            <a:pPr marL="3317875">
              <a:buFont typeface="+mj-lt"/>
              <a:buAutoNum type="arabicPeriod"/>
            </a:pPr>
            <a:r>
              <a:rPr lang="id-ID" dirty="0"/>
              <a:t> </a:t>
            </a:r>
            <a:r>
              <a:rPr lang="id-ID" dirty="0" smtClean="0"/>
              <a:t>Prof.Dr. Ipung Yuwono,M.Sc.  </a:t>
            </a:r>
            <a:endParaRPr lang="id-ID" dirty="0" smtClean="0"/>
          </a:p>
          <a:p>
            <a:pPr marL="3317875">
              <a:buFont typeface="+mj-lt"/>
              <a:buAutoNum type="arabicPeriod"/>
            </a:pPr>
            <a:r>
              <a:rPr lang="id-ID" dirty="0" smtClean="0"/>
              <a:t> </a:t>
            </a:r>
            <a:r>
              <a:rPr lang="id-ID" dirty="0" smtClean="0"/>
              <a:t>Dr. Nanang Arief Guntoro,M.Si.</a:t>
            </a:r>
            <a:endParaRPr lang="id-ID" dirty="0"/>
          </a:p>
          <a:p>
            <a:pPr marL="3317875">
              <a:buFont typeface="+mj-lt"/>
              <a:buAutoNum type="arabicPeriod"/>
            </a:pPr>
            <a:r>
              <a:rPr lang="id-ID" dirty="0" smtClean="0"/>
              <a:t>  </a:t>
            </a:r>
            <a:r>
              <a:rPr lang="id-ID" dirty="0" smtClean="0"/>
              <a:t>dr.R. Titi Savitri Prihatiningsih,M.M.Ed.,Ed</a:t>
            </a:r>
            <a:endParaRPr lang="id-ID" dirty="0" smtClean="0"/>
          </a:p>
          <a:p>
            <a:pPr marL="3317875"/>
            <a:r>
              <a:rPr lang="id-ID" dirty="0" smtClean="0"/>
              <a:t>                                                 </a:t>
            </a:r>
            <a:endParaRPr lang="id-ID" dirty="0" smtClean="0"/>
          </a:p>
          <a:p>
            <a:pPr marL="354013"/>
            <a:r>
              <a:rPr lang="id-ID" dirty="0" smtClean="0"/>
              <a:t>d. Tim Ahli Standar	        :  </a:t>
            </a:r>
          </a:p>
          <a:p>
            <a:pPr marL="3317875">
              <a:buFont typeface="+mj-lt"/>
              <a:buAutoNum type="arabicPeriod"/>
            </a:pPr>
            <a:r>
              <a:rPr lang="id-ID" dirty="0"/>
              <a:t> </a:t>
            </a:r>
            <a:r>
              <a:rPr lang="id-ID" dirty="0" smtClean="0"/>
              <a:t>Prof.Dr. Haris Supratno</a:t>
            </a:r>
            <a:endParaRPr lang="id-ID" dirty="0" smtClean="0"/>
          </a:p>
          <a:p>
            <a:pPr marL="3317875"/>
            <a:endParaRPr lang="id-ID" dirty="0" smtClean="0"/>
          </a:p>
          <a:p>
            <a:pPr marL="354013"/>
            <a:r>
              <a:rPr lang="id-ID" dirty="0" smtClean="0"/>
              <a:t>e. Ketua Perumus	        </a:t>
            </a:r>
            <a:r>
              <a:rPr lang="id-ID" dirty="0" smtClean="0"/>
              <a:t>:  Sri Prihartini Yulia, S.Pd.,M.Hum.</a:t>
            </a:r>
            <a:endParaRPr lang="id-ID" dirty="0" smtClean="0"/>
          </a:p>
          <a:p>
            <a:pPr marL="354013"/>
            <a:r>
              <a:rPr lang="id-ID" dirty="0" smtClean="0"/>
              <a:t>f. Sekretaris                                 </a:t>
            </a:r>
            <a:r>
              <a:rPr lang="id-ID" dirty="0" smtClean="0"/>
              <a:t>:  Yuli Rahmawati,Ph.D</a:t>
            </a:r>
            <a:endParaRPr lang="id-ID" dirty="0"/>
          </a:p>
        </p:txBody>
      </p:sp>
      <p:sp>
        <p:nvSpPr>
          <p:cNvPr id="9" name="Rounded Rectangle 8">
            <a:hlinkClick r:id="" action="ppaction://hlinkshowjump?jump=firstslide" highlightClick="1"/>
          </p:cNvPr>
          <p:cNvSpPr/>
          <p:nvPr/>
        </p:nvSpPr>
        <p:spPr>
          <a:xfrm>
            <a:off x="228600" y="1295400"/>
            <a:ext cx="914400" cy="304800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200" dirty="0" smtClean="0">
                <a:solidFill>
                  <a:schemeClr val="bg1"/>
                </a:solidFill>
              </a:rPr>
              <a:t>HOME</a:t>
            </a:r>
            <a:endParaRPr lang="id-ID" sz="1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>
            <a:hlinkClick r:id="rId2" action="ppaction://hlinksldjump" highlightClick="1"/>
          </p:cNvPr>
          <p:cNvSpPr/>
          <p:nvPr/>
        </p:nvSpPr>
        <p:spPr>
          <a:xfrm>
            <a:off x="228600" y="1676400"/>
            <a:ext cx="914400" cy="304800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200" dirty="0" smtClean="0">
                <a:solidFill>
                  <a:schemeClr val="bg1"/>
                </a:solidFill>
              </a:rPr>
              <a:t>ST.SKL</a:t>
            </a:r>
            <a:endParaRPr lang="id-ID" sz="12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33600" y="405825"/>
            <a:ext cx="533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3200" dirty="0" smtClean="0"/>
              <a:t>STANDAR  </a:t>
            </a:r>
            <a:r>
              <a:rPr lang="id-ID" sz="3200" dirty="0" smtClean="0"/>
              <a:t>SKL</a:t>
            </a:r>
            <a:endParaRPr lang="id-ID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1524000" y="1676400"/>
            <a:ext cx="6858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800" dirty="0" smtClean="0"/>
              <a:t>Kematangan emosional guru dan etika profesi perlu dipersiapkan pada PPG , sehingga mereka siap diterjunkan dimana saja.</a:t>
            </a:r>
            <a:endParaRPr lang="id-ID" sz="2800" dirty="0"/>
          </a:p>
        </p:txBody>
      </p:sp>
    </p:spTree>
    <p:extLst>
      <p:ext uri="{BB962C8B-B14F-4D97-AF65-F5344CB8AC3E}">
        <p14:creationId xmlns:p14="http://schemas.microsoft.com/office/powerpoint/2010/main" val="1020015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5000" y="551557"/>
            <a:ext cx="70866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itchFamily="2" charset="2"/>
              <a:buChar char="ü"/>
            </a:pPr>
            <a:r>
              <a:rPr lang="id-ID" sz="2400" dirty="0"/>
              <a:t>Pada pembentukan aspek kepribadian calon guru, materi </a:t>
            </a:r>
            <a:r>
              <a:rPr lang="id-ID" sz="2400" dirty="0" smtClean="0"/>
              <a:t>penumbuhan </a:t>
            </a:r>
            <a:r>
              <a:rPr lang="id-ID" sz="2400" i="1" dirty="0" smtClean="0"/>
              <a:t>entrepreneurial </a:t>
            </a:r>
            <a:r>
              <a:rPr lang="id-ID" sz="2400" i="1" dirty="0"/>
              <a:t>mindset</a:t>
            </a:r>
            <a:r>
              <a:rPr lang="id-ID" sz="2400" dirty="0"/>
              <a:t>, </a:t>
            </a:r>
            <a:r>
              <a:rPr lang="id-ID" sz="2400" dirty="0" smtClean="0"/>
              <a:t>sistem nilai, religi</a:t>
            </a:r>
            <a:r>
              <a:rPr lang="id-ID" sz="2400" dirty="0"/>
              <a:t>, dan </a:t>
            </a:r>
            <a:r>
              <a:rPr lang="id-ID" sz="2400" dirty="0" smtClean="0"/>
              <a:t>pemanfaatan TIK  </a:t>
            </a:r>
            <a:r>
              <a:rPr lang="id-ID" sz="2400" dirty="0"/>
              <a:t>perlu lebih ditekankan, terutama pada </a:t>
            </a:r>
            <a:r>
              <a:rPr lang="id-ID" sz="2400" dirty="0" smtClean="0"/>
              <a:t>aspek pemaknaan dan implementasinya</a:t>
            </a:r>
            <a:r>
              <a:rPr lang="id-ID" sz="2400" dirty="0"/>
              <a:t>,  seperti penugasan, projek dan pengembangan sumber belajar . </a:t>
            </a:r>
            <a:endParaRPr lang="id-ID" sz="2400" dirty="0" smtClean="0"/>
          </a:p>
          <a:p>
            <a:pPr marL="285750" lvl="0" indent="-285750">
              <a:buFont typeface="Wingdings" pitchFamily="2" charset="2"/>
              <a:buChar char="ü"/>
            </a:pPr>
            <a:endParaRPr lang="id-ID" sz="2400" dirty="0"/>
          </a:p>
          <a:p>
            <a:pPr marL="342900" lvl="0" indent="-342900">
              <a:buFont typeface="Wingdings" pitchFamily="2" charset="2"/>
              <a:buChar char="ü"/>
            </a:pPr>
            <a:r>
              <a:rPr lang="id-ID" sz="2400" dirty="0" smtClean="0"/>
              <a:t>Setiap </a:t>
            </a:r>
            <a:r>
              <a:rPr lang="id-ID" sz="2400" dirty="0"/>
              <a:t>calon guru harus diberi pengetahuan dasar tentang pendidikan khusus/pendidikan inklusif</a:t>
            </a:r>
          </a:p>
          <a:p>
            <a:endParaRPr lang="id-ID" sz="2400" dirty="0"/>
          </a:p>
          <a:p>
            <a:pPr marL="285750" lvl="0" indent="-285750">
              <a:buFont typeface="Wingdings" pitchFamily="2" charset="2"/>
              <a:buChar char="ü"/>
            </a:pPr>
            <a:r>
              <a:rPr lang="id-ID" sz="2400" dirty="0" smtClean="0"/>
              <a:t>Dalam rangka menghadapi era globalisasi khususnya MEA, sudah selayaknya penguasaan bahasa asing  suatu hal yang wajib diterapkan kepada para calon guru.</a:t>
            </a:r>
            <a:endParaRPr lang="id-ID" sz="2400" dirty="0"/>
          </a:p>
          <a:p>
            <a:pPr marL="285750" indent="-285750">
              <a:buFont typeface="Wingdings" pitchFamily="2" charset="2"/>
              <a:buChar char="ü"/>
            </a:pPr>
            <a:endParaRPr lang="id-ID" sz="2400" dirty="0">
              <a:solidFill>
                <a:srgbClr val="FFC000"/>
              </a:solidFill>
            </a:endParaRPr>
          </a:p>
          <a:p>
            <a:endParaRPr lang="id-ID" sz="2400" dirty="0">
              <a:solidFill>
                <a:srgbClr val="FFC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33600" y="0"/>
            <a:ext cx="533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2800" dirty="0" smtClean="0"/>
              <a:t>STANDAR ISI</a:t>
            </a:r>
            <a:endParaRPr lang="id-ID" sz="2800" dirty="0"/>
          </a:p>
        </p:txBody>
      </p:sp>
      <p:sp>
        <p:nvSpPr>
          <p:cNvPr id="6" name="Rounded Rectangle 5">
            <a:hlinkClick r:id="rId2" action="ppaction://hlinksldjump" highlightClick="1"/>
          </p:cNvPr>
          <p:cNvSpPr/>
          <p:nvPr/>
        </p:nvSpPr>
        <p:spPr>
          <a:xfrm>
            <a:off x="228600" y="2057400"/>
            <a:ext cx="914400" cy="304800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400" dirty="0" smtClean="0">
                <a:solidFill>
                  <a:schemeClr val="bg1"/>
                </a:solidFill>
              </a:rPr>
              <a:t>ST.ISI</a:t>
            </a:r>
            <a:endParaRPr lang="id-ID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33600" y="228600"/>
            <a:ext cx="533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2800" dirty="0" smtClean="0"/>
              <a:t>STANDAR PROSES</a:t>
            </a:r>
            <a:endParaRPr lang="id-ID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1524000" y="1447800"/>
            <a:ext cx="7239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itchFamily="2" charset="2"/>
              <a:buChar char="ü"/>
            </a:pPr>
            <a:r>
              <a:rPr lang="id-ID" sz="2400" dirty="0" smtClean="0"/>
              <a:t>Calon Guru </a:t>
            </a:r>
            <a:r>
              <a:rPr lang="id-ID" sz="2400" dirty="0"/>
              <a:t>SMK perlu memiliki kompetensi khusus dan pengalaman kerja </a:t>
            </a:r>
            <a:r>
              <a:rPr lang="id-ID" sz="2400" dirty="0" smtClean="0"/>
              <a:t>di DUDI  agar dapat memenuhi kompetensi guru SMK.</a:t>
            </a:r>
            <a:endParaRPr lang="id-ID" sz="2400" dirty="0"/>
          </a:p>
          <a:p>
            <a:endParaRPr lang="id-ID" sz="2400" dirty="0"/>
          </a:p>
          <a:p>
            <a:pPr marL="285750" lvl="0" indent="-285750">
              <a:buFont typeface="Wingdings" pitchFamily="2" charset="2"/>
              <a:buChar char="ü"/>
            </a:pPr>
            <a:r>
              <a:rPr lang="id-ID" sz="2400" dirty="0" smtClean="0"/>
              <a:t>Sistem </a:t>
            </a:r>
            <a:r>
              <a:rPr lang="id-ID" sz="2400" dirty="0"/>
              <a:t>perkuliahan di PPG lebih menekankan pada </a:t>
            </a:r>
            <a:r>
              <a:rPr lang="id-ID" sz="2400" dirty="0" smtClean="0"/>
              <a:t>praktik</a:t>
            </a:r>
          </a:p>
          <a:p>
            <a:pPr marL="285750" lvl="0" indent="-285750">
              <a:buFont typeface="Wingdings" pitchFamily="2" charset="2"/>
              <a:buChar char="ü"/>
            </a:pPr>
            <a:endParaRPr lang="id-ID" sz="2400" dirty="0"/>
          </a:p>
          <a:p>
            <a:pPr marL="285750" lvl="0" indent="-285750">
              <a:buFont typeface="Wingdings" pitchFamily="2" charset="2"/>
              <a:buChar char="ü"/>
            </a:pPr>
            <a:r>
              <a:rPr lang="id-ID" sz="2400" dirty="0" smtClean="0"/>
              <a:t> perlu dibuat standar pendidikan asrama sehingga asrama bukan sekedar tempat tinggal namun menjadi tempat yang memungkinkan pembentukan karakter mahasiswa PPG.</a:t>
            </a:r>
            <a:endParaRPr lang="id-ID" sz="2400" dirty="0"/>
          </a:p>
          <a:p>
            <a:endParaRPr lang="id-ID" sz="2400" dirty="0"/>
          </a:p>
          <a:p>
            <a:endParaRPr lang="id-ID" sz="2400" dirty="0"/>
          </a:p>
          <a:p>
            <a:endParaRPr lang="id-ID" sz="2400" dirty="0"/>
          </a:p>
        </p:txBody>
      </p:sp>
      <p:sp>
        <p:nvSpPr>
          <p:cNvPr id="6" name="Rounded Rectangle 5">
            <a:hlinkClick r:id="rId2" action="ppaction://hlinksldjump" highlightClick="1"/>
          </p:cNvPr>
          <p:cNvSpPr/>
          <p:nvPr/>
        </p:nvSpPr>
        <p:spPr>
          <a:xfrm>
            <a:off x="228600" y="2438400"/>
            <a:ext cx="914400" cy="304800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200" dirty="0" smtClean="0">
                <a:solidFill>
                  <a:schemeClr val="bg1"/>
                </a:solidFill>
              </a:rPr>
              <a:t>ST.PROSES</a:t>
            </a:r>
            <a:endParaRPr lang="id-ID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4636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33600" y="228600"/>
            <a:ext cx="533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2800" dirty="0" smtClean="0"/>
              <a:t>STANDAR PENILAIAN</a:t>
            </a:r>
            <a:endParaRPr lang="id-ID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1752600" y="1752600"/>
            <a:ext cx="7162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id-ID" sz="2800" dirty="0"/>
              <a:t>Rubrik standar penilaian yang  diberikan kepada guru mitra  yang sesuai dengan SKL  </a:t>
            </a:r>
          </a:p>
          <a:p>
            <a:r>
              <a:rPr lang="id-ID" sz="2800" dirty="0"/>
              <a:t> </a:t>
            </a:r>
          </a:p>
          <a:p>
            <a:endParaRPr lang="id-ID" sz="2800" dirty="0"/>
          </a:p>
        </p:txBody>
      </p:sp>
      <p:sp>
        <p:nvSpPr>
          <p:cNvPr id="6" name="Rounded Rectangle 5">
            <a:hlinkClick r:id="rId2" action="ppaction://hlinksldjump" highlightClick="1"/>
          </p:cNvPr>
          <p:cNvSpPr/>
          <p:nvPr/>
        </p:nvSpPr>
        <p:spPr>
          <a:xfrm>
            <a:off x="228600" y="2819400"/>
            <a:ext cx="914400" cy="304800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900" dirty="0" smtClean="0">
                <a:solidFill>
                  <a:schemeClr val="bg1"/>
                </a:solidFill>
              </a:rPr>
              <a:t>ST.PENILAIAN</a:t>
            </a:r>
            <a:endParaRPr lang="id-ID" sz="9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866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33600" y="228600"/>
            <a:ext cx="533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2800" dirty="0" smtClean="0"/>
              <a:t>STANDAR PENDIDIK</a:t>
            </a:r>
            <a:endParaRPr lang="id-ID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524000" y="1600200"/>
            <a:ext cx="7391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Wingdings" pitchFamily="2" charset="2"/>
              <a:buChar char="ü"/>
            </a:pPr>
            <a:r>
              <a:rPr lang="id-ID" sz="2400" dirty="0"/>
              <a:t>Guru Mitra perlu memiliki linieritas dengan mahasiswa yang dibimbingnya, kualifikasi akademik, sertifikasi profesi, dan mata pelajaran yang diampunya.</a:t>
            </a:r>
          </a:p>
          <a:p>
            <a:endParaRPr lang="id-ID" sz="2400" dirty="0"/>
          </a:p>
        </p:txBody>
      </p:sp>
      <p:sp>
        <p:nvSpPr>
          <p:cNvPr id="7" name="Rounded Rectangle 6">
            <a:hlinkClick r:id="rId2" action="ppaction://hlinksldjump" highlightClick="1"/>
          </p:cNvPr>
          <p:cNvSpPr/>
          <p:nvPr/>
        </p:nvSpPr>
        <p:spPr>
          <a:xfrm>
            <a:off x="228600" y="3200400"/>
            <a:ext cx="914400" cy="304800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000" dirty="0" smtClean="0">
                <a:solidFill>
                  <a:schemeClr val="bg1"/>
                </a:solidFill>
              </a:rPr>
              <a:t>ST.PENDIDIK</a:t>
            </a:r>
            <a:endParaRPr lang="id-ID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9890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33600" y="228600"/>
            <a:ext cx="533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2800" dirty="0" smtClean="0"/>
              <a:t>STANDAR PEMBIAYAAN</a:t>
            </a:r>
            <a:endParaRPr lang="id-ID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524000" y="1600200"/>
            <a:ext cx="7391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Wingdings" pitchFamily="2" charset="2"/>
              <a:buChar char="ü"/>
            </a:pPr>
            <a:r>
              <a:rPr lang="id-ID" sz="2400" dirty="0" smtClean="0"/>
              <a:t> </a:t>
            </a:r>
            <a:r>
              <a:rPr lang="id-ID" sz="2400" dirty="0"/>
              <a:t>PPG tidak harus dibiayai oleh pemerintah tapi bisa swadana, seperti pendidikan profesi lainnya</a:t>
            </a:r>
          </a:p>
          <a:p>
            <a:r>
              <a:rPr lang="id-ID" sz="2400" dirty="0"/>
              <a:t> </a:t>
            </a:r>
            <a:r>
              <a:rPr lang="id-ID" sz="2400" dirty="0" smtClean="0"/>
              <a:t> </a:t>
            </a:r>
            <a:endParaRPr lang="id-ID" sz="2400" dirty="0"/>
          </a:p>
        </p:txBody>
      </p:sp>
      <p:sp>
        <p:nvSpPr>
          <p:cNvPr id="7" name="Rounded Rectangle 6">
            <a:hlinkClick r:id="rId2" action="ppaction://hlinksldjump" highlightClick="1"/>
          </p:cNvPr>
          <p:cNvSpPr/>
          <p:nvPr/>
        </p:nvSpPr>
        <p:spPr>
          <a:xfrm>
            <a:off x="228600" y="3581400"/>
            <a:ext cx="914400" cy="304800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100" dirty="0" smtClean="0">
                <a:solidFill>
                  <a:schemeClr val="bg1"/>
                </a:solidFill>
              </a:rPr>
              <a:t>ST.PEMBIA-</a:t>
            </a:r>
          </a:p>
          <a:p>
            <a:pPr algn="ctr"/>
            <a:r>
              <a:rPr lang="id-ID" sz="1100" dirty="0" smtClean="0">
                <a:solidFill>
                  <a:schemeClr val="bg1"/>
                </a:solidFill>
              </a:rPr>
              <a:t>YAAN</a:t>
            </a:r>
            <a:endParaRPr lang="id-ID" sz="1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2877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33600" y="76200"/>
            <a:ext cx="533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2800" dirty="0" smtClean="0"/>
              <a:t>REKOMENDASI</a:t>
            </a:r>
            <a:endParaRPr lang="id-ID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1828800" y="533400"/>
            <a:ext cx="7239000" cy="784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Font typeface="Wingdings" pitchFamily="2" charset="2"/>
              <a:buChar char="ü"/>
            </a:pPr>
            <a:endParaRPr lang="id-ID" sz="2400" dirty="0" smtClean="0"/>
          </a:p>
          <a:p>
            <a:pPr marL="342900" indent="-342900">
              <a:buFont typeface="Wingdings" pitchFamily="2" charset="2"/>
              <a:buChar char="ü"/>
            </a:pPr>
            <a:r>
              <a:rPr lang="id-ID" sz="2400" dirty="0"/>
              <a:t>Terdapatnya keberlangsungan (</a:t>
            </a:r>
            <a:r>
              <a:rPr lang="id-ID" sz="2400" i="1" dirty="0"/>
              <a:t>sustainability</a:t>
            </a:r>
            <a:r>
              <a:rPr lang="id-ID" sz="2400" dirty="0"/>
              <a:t>) dalam kegiatan pengabdian masyarakat yang dilakukan oleh mahasiswa</a:t>
            </a:r>
          </a:p>
          <a:p>
            <a:pPr lvl="0"/>
            <a:endParaRPr lang="id-ID" sz="2400" dirty="0" smtClean="0"/>
          </a:p>
          <a:p>
            <a:pPr marL="342900" lvl="0" indent="-342900">
              <a:buFont typeface="Wingdings" pitchFamily="2" charset="2"/>
              <a:buChar char="ü"/>
            </a:pPr>
            <a:r>
              <a:rPr lang="id-ID" sz="2400" dirty="0" smtClean="0"/>
              <a:t> Perlu adanya seleksi terhadap guru Mitra.</a:t>
            </a:r>
          </a:p>
          <a:p>
            <a:pPr lvl="0"/>
            <a:endParaRPr lang="id-ID" sz="2400" dirty="0" smtClean="0"/>
          </a:p>
          <a:p>
            <a:pPr marL="342900" lvl="0" indent="-342900">
              <a:buFont typeface="Wingdings" pitchFamily="2" charset="2"/>
              <a:buChar char="ü"/>
            </a:pPr>
            <a:r>
              <a:rPr lang="id-ID" sz="2400" dirty="0" smtClean="0"/>
              <a:t>Masa </a:t>
            </a:r>
            <a:r>
              <a:rPr lang="id-ID" sz="2400" dirty="0"/>
              <a:t>berlaku sertifikat PPG harus ada </a:t>
            </a:r>
            <a:r>
              <a:rPr lang="id-ID" sz="2400" dirty="0" smtClean="0"/>
              <a:t>pembatasan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id-ID" sz="2400" dirty="0"/>
              <a:t> Persyaratan pemilihan sekolah mitra perlu distandarkan</a:t>
            </a:r>
          </a:p>
          <a:p>
            <a:pPr lvl="0"/>
            <a:endParaRPr lang="id-ID" sz="2400" dirty="0" smtClean="0"/>
          </a:p>
          <a:p>
            <a:pPr marL="342900" lvl="0" indent="-342900">
              <a:buFont typeface="Wingdings" pitchFamily="2" charset="2"/>
              <a:buChar char="ü"/>
            </a:pPr>
            <a:r>
              <a:rPr lang="id-ID" sz="2400" dirty="0"/>
              <a:t> </a:t>
            </a:r>
            <a:r>
              <a:rPr lang="id-ID" sz="2400" dirty="0" smtClean="0"/>
              <a:t>PPG diselenggarakan berdasarkan hasil analisis  kebutuhan guru di daerah.</a:t>
            </a:r>
          </a:p>
          <a:p>
            <a:pPr lvl="0"/>
            <a:endParaRPr lang="id-ID" sz="2400" dirty="0" smtClean="0"/>
          </a:p>
          <a:p>
            <a:pPr marL="342900" indent="-342900">
              <a:buFont typeface="Wingdings" pitchFamily="2" charset="2"/>
              <a:buChar char="ü"/>
            </a:pPr>
            <a:r>
              <a:rPr lang="id-ID" sz="2400" dirty="0"/>
              <a:t>Standar kompetensi pendidikan guru dan PPG sangat mendesak, maka segera ditetapkan dengan Permenristek dikti</a:t>
            </a:r>
          </a:p>
          <a:p>
            <a:pPr lvl="0"/>
            <a:endParaRPr lang="id-ID" sz="2400" dirty="0" smtClean="0"/>
          </a:p>
          <a:p>
            <a:pPr lvl="0"/>
            <a:endParaRPr lang="id-ID" sz="2400" dirty="0" smtClean="0"/>
          </a:p>
          <a:p>
            <a:pPr lvl="0"/>
            <a:endParaRPr lang="id-ID" sz="2400" dirty="0"/>
          </a:p>
          <a:p>
            <a:pPr algn="ctr"/>
            <a:endParaRPr lang="id-ID" sz="2400" dirty="0"/>
          </a:p>
        </p:txBody>
      </p:sp>
      <p:sp>
        <p:nvSpPr>
          <p:cNvPr id="8" name="Rounded Rectangle 7">
            <a:hlinkClick r:id="rId2" action="ppaction://hlinksldjump" highlightClick="1"/>
          </p:cNvPr>
          <p:cNvSpPr/>
          <p:nvPr/>
        </p:nvSpPr>
        <p:spPr>
          <a:xfrm>
            <a:off x="228600" y="3962400"/>
            <a:ext cx="914400" cy="304800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800" dirty="0" smtClean="0">
                <a:solidFill>
                  <a:schemeClr val="bg1"/>
                </a:solidFill>
              </a:rPr>
              <a:t>REKOMENDASI</a:t>
            </a:r>
            <a:endParaRPr lang="id-ID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056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760</TotalTime>
  <Words>297</Words>
  <Application>Microsoft Office PowerPoint</Application>
  <PresentationFormat>On-screen Show (4:3)</PresentationFormat>
  <Paragraphs>63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LAPORAN HASIL FOCUS GROUP DISCUSSION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http://sharingcentre.info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Activated User</dc:creator>
  <cp:lastModifiedBy>Acer</cp:lastModifiedBy>
  <cp:revision>60</cp:revision>
  <dcterms:created xsi:type="dcterms:W3CDTF">2011-10-02T02:04:12Z</dcterms:created>
  <dcterms:modified xsi:type="dcterms:W3CDTF">2015-12-12T16:26:13Z</dcterms:modified>
</cp:coreProperties>
</file>