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256" r:id="rId2"/>
    <p:sldId id="302" r:id="rId3"/>
    <p:sldId id="311" r:id="rId4"/>
    <p:sldId id="310" r:id="rId5"/>
    <p:sldId id="299" r:id="rId6"/>
    <p:sldId id="307" r:id="rId7"/>
    <p:sldId id="308" r:id="rId8"/>
    <p:sldId id="309" r:id="rId9"/>
    <p:sldId id="312" r:id="rId10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66"/>
    <a:srgbClr val="FF9900"/>
    <a:srgbClr val="FFCC99"/>
    <a:srgbClr val="FFCCFF"/>
    <a:srgbClr val="CCFFCC"/>
    <a:srgbClr val="6600FF"/>
    <a:srgbClr val="00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14471-92DB-4AC2-A0F5-58B6AB7F2749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041C6715-C1E6-42A2-A35A-DB8542C00F0D}">
      <dgm:prSet phldrT="[Text]"/>
      <dgm:spPr/>
      <dgm:t>
        <a:bodyPr/>
        <a:lstStyle/>
        <a:p>
          <a:r>
            <a:rPr lang="en-US" dirty="0" err="1" smtClean="0"/>
            <a:t>Tetapkan</a:t>
          </a:r>
          <a:r>
            <a:rPr lang="en-US" dirty="0" smtClean="0"/>
            <a:t> </a:t>
          </a:r>
          <a:r>
            <a:rPr lang="en-US" dirty="0" err="1" smtClean="0"/>
            <a:t>Permen</a:t>
          </a:r>
          <a:endParaRPr lang="en-US" dirty="0"/>
        </a:p>
      </dgm:t>
    </dgm:pt>
    <dgm:pt modelId="{F1B3C7C2-45AB-4B97-B218-85BF28D78C50}" type="parTrans" cxnId="{18A5A572-73BA-4970-BF11-E4E37E72AB85}">
      <dgm:prSet/>
      <dgm:spPr/>
      <dgm:t>
        <a:bodyPr/>
        <a:lstStyle/>
        <a:p>
          <a:endParaRPr lang="en-US"/>
        </a:p>
      </dgm:t>
    </dgm:pt>
    <dgm:pt modelId="{CEF31F2F-0A71-43CA-9E2B-CF038643F755}" type="sibTrans" cxnId="{18A5A572-73BA-4970-BF11-E4E37E72AB85}">
      <dgm:prSet/>
      <dgm:spPr/>
      <dgm:t>
        <a:bodyPr/>
        <a:lstStyle/>
        <a:p>
          <a:endParaRPr lang="en-US"/>
        </a:p>
      </dgm:t>
    </dgm:pt>
    <dgm:pt modelId="{F7B1321D-9262-40FE-99EA-791805374F2A}">
      <dgm:prSet phldrT="[Text]"/>
      <dgm:spPr/>
      <dgm:t>
        <a:bodyPr/>
        <a:lstStyle/>
        <a:p>
          <a:r>
            <a:rPr lang="en-US" dirty="0" err="1" smtClean="0"/>
            <a:t>Bangun</a:t>
          </a:r>
          <a:r>
            <a:rPr lang="en-US" dirty="0" smtClean="0"/>
            <a:t> </a:t>
          </a:r>
          <a:r>
            <a:rPr lang="en-US" dirty="0" err="1" smtClean="0"/>
            <a:t>Aplikasi</a:t>
          </a:r>
          <a:r>
            <a:rPr lang="en-US" dirty="0" smtClean="0"/>
            <a:t> </a:t>
          </a:r>
          <a:r>
            <a:rPr lang="en-US" dirty="0" err="1" smtClean="0"/>
            <a:t>Anggaran</a:t>
          </a:r>
          <a:r>
            <a:rPr lang="en-US" dirty="0" smtClean="0"/>
            <a:t> </a:t>
          </a:r>
          <a:r>
            <a:rPr lang="en-US" dirty="0" err="1" smtClean="0"/>
            <a:t>sederhana</a:t>
          </a:r>
          <a:endParaRPr lang="en-US" dirty="0"/>
        </a:p>
      </dgm:t>
    </dgm:pt>
    <dgm:pt modelId="{F92FE707-ADE7-483E-896A-426A5713A3A3}" type="parTrans" cxnId="{DD22EFD4-94E6-480E-BB33-9166A36B2857}">
      <dgm:prSet/>
      <dgm:spPr/>
      <dgm:t>
        <a:bodyPr/>
        <a:lstStyle/>
        <a:p>
          <a:endParaRPr lang="en-US"/>
        </a:p>
      </dgm:t>
    </dgm:pt>
    <dgm:pt modelId="{DA204BFC-58FD-46B2-B556-3BD3D506B4F0}" type="sibTrans" cxnId="{DD22EFD4-94E6-480E-BB33-9166A36B2857}">
      <dgm:prSet/>
      <dgm:spPr/>
      <dgm:t>
        <a:bodyPr/>
        <a:lstStyle/>
        <a:p>
          <a:endParaRPr lang="en-US"/>
        </a:p>
      </dgm:t>
    </dgm:pt>
    <dgm:pt modelId="{11C36A92-AB1B-4453-96C2-3E75A833FAF4}">
      <dgm:prSet phldrT="[Text]"/>
      <dgm:spPr/>
      <dgm:t>
        <a:bodyPr/>
        <a:lstStyle/>
        <a:p>
          <a:r>
            <a:rPr lang="en-US" dirty="0" smtClean="0"/>
            <a:t>Biro </a:t>
          </a:r>
          <a:r>
            <a:rPr lang="en-US" dirty="0" err="1" smtClean="0"/>
            <a:t>perencanaan</a:t>
          </a:r>
          <a:endParaRPr lang="en-US" dirty="0"/>
        </a:p>
      </dgm:t>
    </dgm:pt>
    <dgm:pt modelId="{DD80F7BF-149E-444B-9BEF-1EF0865A7C5A}" type="parTrans" cxnId="{186224E7-4120-43CC-BA51-F6A3D2A1E8AE}">
      <dgm:prSet/>
      <dgm:spPr/>
      <dgm:t>
        <a:bodyPr/>
        <a:lstStyle/>
        <a:p>
          <a:endParaRPr lang="en-US"/>
        </a:p>
      </dgm:t>
    </dgm:pt>
    <dgm:pt modelId="{85F656AC-C18F-454D-AE13-DCA01C364396}" type="sibTrans" cxnId="{186224E7-4120-43CC-BA51-F6A3D2A1E8AE}">
      <dgm:prSet/>
      <dgm:spPr/>
      <dgm:t>
        <a:bodyPr/>
        <a:lstStyle/>
        <a:p>
          <a:endParaRPr lang="en-US"/>
        </a:p>
      </dgm:t>
    </dgm:pt>
    <dgm:pt modelId="{AED3BBA0-FBF0-4DD2-8AC6-1AD033959EC5}" type="pres">
      <dgm:prSet presAssocID="{EB314471-92DB-4AC2-A0F5-58B6AB7F2749}" presName="arrowDiagram" presStyleCnt="0">
        <dgm:presLayoutVars>
          <dgm:chMax val="5"/>
          <dgm:dir/>
          <dgm:resizeHandles val="exact"/>
        </dgm:presLayoutVars>
      </dgm:prSet>
      <dgm:spPr/>
    </dgm:pt>
    <dgm:pt modelId="{40ED331C-89DD-4820-B6D0-452DCF9B4451}" type="pres">
      <dgm:prSet presAssocID="{EB314471-92DB-4AC2-A0F5-58B6AB7F2749}" presName="arrow" presStyleLbl="bgShp" presStyleIdx="0" presStyleCnt="1"/>
      <dgm:spPr/>
      <dgm:t>
        <a:bodyPr/>
        <a:lstStyle/>
        <a:p>
          <a:endParaRPr lang="en-US"/>
        </a:p>
      </dgm:t>
    </dgm:pt>
    <dgm:pt modelId="{923E74CD-41E6-42F3-89A1-DBCAB9778620}" type="pres">
      <dgm:prSet presAssocID="{EB314471-92DB-4AC2-A0F5-58B6AB7F2749}" presName="arrowDiagram3" presStyleCnt="0"/>
      <dgm:spPr/>
    </dgm:pt>
    <dgm:pt modelId="{DAAC8A21-F9E6-4E1C-9538-3EA89C91A452}" type="pres">
      <dgm:prSet presAssocID="{041C6715-C1E6-42A2-A35A-DB8542C00F0D}" presName="bullet3a" presStyleLbl="node1" presStyleIdx="0" presStyleCnt="3"/>
      <dgm:spPr/>
    </dgm:pt>
    <dgm:pt modelId="{E581A250-7212-406B-A5C9-3B0DC99A3FE2}" type="pres">
      <dgm:prSet presAssocID="{041C6715-C1E6-42A2-A35A-DB8542C00F0D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D2A6F4-0960-4E0F-8143-D1FF5C708461}" type="pres">
      <dgm:prSet presAssocID="{F7B1321D-9262-40FE-99EA-791805374F2A}" presName="bullet3b" presStyleLbl="node1" presStyleIdx="1" presStyleCnt="3"/>
      <dgm:spPr/>
    </dgm:pt>
    <dgm:pt modelId="{5FC5729A-05E8-4FA3-88C1-15BC6703B9F3}" type="pres">
      <dgm:prSet presAssocID="{F7B1321D-9262-40FE-99EA-791805374F2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D1491-D55B-41F1-B0A8-38CBC3D04F5C}" type="pres">
      <dgm:prSet presAssocID="{11C36A92-AB1B-4453-96C2-3E75A833FAF4}" presName="bullet3c" presStyleLbl="node1" presStyleIdx="2" presStyleCnt="3"/>
      <dgm:spPr/>
    </dgm:pt>
    <dgm:pt modelId="{7120FF79-72EC-48DF-99FC-CCDE81E25758}" type="pres">
      <dgm:prSet presAssocID="{11C36A92-AB1B-4453-96C2-3E75A833FAF4}" presName="textBox3c" presStyleLbl="revTx" presStyleIdx="2" presStyleCnt="3" custScaleX="147917" custLinFactNeighborX="22917" custLinFactNeighborY="-12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AEFD4C-6AA8-4F07-BCEB-4E338D09541C}" type="presOf" srcId="{F7B1321D-9262-40FE-99EA-791805374F2A}" destId="{5FC5729A-05E8-4FA3-88C1-15BC6703B9F3}" srcOrd="0" destOrd="0" presId="urn:microsoft.com/office/officeart/2005/8/layout/arrow2"/>
    <dgm:cxn modelId="{18A5A572-73BA-4970-BF11-E4E37E72AB85}" srcId="{EB314471-92DB-4AC2-A0F5-58B6AB7F2749}" destId="{041C6715-C1E6-42A2-A35A-DB8542C00F0D}" srcOrd="0" destOrd="0" parTransId="{F1B3C7C2-45AB-4B97-B218-85BF28D78C50}" sibTransId="{CEF31F2F-0A71-43CA-9E2B-CF038643F755}"/>
    <dgm:cxn modelId="{186224E7-4120-43CC-BA51-F6A3D2A1E8AE}" srcId="{EB314471-92DB-4AC2-A0F5-58B6AB7F2749}" destId="{11C36A92-AB1B-4453-96C2-3E75A833FAF4}" srcOrd="2" destOrd="0" parTransId="{DD80F7BF-149E-444B-9BEF-1EF0865A7C5A}" sibTransId="{85F656AC-C18F-454D-AE13-DCA01C364396}"/>
    <dgm:cxn modelId="{29DE870C-83C6-43C0-8BF5-D7C7262731BF}" type="presOf" srcId="{041C6715-C1E6-42A2-A35A-DB8542C00F0D}" destId="{E581A250-7212-406B-A5C9-3B0DC99A3FE2}" srcOrd="0" destOrd="0" presId="urn:microsoft.com/office/officeart/2005/8/layout/arrow2"/>
    <dgm:cxn modelId="{DD22EFD4-94E6-480E-BB33-9166A36B2857}" srcId="{EB314471-92DB-4AC2-A0F5-58B6AB7F2749}" destId="{F7B1321D-9262-40FE-99EA-791805374F2A}" srcOrd="1" destOrd="0" parTransId="{F92FE707-ADE7-483E-896A-426A5713A3A3}" sibTransId="{DA204BFC-58FD-46B2-B556-3BD3D506B4F0}"/>
    <dgm:cxn modelId="{2C0E67B4-A792-4012-8E71-4BD188846959}" type="presOf" srcId="{11C36A92-AB1B-4453-96C2-3E75A833FAF4}" destId="{7120FF79-72EC-48DF-99FC-CCDE81E25758}" srcOrd="0" destOrd="0" presId="urn:microsoft.com/office/officeart/2005/8/layout/arrow2"/>
    <dgm:cxn modelId="{E3592FFC-F7F6-4436-AE08-07AFF01764A1}" type="presOf" srcId="{EB314471-92DB-4AC2-A0F5-58B6AB7F2749}" destId="{AED3BBA0-FBF0-4DD2-8AC6-1AD033959EC5}" srcOrd="0" destOrd="0" presId="urn:microsoft.com/office/officeart/2005/8/layout/arrow2"/>
    <dgm:cxn modelId="{C36D2469-A6FB-4465-AB1F-408B8EE23FC8}" type="presParOf" srcId="{AED3BBA0-FBF0-4DD2-8AC6-1AD033959EC5}" destId="{40ED331C-89DD-4820-B6D0-452DCF9B4451}" srcOrd="0" destOrd="0" presId="urn:microsoft.com/office/officeart/2005/8/layout/arrow2"/>
    <dgm:cxn modelId="{D944E7DA-5956-49BE-8A22-D7FE124A0E97}" type="presParOf" srcId="{AED3BBA0-FBF0-4DD2-8AC6-1AD033959EC5}" destId="{923E74CD-41E6-42F3-89A1-DBCAB9778620}" srcOrd="1" destOrd="0" presId="urn:microsoft.com/office/officeart/2005/8/layout/arrow2"/>
    <dgm:cxn modelId="{DC9B4A03-3FE5-4AE1-AB3F-103CDEB8DCBE}" type="presParOf" srcId="{923E74CD-41E6-42F3-89A1-DBCAB9778620}" destId="{DAAC8A21-F9E6-4E1C-9538-3EA89C91A452}" srcOrd="0" destOrd="0" presId="urn:microsoft.com/office/officeart/2005/8/layout/arrow2"/>
    <dgm:cxn modelId="{FFBA276F-6612-485C-ADC7-4AAAB95409B0}" type="presParOf" srcId="{923E74CD-41E6-42F3-89A1-DBCAB9778620}" destId="{E581A250-7212-406B-A5C9-3B0DC99A3FE2}" srcOrd="1" destOrd="0" presId="urn:microsoft.com/office/officeart/2005/8/layout/arrow2"/>
    <dgm:cxn modelId="{1523CA46-945C-45F8-90B4-F700A88E573A}" type="presParOf" srcId="{923E74CD-41E6-42F3-89A1-DBCAB9778620}" destId="{A2D2A6F4-0960-4E0F-8143-D1FF5C708461}" srcOrd="2" destOrd="0" presId="urn:microsoft.com/office/officeart/2005/8/layout/arrow2"/>
    <dgm:cxn modelId="{913C67EB-A36E-49AE-A7B6-031630F74F0A}" type="presParOf" srcId="{923E74CD-41E6-42F3-89A1-DBCAB9778620}" destId="{5FC5729A-05E8-4FA3-88C1-15BC6703B9F3}" srcOrd="3" destOrd="0" presId="urn:microsoft.com/office/officeart/2005/8/layout/arrow2"/>
    <dgm:cxn modelId="{73FC7189-8AAB-43D5-B58B-D32E3595C5DC}" type="presParOf" srcId="{923E74CD-41E6-42F3-89A1-DBCAB9778620}" destId="{7C4D1491-D55B-41F1-B0A8-38CBC3D04F5C}" srcOrd="4" destOrd="0" presId="urn:microsoft.com/office/officeart/2005/8/layout/arrow2"/>
    <dgm:cxn modelId="{7B4747FB-3F4D-4C4E-87DC-CADC0349DF5A}" type="presParOf" srcId="{923E74CD-41E6-42F3-89A1-DBCAB9778620}" destId="{7120FF79-72EC-48DF-99FC-CCDE81E2575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D331C-89DD-4820-B6D0-452DCF9B4451}">
      <dsp:nvSpPr>
        <dsp:cNvPr id="0" name=""/>
        <dsp:cNvSpPr/>
      </dsp:nvSpPr>
      <dsp:spPr>
        <a:xfrm>
          <a:off x="0" y="304799"/>
          <a:ext cx="7315200" cy="4571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C8A21-F9E6-4E1C-9538-3EA89C91A452}">
      <dsp:nvSpPr>
        <dsp:cNvPr id="0" name=""/>
        <dsp:cNvSpPr/>
      </dsp:nvSpPr>
      <dsp:spPr>
        <a:xfrm>
          <a:off x="929030" y="3460394"/>
          <a:ext cx="190195" cy="190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1A250-7212-406B-A5C9-3B0DC99A3FE2}">
      <dsp:nvSpPr>
        <dsp:cNvPr id="0" name=""/>
        <dsp:cNvSpPr/>
      </dsp:nvSpPr>
      <dsp:spPr>
        <a:xfrm>
          <a:off x="1024128" y="3555492"/>
          <a:ext cx="1704441" cy="13213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8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Tetapkan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Permen</a:t>
          </a:r>
          <a:endParaRPr lang="en-US" sz="2800" kern="1200" dirty="0"/>
        </a:p>
      </dsp:txBody>
      <dsp:txXfrm>
        <a:off x="1024128" y="3555492"/>
        <a:ext cx="1704441" cy="1321308"/>
      </dsp:txXfrm>
    </dsp:sp>
    <dsp:sp modelId="{A2D2A6F4-0960-4E0F-8143-D1FF5C708461}">
      <dsp:nvSpPr>
        <dsp:cNvPr id="0" name=""/>
        <dsp:cNvSpPr/>
      </dsp:nvSpPr>
      <dsp:spPr>
        <a:xfrm>
          <a:off x="2607868" y="2217724"/>
          <a:ext cx="343814" cy="343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C5729A-05E8-4FA3-88C1-15BC6703B9F3}">
      <dsp:nvSpPr>
        <dsp:cNvPr id="0" name=""/>
        <dsp:cNvSpPr/>
      </dsp:nvSpPr>
      <dsp:spPr>
        <a:xfrm>
          <a:off x="2779776" y="2389631"/>
          <a:ext cx="1755648" cy="2487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180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Bangun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Aplikasi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Anggaran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sederhana</a:t>
          </a:r>
          <a:endParaRPr lang="en-US" sz="2800" kern="1200" dirty="0"/>
        </a:p>
      </dsp:txBody>
      <dsp:txXfrm>
        <a:off x="2779776" y="2389631"/>
        <a:ext cx="1755648" cy="2487167"/>
      </dsp:txXfrm>
    </dsp:sp>
    <dsp:sp modelId="{7C4D1491-D55B-41F1-B0A8-38CBC3D04F5C}">
      <dsp:nvSpPr>
        <dsp:cNvPr id="0" name=""/>
        <dsp:cNvSpPr/>
      </dsp:nvSpPr>
      <dsp:spPr>
        <a:xfrm>
          <a:off x="4626864" y="1461515"/>
          <a:ext cx="475488" cy="475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0FF79-72EC-48DF-99FC-CCDE81E25758}">
      <dsp:nvSpPr>
        <dsp:cNvPr id="0" name=""/>
        <dsp:cNvSpPr/>
      </dsp:nvSpPr>
      <dsp:spPr>
        <a:xfrm>
          <a:off x="4718298" y="1310646"/>
          <a:ext cx="2596901" cy="3177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951" tIns="0" rIns="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Biro </a:t>
          </a:r>
          <a:r>
            <a:rPr lang="en-US" sz="2800" kern="1200" dirty="0" err="1" smtClean="0"/>
            <a:t>perencanaan</a:t>
          </a:r>
          <a:endParaRPr lang="en-US" sz="2800" kern="1200" dirty="0"/>
        </a:p>
      </dsp:txBody>
      <dsp:txXfrm>
        <a:off x="4718298" y="1310646"/>
        <a:ext cx="2596901" cy="3177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D085885-39C1-4AB7-8FE2-3B8702F35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953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C763EC-7A43-47B6-9845-7623E9302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917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96332-13F1-4A81-81A7-B9FF5DBA85D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E8180-3421-4BCA-891B-55D406A29E50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C04B2-FDBC-4569-8F48-C28A7CDC600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SN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438400"/>
            <a:ext cx="5181600" cy="116205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3886200"/>
            <a:ext cx="3810000" cy="91440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8FFCB-E2D9-4879-909D-2E84F7419238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71F28-9E27-43AE-A83B-9A52BB995C91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E643-C3D7-4BD0-B943-E3EC68A8B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B574F-83EC-4A7D-9AA2-C1AF915C8CBF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2A1F-5850-4B65-A4F2-802C3F629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4B4EA-BAF3-4D37-8524-6EFD8A219D2E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208C-1AD7-4A0C-A5ED-7BAD94A6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85D8-DECA-4C5E-816F-98EE61668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4D0D-F979-44AB-8A65-3AAEC6F3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2FD8C-FF8E-4B9E-8236-256C4E3D4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31122-373F-4BF7-BC0E-58D05B260DFF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76695-8678-4727-8E33-8CA769999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622A6-AEF1-4933-922A-1B53F4C1A086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8F999-087D-46C4-A8F3-372AE6AD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A2362-0598-4C2E-BAF4-8B7E4C2BFAC4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9554-97A0-4A2D-9058-89A742BC2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F6E4F-6320-4376-B752-9450A33725B7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BD51-37F6-42C5-A055-F79F8A865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BSNP-isi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0" y="274638"/>
            <a:ext cx="6400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65172E1-F1DA-4E74-B8EB-0034CE9096AD}" type="datetime1">
              <a:rPr lang="en-US"/>
              <a:pPr>
                <a:defRPr/>
              </a:pPr>
              <a:t>12/13/2015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CA0709-41AE-4931-B8AD-7A28E961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457200" y="6400800"/>
            <a:ext cx="7543800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id-ID" sz="1400" dirty="0" smtClean="0">
                <a:solidFill>
                  <a:srgbClr val="17375E"/>
                </a:solidFill>
              </a:rPr>
              <a:t>Jakarta</a:t>
            </a:r>
            <a:r>
              <a:rPr lang="en-US" sz="1400" dirty="0" smtClean="0">
                <a:solidFill>
                  <a:srgbClr val="17375E"/>
                </a:solidFill>
              </a:rPr>
              <a:t>, </a:t>
            </a:r>
            <a:r>
              <a:rPr lang="id-ID" sz="1400" dirty="0" smtClean="0">
                <a:solidFill>
                  <a:srgbClr val="17375E"/>
                </a:solidFill>
              </a:rPr>
              <a:t>12 Desember 2015</a:t>
            </a:r>
            <a:endParaRPr lang="en-US" sz="1400" dirty="0" smtClean="0">
              <a:solidFill>
                <a:srgbClr val="17375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162800" cy="914400"/>
          </a:xfrm>
          <a:noFill/>
        </p:spPr>
        <p:txBody>
          <a:bodyPr/>
          <a:lstStyle/>
          <a:p>
            <a:pPr algn="ctr" eaLnBrk="1" hangingPunct="1"/>
            <a:r>
              <a:rPr lang="en-US" sz="3600" b="1" smtClean="0">
                <a:solidFill>
                  <a:schemeClr val="tx2"/>
                </a:solidFill>
              </a:rPr>
              <a:t/>
            </a:r>
            <a:br>
              <a:rPr lang="en-US" sz="3600" b="1" smtClean="0">
                <a:solidFill>
                  <a:schemeClr val="tx2"/>
                </a:solidFill>
              </a:rPr>
            </a:br>
            <a:r>
              <a:rPr lang="en-US" sz="3600" b="1" smtClean="0">
                <a:solidFill>
                  <a:schemeClr val="tx2"/>
                </a:solidFill>
              </a:rPr>
              <a:t>	PENYEMPURNAAN STANDAR BIAYA PENDIDIKAN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715000"/>
            <a:ext cx="6324600" cy="838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Disampaikan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pada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err="1" smtClean="0">
                <a:ea typeface="+mn-ea"/>
                <a:cs typeface="+mn-cs"/>
              </a:rPr>
              <a:t>acara</a:t>
            </a:r>
            <a:r>
              <a:rPr lang="en-US" dirty="0" smtClean="0">
                <a:ea typeface="+mn-ea"/>
                <a:cs typeface="+mn-cs"/>
              </a:rPr>
              <a:t> workshop BSNP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Jakarta, 13 </a:t>
            </a:r>
            <a:r>
              <a:rPr lang="en-US" dirty="0" err="1" smtClean="0">
                <a:ea typeface="+mn-ea"/>
                <a:cs typeface="+mn-cs"/>
              </a:rPr>
              <a:t>Desember</a:t>
            </a:r>
            <a:r>
              <a:rPr lang="en-US" dirty="0" smtClean="0">
                <a:ea typeface="+mn-ea"/>
                <a:cs typeface="+mn-cs"/>
              </a:rPr>
              <a:t>  2015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447800" y="3657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d-ID">
              <a:latin typeface="Arial" pitchFamily="34" charset="0"/>
            </a:endParaRPr>
          </a:p>
        </p:txBody>
      </p:sp>
      <p:sp>
        <p:nvSpPr>
          <p:cNvPr id="717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26D57D-B9AD-44BE-837B-AB39C131F238}" type="datetime1">
              <a:rPr lang="en-US" smtClean="0"/>
              <a:pPr/>
              <a:t>12/13/2015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5105400" cy="1143000"/>
          </a:xfrm>
        </p:spPr>
        <p:txBody>
          <a:bodyPr/>
          <a:lstStyle/>
          <a:p>
            <a:pPr algn="ctr"/>
            <a:r>
              <a:rPr lang="en-US" b="1" i="1" smtClean="0"/>
              <a:t>DISKUSI</a:t>
            </a:r>
          </a:p>
        </p:txBody>
      </p:sp>
      <p:sp>
        <p:nvSpPr>
          <p:cNvPr id="8195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E1EE864-AC68-4004-82F9-5E7D68E06F31}" type="datetime1">
              <a:rPr lang="en-US" smtClean="0"/>
              <a:pPr/>
              <a:t>12/13/2015</a:t>
            </a:fld>
            <a:endParaRPr lang="en-US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81000" y="121920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8038" indent="-747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+mn-lt"/>
                <a:cs typeface="ＭＳ Ｐゴシック" charset="0"/>
              </a:rPr>
              <a:t>Anggaran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 smtClean="0">
                <a:latin typeface="+mn-lt"/>
                <a:cs typeface="ＭＳ Ｐゴシック" charset="0"/>
              </a:rPr>
              <a:t>berorientasi</a:t>
            </a:r>
            <a:r>
              <a:rPr lang="en-US" sz="2800" dirty="0" smtClean="0">
                <a:latin typeface="+mn-lt"/>
                <a:cs typeface="ＭＳ Ｐゴシック" charset="0"/>
              </a:rPr>
              <a:t> </a:t>
            </a:r>
            <a:r>
              <a:rPr lang="en-US" sz="2800" dirty="0" err="1" smtClean="0">
                <a:latin typeface="+mn-lt"/>
                <a:cs typeface="ＭＳ Ｐゴシック" charset="0"/>
              </a:rPr>
              <a:t>mutu</a:t>
            </a:r>
            <a:r>
              <a:rPr lang="en-US" sz="2800" dirty="0" smtClean="0">
                <a:latin typeface="+mn-lt"/>
                <a:cs typeface="ＭＳ Ｐゴシック" charset="0"/>
              </a:rPr>
              <a:t>:  </a:t>
            </a:r>
            <a:r>
              <a:rPr lang="en-US" sz="2800" dirty="0">
                <a:latin typeface="+mn-lt"/>
                <a:cs typeface="ＭＳ Ｐゴシック" charset="0"/>
              </a:rPr>
              <a:t>Knowing </a:t>
            </a:r>
            <a:r>
              <a:rPr lang="en-US" sz="2800" dirty="0" err="1">
                <a:latin typeface="+mn-lt"/>
                <a:cs typeface="ＭＳ Ｐゴシック" charset="0"/>
              </a:rPr>
              <a:t>vs</a:t>
            </a:r>
            <a:r>
              <a:rPr lang="en-US" sz="2800" dirty="0">
                <a:latin typeface="+mn-lt"/>
                <a:cs typeface="ＭＳ Ｐゴシック" charset="0"/>
              </a:rPr>
              <a:t> Being</a:t>
            </a:r>
          </a:p>
          <a:p>
            <a:pPr marL="808038" indent="-747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+mn-lt"/>
                <a:cs typeface="ＭＳ Ｐゴシック" charset="0"/>
              </a:rPr>
              <a:t>Gambaran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>
                <a:latin typeface="+mn-lt"/>
                <a:cs typeface="ＭＳ Ｐゴシック" charset="0"/>
              </a:rPr>
              <a:t>besaran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>
                <a:latin typeface="+mn-lt"/>
                <a:cs typeface="ＭＳ Ｐゴシック" charset="0"/>
              </a:rPr>
              <a:t>biaya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>
                <a:latin typeface="+mn-lt"/>
                <a:cs typeface="ＭＳ Ｐゴシック" charset="0"/>
              </a:rPr>
              <a:t>Operasional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>
                <a:latin typeface="+mn-lt"/>
                <a:cs typeface="ＭＳ Ｐゴシック" charset="0"/>
              </a:rPr>
              <a:t>Nonpersonalia</a:t>
            </a:r>
            <a:endParaRPr lang="en-US" sz="2800" dirty="0">
              <a:latin typeface="+mn-lt"/>
              <a:cs typeface="ＭＳ Ｐゴシック" charset="0"/>
            </a:endParaRPr>
          </a:p>
          <a:p>
            <a:pPr marL="808038" indent="-747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+mn-lt"/>
                <a:cs typeface="ＭＳ Ｐゴシック" charset="0"/>
              </a:rPr>
              <a:t>Keberimbangan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>
                <a:latin typeface="+mn-lt"/>
                <a:cs typeface="ＭＳ Ｐゴシック" charset="0"/>
              </a:rPr>
              <a:t>antara</a:t>
            </a:r>
            <a:r>
              <a:rPr lang="en-US" sz="2800" dirty="0">
                <a:latin typeface="+mn-lt"/>
                <a:cs typeface="ＭＳ Ｐゴシック" charset="0"/>
              </a:rPr>
              <a:t> future Productivity </a:t>
            </a:r>
            <a:r>
              <a:rPr lang="en-US" sz="2800" dirty="0" err="1">
                <a:latin typeface="+mn-lt"/>
                <a:cs typeface="ＭＳ Ｐゴシック" charset="0"/>
              </a:rPr>
              <a:t>vs</a:t>
            </a:r>
            <a:r>
              <a:rPr lang="en-US" sz="2800" dirty="0">
                <a:latin typeface="+mn-lt"/>
                <a:cs typeface="ＭＳ Ｐゴシック" charset="0"/>
              </a:rPr>
              <a:t> Disability.</a:t>
            </a:r>
          </a:p>
          <a:p>
            <a:pPr marL="808038" indent="-7477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>
                <a:latin typeface="+mn-lt"/>
                <a:cs typeface="ＭＳ Ｐゴシック" charset="0"/>
              </a:rPr>
              <a:t>Pertumbuah</a:t>
            </a:r>
            <a:r>
              <a:rPr lang="en-US" sz="2800" dirty="0">
                <a:latin typeface="+mn-lt"/>
                <a:cs typeface="ＭＳ Ｐゴシック" charset="0"/>
              </a:rPr>
              <a:t> </a:t>
            </a:r>
            <a:r>
              <a:rPr lang="en-US" sz="2800" dirty="0" err="1">
                <a:latin typeface="+mn-lt"/>
                <a:cs typeface="ＭＳ Ｐゴシック" charset="0"/>
              </a:rPr>
              <a:t>biaya</a:t>
            </a:r>
            <a:r>
              <a:rPr lang="en-US" sz="2800" dirty="0">
                <a:latin typeface="+mn-lt"/>
                <a:cs typeface="ＭＳ Ｐゴシック" charset="0"/>
              </a:rPr>
              <a:t>:</a:t>
            </a:r>
          </a:p>
          <a:p>
            <a:pPr marL="1265238" lvl="1" indent="-74771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 err="1">
                <a:latin typeface="+mn-lt"/>
              </a:rPr>
              <a:t>Sekolah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bila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penetapan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biaya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operasional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besar</a:t>
            </a:r>
            <a:endParaRPr lang="en-US" sz="2400" dirty="0">
              <a:latin typeface="+mn-lt"/>
            </a:endParaRPr>
          </a:p>
          <a:p>
            <a:pPr marL="1265238" lvl="1" indent="-747713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en-US" sz="2400" dirty="0" err="1">
                <a:latin typeface="+mn-lt"/>
              </a:rPr>
              <a:t>Teriak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bila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terlalu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kecil</a:t>
            </a:r>
            <a:r>
              <a:rPr lang="en-US" sz="2400" dirty="0"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315200" cy="1143000"/>
          </a:xfrm>
        </p:spPr>
        <p:txBody>
          <a:bodyPr/>
          <a:lstStyle/>
          <a:p>
            <a:r>
              <a:rPr lang="en-US" smtClean="0"/>
              <a:t>PERTUMBUHAN BIAYA PENDIDIKAN</a:t>
            </a:r>
          </a:p>
        </p:txBody>
      </p:sp>
      <p:sp>
        <p:nvSpPr>
          <p:cNvPr id="9219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3022D-87B6-409F-A735-8F8B1DCF8F3F}" type="datetime1">
              <a:rPr lang="en-US" smtClean="0"/>
              <a:pPr/>
              <a:t>12/13/2015</a:t>
            </a:fld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1447800" y="4724400"/>
            <a:ext cx="739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57200" indent="-396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>
                <a:solidFill>
                  <a:srgbClr val="FF0000"/>
                </a:solidFill>
                <a:latin typeface="+mn-lt"/>
                <a:cs typeface="ＭＳ Ｐゴシック" charset="0"/>
              </a:rPr>
              <a:t>Kenyataannya USD terus melaju ke 14000/USD.</a:t>
            </a:r>
          </a:p>
          <a:p>
            <a:pPr marL="457200" indent="-3968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>
                <a:solidFill>
                  <a:srgbClr val="FF0000"/>
                </a:solidFill>
                <a:latin typeface="+mn-lt"/>
                <a:cs typeface="ＭＳ Ｐゴシック" charset="0"/>
              </a:rPr>
              <a:t>Belanja at cost</a:t>
            </a:r>
            <a:endParaRPr lang="en-US" sz="2800" b="1" i="1" dirty="0">
              <a:solidFill>
                <a:srgbClr val="FF0000"/>
              </a:solidFill>
              <a:latin typeface="+mn-lt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315200" cy="1143000"/>
          </a:xfrm>
        </p:spPr>
        <p:txBody>
          <a:bodyPr/>
          <a:lstStyle/>
          <a:p>
            <a:r>
              <a:rPr lang="en-US" smtClean="0"/>
              <a:t>PERLUNYA STANDAR BIAYA PENDIDIKAN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smtClean="0"/>
              <a:t>Menyediakan suatu pedoman bagi satuan </a:t>
            </a:r>
            <a:r>
              <a:rPr lang="es-CO" smtClean="0"/>
              <a:t>pendidikan dalam menyusun dan melaksanakan anggaran pendapatan dan belanja sekolah, khususnya biaya operasional non personalia </a:t>
            </a:r>
            <a:endParaRPr lang="en-US" smtClean="0"/>
          </a:p>
          <a:p>
            <a:r>
              <a:rPr lang="es-CO" smtClean="0"/>
              <a:t>Secara umum standar pembiayaan ini dapat digunakan sebagai pedoman bagi pemerintah pusat, pemerintah daerah, satuan pendidikan, dan masyarakat dalam menentukan dan mengalokasikan sumber dana yang tersedia sesuai dengan peraturan perundang-undangan yang berlaku.</a:t>
            </a:r>
            <a:endParaRPr lang="en-US" smtClean="0"/>
          </a:p>
          <a:p>
            <a:endParaRPr lang="en-US" smtClean="0"/>
          </a:p>
        </p:txBody>
      </p:sp>
      <p:sp>
        <p:nvSpPr>
          <p:cNvPr id="10244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C0AD09-E434-4D2F-9370-2661521350CE}" type="datetime1">
              <a:rPr lang="en-US" smtClean="0"/>
              <a:pPr/>
              <a:t>12/13/2015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98438"/>
            <a:ext cx="6400800" cy="563562"/>
          </a:xfrm>
        </p:spPr>
        <p:txBody>
          <a:bodyPr/>
          <a:lstStyle/>
          <a:p>
            <a:pPr eaLnBrk="1" hangingPunct="1"/>
            <a:r>
              <a:rPr lang="en-US" smtClean="0"/>
              <a:t>B</a:t>
            </a:r>
            <a:r>
              <a:rPr lang="id-ID" smtClean="0"/>
              <a:t>iaya Pendidikan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4561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/>
              <a:t>	Biaya Pendidikan dalam hal ini adalah Biaya Operasi non-personalia yang meliputi</a:t>
            </a:r>
            <a:r>
              <a:rPr lang="id-ID" sz="3200" smtClean="0"/>
              <a:t>:</a:t>
            </a:r>
          </a:p>
          <a:p>
            <a:pPr marL="1409700" lvl="2" indent="-6096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400" smtClean="0"/>
              <a:t>Biaya</a:t>
            </a:r>
            <a:r>
              <a:rPr lang="id-ID" sz="2400" smtClean="0"/>
              <a:t> </a:t>
            </a:r>
            <a:r>
              <a:rPr lang="en-US" sz="2400" smtClean="0"/>
              <a:t>pengadaan bahan atau peralatan pendidikan habis pakai</a:t>
            </a:r>
            <a:r>
              <a:rPr lang="id-ID" sz="2400" smtClean="0"/>
              <a:t>, dan </a:t>
            </a:r>
          </a:p>
          <a:p>
            <a:pPr marL="1409700" lvl="2" indent="-609600" eaLnBrk="1" hangingPunct="1"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sz="2400" smtClean="0"/>
              <a:t>Biaya</a:t>
            </a:r>
            <a:r>
              <a:rPr lang="id-ID" sz="2400" smtClean="0"/>
              <a:t> </a:t>
            </a:r>
            <a:r>
              <a:rPr lang="en-US" sz="2400" smtClean="0"/>
              <a:t>operasi tak langsung (pengadaan daya, air, dan telp, pemeliharaan </a:t>
            </a:r>
            <a:r>
              <a:rPr lang="id-ID" sz="2400" smtClean="0"/>
              <a:t>sarana </a:t>
            </a:r>
            <a:r>
              <a:rPr lang="en-US" sz="2400" smtClean="0"/>
              <a:t>pras</a:t>
            </a:r>
            <a:r>
              <a:rPr lang="id-ID" sz="2400" smtClean="0"/>
              <a:t>arana</a:t>
            </a:r>
            <a:r>
              <a:rPr lang="en-US" sz="2400" smtClean="0"/>
              <a:t>, lembur, transport, konsumsi, pajak, asuransi, dls)</a:t>
            </a:r>
          </a:p>
        </p:txBody>
      </p:sp>
      <p:sp>
        <p:nvSpPr>
          <p:cNvPr id="11268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09E5927-7D34-4D84-8F41-350F8B5BE43F}" type="datetime1">
              <a:rPr lang="en-US" smtClean="0"/>
              <a:pPr/>
              <a:t>12/13/2015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Masukan/Saran</a:t>
            </a:r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600" dirty="0" smtClean="0"/>
              <a:t>Masukan Terkait dengan Standar Biaya Pasal 2, (ditambahkan angka 4)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id-ID" altLang="en-US" sz="2600" dirty="0" smtClean="0"/>
              <a:t>“</a:t>
            </a:r>
            <a:r>
              <a:rPr lang="id-ID" sz="2600" dirty="0" smtClean="0"/>
              <a:t>Perhitungan standar biaya </a:t>
            </a:r>
            <a:r>
              <a:rPr lang="id-ID" sz="2600" dirty="0" smtClean="0">
                <a:solidFill>
                  <a:srgbClr val="FF0000"/>
                </a:solidFill>
              </a:rPr>
              <a:t>operasional</a:t>
            </a:r>
            <a:r>
              <a:rPr lang="id-ID" sz="2600" dirty="0" smtClean="0"/>
              <a:t> non-personalia disesuaikan setiap tahun dengan mempertimbangkan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hanya</a:t>
            </a:r>
            <a:r>
              <a:rPr lang="id-ID" sz="2600" dirty="0" smtClean="0"/>
              <a:t> tingkat inflasi</a:t>
            </a:r>
            <a:r>
              <a:rPr lang="en-US" sz="2600" dirty="0" smtClean="0"/>
              <a:t>, </a:t>
            </a:r>
            <a:r>
              <a:rPr lang="en-US" sz="2600" dirty="0" err="1" smtClean="0"/>
              <a:t>tetapi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mempertimbangkan</a:t>
            </a:r>
            <a:r>
              <a:rPr lang="en-US" sz="2600" dirty="0" smtClean="0"/>
              <a:t>. Data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menggunakan</a:t>
            </a:r>
            <a:r>
              <a:rPr lang="en-US" sz="2600" dirty="0" smtClean="0"/>
              <a:t> </a:t>
            </a:r>
            <a:r>
              <a:rPr lang="id-ID" sz="2600" dirty="0" smtClean="0"/>
              <a:t>nilai tukar US Dollar dalam asumsi APBN tahun berjalan</a:t>
            </a:r>
            <a:r>
              <a:rPr lang="id-ID" altLang="en-US" sz="2600" dirty="0" smtClean="0"/>
              <a:t>”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600" dirty="0" err="1" smtClean="0"/>
              <a:t>Perlu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p</a:t>
            </a:r>
            <a:r>
              <a:rPr lang="id-ID" sz="2600" dirty="0" smtClean="0"/>
              <a:t>eninjauan kembali terkait dengan standar biaya SMK</a:t>
            </a:r>
            <a:r>
              <a:rPr lang="en-US" sz="2600" dirty="0" smtClean="0"/>
              <a:t>,</a:t>
            </a:r>
            <a:r>
              <a:rPr lang="id-ID" sz="2600" dirty="0" smtClean="0"/>
              <a:t> terutama program keahlian bidang pertanian</a:t>
            </a:r>
            <a:endParaRPr lang="en-US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600" dirty="0" smtClean="0"/>
              <a:t>Perlu dilakukan perhitungan indeks biaya pendidikan bagi kabupaten yang belum tercantum dalam draft permen</a:t>
            </a:r>
            <a:endParaRPr lang="en-US" sz="2600" dirty="0" smtClean="0"/>
          </a:p>
        </p:txBody>
      </p:sp>
      <p:sp>
        <p:nvSpPr>
          <p:cNvPr id="12292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0BEB20-6F9C-460F-8956-B3262B6E10BD}" type="datetime1">
              <a:rPr lang="en-US" smtClean="0"/>
              <a:pPr/>
              <a:t>12/13/2015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00800" cy="563563"/>
          </a:xfrm>
        </p:spPr>
        <p:txBody>
          <a:bodyPr/>
          <a:lstStyle/>
          <a:p>
            <a:r>
              <a:rPr lang="en-US" smtClean="0"/>
              <a:t>Masukan/Saran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Ketentuan terkait dengan Rombel mengikuti dari ketentuan standar sarana dan prasarana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Perlu penjelasan komponen biaya di lampiran permen.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Berkaitan dengan perubahan harga yang sangat cepat diharapkan tidak ada keterlambatan penetapan peraturan menteri terkait standar biaya pendidikan.</a:t>
            </a:r>
            <a:endParaRPr lang="en-US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Perlu penelaahan kembali konsistensi Istilah operasi dan operasional dalam draft permen.</a:t>
            </a:r>
            <a:endParaRPr lang="en-US" dirty="0" smtClean="0"/>
          </a:p>
        </p:txBody>
      </p:sp>
      <p:sp>
        <p:nvSpPr>
          <p:cNvPr id="13316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D4150A6-9CFC-4DD9-9E8C-F196BEB0B2DE}" type="datetime1">
              <a:rPr lang="en-US" smtClean="0"/>
              <a:pPr/>
              <a:t>12/13/2015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REKOMENDASI TAHAPAN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5BF641-C984-4111-A5D3-9C5B53363E4E}" type="datetime1">
              <a:rPr lang="en-US" smtClean="0"/>
              <a:pPr/>
              <a:t>12/13/2015</a:t>
            </a:fld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914400" y="838200"/>
          <a:ext cx="7315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KESIMPULAN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r>
              <a:rPr lang="en-US" sz="3600" dirty="0" smtClean="0"/>
              <a:t>Draft </a:t>
            </a:r>
            <a:r>
              <a:rPr lang="en-US" sz="3600" dirty="0" err="1" smtClean="0"/>
              <a:t>Peraturan</a:t>
            </a:r>
            <a:r>
              <a:rPr lang="en-US" sz="3600" dirty="0" smtClean="0"/>
              <a:t> </a:t>
            </a:r>
            <a:r>
              <a:rPr lang="en-US" sz="3600" dirty="0" err="1" smtClean="0"/>
              <a:t>Menteri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</a:t>
            </a:r>
            <a:r>
              <a:rPr lang="en-US" sz="3600" dirty="0" err="1" smtClean="0"/>
              <a:t>Standar</a:t>
            </a:r>
            <a:r>
              <a:rPr lang="en-US" sz="3600" dirty="0" smtClean="0"/>
              <a:t> </a:t>
            </a:r>
            <a:r>
              <a:rPr lang="en-US" sz="3600" dirty="0" err="1" smtClean="0"/>
              <a:t>Biaya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masih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disempurnakan</a:t>
            </a:r>
            <a:r>
              <a:rPr lang="en-US" sz="3600" dirty="0" smtClean="0"/>
              <a:t> </a:t>
            </a:r>
            <a:r>
              <a:rPr lang="en-US" sz="3600" dirty="0" err="1" smtClean="0"/>
              <a:t>kembali</a:t>
            </a:r>
            <a:r>
              <a:rPr lang="en-US" sz="3600" dirty="0" smtClean="0"/>
              <a:t> </a:t>
            </a:r>
            <a:r>
              <a:rPr lang="en-US" sz="3600" dirty="0" err="1" smtClean="0"/>
              <a:t>baik</a:t>
            </a:r>
            <a:r>
              <a:rPr lang="en-US" sz="3600" dirty="0" smtClean="0"/>
              <a:t> </a:t>
            </a:r>
            <a:r>
              <a:rPr lang="en-US" sz="3600" dirty="0" err="1" smtClean="0"/>
              <a:t>redaksi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substansi</a:t>
            </a:r>
            <a:r>
              <a:rPr lang="en-US" sz="3600" dirty="0" smtClean="0"/>
              <a:t> </a:t>
            </a:r>
            <a:r>
              <a:rPr lang="en-US" sz="3600" dirty="0" err="1" smtClean="0"/>
              <a:t>sebelum</a:t>
            </a:r>
            <a:r>
              <a:rPr lang="en-US" sz="3600" dirty="0" smtClean="0"/>
              <a:t> </a:t>
            </a:r>
            <a:r>
              <a:rPr lang="en-US" sz="3600" dirty="0" err="1" smtClean="0"/>
              <a:t>diberlakukan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disyahkan</a:t>
            </a:r>
            <a:r>
              <a:rPr lang="en-US" sz="3600" dirty="0" smtClean="0"/>
              <a:t> </a:t>
            </a:r>
            <a:r>
              <a:rPr lang="en-US" sz="3600" dirty="0" err="1" smtClean="0"/>
              <a:t>oleh</a:t>
            </a:r>
            <a:r>
              <a:rPr lang="en-US" sz="3600" dirty="0" smtClean="0"/>
              <a:t> </a:t>
            </a:r>
            <a:r>
              <a:rPr lang="en-US" sz="3600" dirty="0" err="1" smtClean="0"/>
              <a:t>menteri</a:t>
            </a:r>
            <a:r>
              <a:rPr lang="en-US" sz="3600" dirty="0" smtClean="0"/>
              <a:t> </a:t>
            </a:r>
            <a:r>
              <a:rPr lang="en-US" sz="3600" dirty="0" err="1" smtClean="0"/>
              <a:t>sekarang</a:t>
            </a:r>
            <a:r>
              <a:rPr lang="en-US" sz="3600" dirty="0" smtClean="0"/>
              <a:t>. 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24FCE6-1F9C-4D41-AB55-75A881680055}" type="datetime1">
              <a:rPr lang="en-US" smtClean="0"/>
              <a:pPr/>
              <a:t>12/13/2015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si Sistem Aplikasi Standard Biay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Presentasi Sistem Aplikasi Standard Biaya</Template>
  <TotalTime>1732</TotalTime>
  <Words>298</Words>
  <Application>Microsoft Office PowerPoint</Application>
  <PresentationFormat>On-screen Show (4:3)</PresentationFormat>
  <Paragraphs>48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Presentasi Sistem Aplikasi Standard Biaya</vt:lpstr>
      <vt:lpstr>  PENYEMPURNAAN STANDAR BIAYA PENDIDIKAN</vt:lpstr>
      <vt:lpstr>DISKUSI</vt:lpstr>
      <vt:lpstr>PERTUMBUHAN BIAYA PENDIDIKAN</vt:lpstr>
      <vt:lpstr>PERLUNYA STANDAR BIAYA PENDIDIKAN</vt:lpstr>
      <vt:lpstr>Biaya Pendidikan</vt:lpstr>
      <vt:lpstr>Masukan/Saran</vt:lpstr>
      <vt:lpstr>Masukan/Saran</vt:lpstr>
      <vt:lpstr>REKOMENDASI TAHAPAN</vt:lpstr>
      <vt:lpstr>KESIMPULAN</vt:lpstr>
    </vt:vector>
  </TitlesOfParts>
  <Company>Trisakti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 BIAYA - BSNP</dc:title>
  <dc:creator>Halmawati</dc:creator>
  <cp:lastModifiedBy>Asus</cp:lastModifiedBy>
  <cp:revision>144</cp:revision>
  <dcterms:created xsi:type="dcterms:W3CDTF">2009-10-07T03:42:21Z</dcterms:created>
  <dcterms:modified xsi:type="dcterms:W3CDTF">2015-12-13T03:32:35Z</dcterms:modified>
</cp:coreProperties>
</file>