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handoutMasterIdLst>
    <p:handoutMasterId r:id="rId51"/>
  </p:handoutMasterIdLst>
  <p:sldIdLst>
    <p:sldId id="256" r:id="rId2"/>
    <p:sldId id="374" r:id="rId3"/>
    <p:sldId id="426" r:id="rId4"/>
    <p:sldId id="424" r:id="rId5"/>
    <p:sldId id="412" r:id="rId6"/>
    <p:sldId id="410" r:id="rId7"/>
    <p:sldId id="389" r:id="rId8"/>
    <p:sldId id="423" r:id="rId9"/>
    <p:sldId id="415" r:id="rId10"/>
    <p:sldId id="416" r:id="rId11"/>
    <p:sldId id="417" r:id="rId12"/>
    <p:sldId id="418" r:id="rId13"/>
    <p:sldId id="419" r:id="rId14"/>
    <p:sldId id="420" r:id="rId15"/>
    <p:sldId id="421" r:id="rId16"/>
    <p:sldId id="422" r:id="rId17"/>
    <p:sldId id="406" r:id="rId18"/>
    <p:sldId id="394" r:id="rId19"/>
    <p:sldId id="408" r:id="rId20"/>
    <p:sldId id="430" r:id="rId21"/>
    <p:sldId id="431" r:id="rId22"/>
    <p:sldId id="432" r:id="rId23"/>
    <p:sldId id="429" r:id="rId24"/>
    <p:sldId id="433" r:id="rId25"/>
    <p:sldId id="434" r:id="rId26"/>
    <p:sldId id="435" r:id="rId27"/>
    <p:sldId id="436" r:id="rId28"/>
    <p:sldId id="437" r:id="rId29"/>
    <p:sldId id="438" r:id="rId30"/>
    <p:sldId id="439" r:id="rId31"/>
    <p:sldId id="440" r:id="rId32"/>
    <p:sldId id="441" r:id="rId33"/>
    <p:sldId id="405" r:id="rId34"/>
    <p:sldId id="392" r:id="rId35"/>
    <p:sldId id="396" r:id="rId36"/>
    <p:sldId id="445" r:id="rId37"/>
    <p:sldId id="446" r:id="rId38"/>
    <p:sldId id="447" r:id="rId39"/>
    <p:sldId id="448" r:id="rId40"/>
    <p:sldId id="449" r:id="rId41"/>
    <p:sldId id="450" r:id="rId42"/>
    <p:sldId id="451" r:id="rId43"/>
    <p:sldId id="404" r:id="rId44"/>
    <p:sldId id="393" r:id="rId45"/>
    <p:sldId id="398" r:id="rId46"/>
    <p:sldId id="402" r:id="rId47"/>
    <p:sldId id="403" r:id="rId48"/>
    <p:sldId id="296" r:id="rId49"/>
  </p:sldIdLst>
  <p:sldSz cx="9144000" cy="6858000" type="screen4x3"/>
  <p:notesSz cx="6881813" cy="9296400"/>
  <p:custDataLst>
    <p:tags r:id="rId5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ki Yuliati" initials="KY" lastIdx="1" clrIdx="0">
    <p:extLst>
      <p:ext uri="{19B8F6BF-5375-455C-9EA6-DF929625EA0E}">
        <p15:presenceInfo xmlns:p15="http://schemas.microsoft.com/office/powerpoint/2012/main" userId="Kiki Yuliat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CFD"/>
    <a:srgbClr val="000000"/>
    <a:srgbClr val="FFCC00"/>
    <a:srgbClr val="996633"/>
    <a:srgbClr val="FFCC99"/>
    <a:srgbClr val="CC9900"/>
    <a:srgbClr val="CC6600"/>
    <a:srgbClr val="9933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92" autoAdjust="0"/>
  </p:normalViewPr>
  <p:slideViewPr>
    <p:cSldViewPr>
      <p:cViewPr varScale="1">
        <p:scale>
          <a:sx n="70" d="100"/>
          <a:sy n="70" d="100"/>
        </p:scale>
        <p:origin x="1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77445C-FA75-494B-8250-C19F5D33E7A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BCF1F87D-494D-4330-ADA0-D5490FCAA14E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id-ID" sz="2800" dirty="0" smtClean="0"/>
            <a:t>SKL &amp; SI</a:t>
          </a:r>
          <a:endParaRPr lang="en-US" sz="2800" dirty="0"/>
        </a:p>
      </dgm:t>
    </dgm:pt>
    <dgm:pt modelId="{08EDD76C-F817-4DA2-8325-89AE6FEB22C4}" type="parTrans" cxnId="{18985EE1-E998-4776-872C-70D416570F37}">
      <dgm:prSet/>
      <dgm:spPr/>
      <dgm:t>
        <a:bodyPr/>
        <a:lstStyle/>
        <a:p>
          <a:endParaRPr lang="en-US"/>
        </a:p>
      </dgm:t>
    </dgm:pt>
    <dgm:pt modelId="{9114A7CF-2561-4F63-BBA9-1E94E9D6854C}" type="sibTrans" cxnId="{18985EE1-E998-4776-872C-70D416570F37}">
      <dgm:prSet/>
      <dgm:spPr/>
      <dgm:t>
        <a:bodyPr/>
        <a:lstStyle/>
        <a:p>
          <a:endParaRPr lang="en-US"/>
        </a:p>
      </dgm:t>
    </dgm:pt>
    <dgm:pt modelId="{70F66CC0-F384-47EB-B009-A03CEAD76547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id-ID" sz="2400" b="1" dirty="0" smtClean="0"/>
            <a:t>Standar Proses</a:t>
          </a:r>
          <a:endParaRPr lang="en-US" sz="2400" b="1" dirty="0"/>
        </a:p>
      </dgm:t>
    </dgm:pt>
    <dgm:pt modelId="{82BA1F73-65CE-45D5-AD77-0F888AA06610}" type="parTrans" cxnId="{E5E997B5-B928-437D-A656-90C4F83C8A00}">
      <dgm:prSet/>
      <dgm:spPr/>
      <dgm:t>
        <a:bodyPr/>
        <a:lstStyle/>
        <a:p>
          <a:endParaRPr lang="en-US"/>
        </a:p>
      </dgm:t>
    </dgm:pt>
    <dgm:pt modelId="{15294453-BD4E-4799-8E3A-9AA990D79E11}" type="sibTrans" cxnId="{E5E997B5-B928-437D-A656-90C4F83C8A00}">
      <dgm:prSet/>
      <dgm:spPr/>
      <dgm:t>
        <a:bodyPr/>
        <a:lstStyle/>
        <a:p>
          <a:endParaRPr lang="en-US"/>
        </a:p>
      </dgm:t>
    </dgm:pt>
    <dgm:pt modelId="{E521B379-ED6C-4B3F-A432-292529DCA067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id-ID" sz="1800" b="1" dirty="0" smtClean="0"/>
            <a:t>StandarPenilaian</a:t>
          </a:r>
          <a:endParaRPr lang="en-US" sz="1800" b="1" dirty="0"/>
        </a:p>
      </dgm:t>
    </dgm:pt>
    <dgm:pt modelId="{17AE3CDC-DFED-459A-B9B8-1E78CCF25079}" type="parTrans" cxnId="{36089AC4-0F13-4BCC-B228-15AC5265ADB4}">
      <dgm:prSet/>
      <dgm:spPr/>
      <dgm:t>
        <a:bodyPr/>
        <a:lstStyle/>
        <a:p>
          <a:endParaRPr lang="en-US"/>
        </a:p>
      </dgm:t>
    </dgm:pt>
    <dgm:pt modelId="{E607A855-A89A-45E9-ACCE-4AF20EAF97CD}" type="sibTrans" cxnId="{36089AC4-0F13-4BCC-B228-15AC5265ADB4}">
      <dgm:prSet/>
      <dgm:spPr/>
      <dgm:t>
        <a:bodyPr/>
        <a:lstStyle/>
        <a:p>
          <a:endParaRPr lang="en-US"/>
        </a:p>
      </dgm:t>
    </dgm:pt>
    <dgm:pt modelId="{439F15AC-18BC-435C-B47F-02D9E2A039EE}" type="pres">
      <dgm:prSet presAssocID="{4677445C-FA75-494B-8250-C19F5D33E7AD}" presName="linearFlow" presStyleCnt="0">
        <dgm:presLayoutVars>
          <dgm:dir/>
          <dgm:resizeHandles val="exact"/>
        </dgm:presLayoutVars>
      </dgm:prSet>
      <dgm:spPr/>
    </dgm:pt>
    <dgm:pt modelId="{AD53E010-5154-4F7A-B3ED-A1CDE71FDB87}" type="pres">
      <dgm:prSet presAssocID="{BCF1F87D-494D-4330-ADA0-D5490FCAA14E}" presName="composite" presStyleCnt="0"/>
      <dgm:spPr/>
    </dgm:pt>
    <dgm:pt modelId="{D547529B-9498-47D8-AE0C-4955BE48CBD7}" type="pres">
      <dgm:prSet presAssocID="{BCF1F87D-494D-4330-ADA0-D5490FCAA14E}" presName="imgShp" presStyleLbl="fgImgPlace1" presStyleIdx="0" presStyleCnt="3"/>
      <dgm:spPr/>
    </dgm:pt>
    <dgm:pt modelId="{B29438A3-6B12-4435-872C-B4F8C1788087}" type="pres">
      <dgm:prSet presAssocID="{BCF1F87D-494D-4330-ADA0-D5490FCAA14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40CC29-0DED-4998-B0EC-9E1261FFA092}" type="pres">
      <dgm:prSet presAssocID="{9114A7CF-2561-4F63-BBA9-1E94E9D6854C}" presName="spacing" presStyleCnt="0"/>
      <dgm:spPr/>
    </dgm:pt>
    <dgm:pt modelId="{CEA89545-226B-4CDD-8C85-C42D072B426A}" type="pres">
      <dgm:prSet presAssocID="{70F66CC0-F384-47EB-B009-A03CEAD76547}" presName="composite" presStyleCnt="0"/>
      <dgm:spPr/>
    </dgm:pt>
    <dgm:pt modelId="{E27720E8-64F6-4B78-988F-BE338376DF36}" type="pres">
      <dgm:prSet presAssocID="{70F66CC0-F384-47EB-B009-A03CEAD76547}" presName="imgShp" presStyleLbl="fgImgPlace1" presStyleIdx="1" presStyleCnt="3"/>
      <dgm:spPr/>
    </dgm:pt>
    <dgm:pt modelId="{C8D9C527-E686-426A-8430-AC242551F3AC}" type="pres">
      <dgm:prSet presAssocID="{70F66CC0-F384-47EB-B009-A03CEAD7654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B4A56-9F18-4EC4-9A35-939E02C78E92}" type="pres">
      <dgm:prSet presAssocID="{15294453-BD4E-4799-8E3A-9AA990D79E11}" presName="spacing" presStyleCnt="0"/>
      <dgm:spPr/>
    </dgm:pt>
    <dgm:pt modelId="{92C1195B-7582-4B51-AB73-7D9CCBCB82F2}" type="pres">
      <dgm:prSet presAssocID="{E521B379-ED6C-4B3F-A432-292529DCA067}" presName="composite" presStyleCnt="0"/>
      <dgm:spPr/>
    </dgm:pt>
    <dgm:pt modelId="{27B77AC1-8007-4729-A6B9-5A70F755C270}" type="pres">
      <dgm:prSet presAssocID="{E521B379-ED6C-4B3F-A432-292529DCA067}" presName="imgShp" presStyleLbl="fgImgPlace1" presStyleIdx="2" presStyleCnt="3"/>
      <dgm:spPr/>
    </dgm:pt>
    <dgm:pt modelId="{BCC1592C-D0A5-40AA-B2F4-8E5E1FC7C940}" type="pres">
      <dgm:prSet presAssocID="{E521B379-ED6C-4B3F-A432-292529DCA067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089AC4-0F13-4BCC-B228-15AC5265ADB4}" srcId="{4677445C-FA75-494B-8250-C19F5D33E7AD}" destId="{E521B379-ED6C-4B3F-A432-292529DCA067}" srcOrd="2" destOrd="0" parTransId="{17AE3CDC-DFED-459A-B9B8-1E78CCF25079}" sibTransId="{E607A855-A89A-45E9-ACCE-4AF20EAF97CD}"/>
    <dgm:cxn modelId="{B507BAF9-1D8F-48F7-89E7-F0041C8B9C16}" type="presOf" srcId="{70F66CC0-F384-47EB-B009-A03CEAD76547}" destId="{C8D9C527-E686-426A-8430-AC242551F3AC}" srcOrd="0" destOrd="0" presId="urn:microsoft.com/office/officeart/2005/8/layout/vList3"/>
    <dgm:cxn modelId="{54E3DDAB-7755-4BFA-A95F-BA3B32DB8124}" type="presOf" srcId="{E521B379-ED6C-4B3F-A432-292529DCA067}" destId="{BCC1592C-D0A5-40AA-B2F4-8E5E1FC7C940}" srcOrd="0" destOrd="0" presId="urn:microsoft.com/office/officeart/2005/8/layout/vList3"/>
    <dgm:cxn modelId="{85CEF838-AE92-4BF0-BB71-0917B06E2CE2}" type="presOf" srcId="{BCF1F87D-494D-4330-ADA0-D5490FCAA14E}" destId="{B29438A3-6B12-4435-872C-B4F8C1788087}" srcOrd="0" destOrd="0" presId="urn:microsoft.com/office/officeart/2005/8/layout/vList3"/>
    <dgm:cxn modelId="{E5E997B5-B928-437D-A656-90C4F83C8A00}" srcId="{4677445C-FA75-494B-8250-C19F5D33E7AD}" destId="{70F66CC0-F384-47EB-B009-A03CEAD76547}" srcOrd="1" destOrd="0" parTransId="{82BA1F73-65CE-45D5-AD77-0F888AA06610}" sibTransId="{15294453-BD4E-4799-8E3A-9AA990D79E11}"/>
    <dgm:cxn modelId="{523923D1-8E91-4457-ACC5-4C18CAA21EBA}" type="presOf" srcId="{4677445C-FA75-494B-8250-C19F5D33E7AD}" destId="{439F15AC-18BC-435C-B47F-02D9E2A039EE}" srcOrd="0" destOrd="0" presId="urn:microsoft.com/office/officeart/2005/8/layout/vList3"/>
    <dgm:cxn modelId="{18985EE1-E998-4776-872C-70D416570F37}" srcId="{4677445C-FA75-494B-8250-C19F5D33E7AD}" destId="{BCF1F87D-494D-4330-ADA0-D5490FCAA14E}" srcOrd="0" destOrd="0" parTransId="{08EDD76C-F817-4DA2-8325-89AE6FEB22C4}" sibTransId="{9114A7CF-2561-4F63-BBA9-1E94E9D6854C}"/>
    <dgm:cxn modelId="{400D8F72-747F-4AF0-A83D-10DF15A99CCB}" type="presParOf" srcId="{439F15AC-18BC-435C-B47F-02D9E2A039EE}" destId="{AD53E010-5154-4F7A-B3ED-A1CDE71FDB87}" srcOrd="0" destOrd="0" presId="urn:microsoft.com/office/officeart/2005/8/layout/vList3"/>
    <dgm:cxn modelId="{88B2FB15-E48B-4C06-80B0-98F1B3BB26A7}" type="presParOf" srcId="{AD53E010-5154-4F7A-B3ED-A1CDE71FDB87}" destId="{D547529B-9498-47D8-AE0C-4955BE48CBD7}" srcOrd="0" destOrd="0" presId="urn:microsoft.com/office/officeart/2005/8/layout/vList3"/>
    <dgm:cxn modelId="{C99D565E-2099-4C26-BE46-C020779089FB}" type="presParOf" srcId="{AD53E010-5154-4F7A-B3ED-A1CDE71FDB87}" destId="{B29438A3-6B12-4435-872C-B4F8C1788087}" srcOrd="1" destOrd="0" presId="urn:microsoft.com/office/officeart/2005/8/layout/vList3"/>
    <dgm:cxn modelId="{5227F610-DD86-4FEF-AA23-565FC1649F9B}" type="presParOf" srcId="{439F15AC-18BC-435C-B47F-02D9E2A039EE}" destId="{CC40CC29-0DED-4998-B0EC-9E1261FFA092}" srcOrd="1" destOrd="0" presId="urn:microsoft.com/office/officeart/2005/8/layout/vList3"/>
    <dgm:cxn modelId="{EB0589C4-ECB0-4130-84E6-EE4960C863C9}" type="presParOf" srcId="{439F15AC-18BC-435C-B47F-02D9E2A039EE}" destId="{CEA89545-226B-4CDD-8C85-C42D072B426A}" srcOrd="2" destOrd="0" presId="urn:microsoft.com/office/officeart/2005/8/layout/vList3"/>
    <dgm:cxn modelId="{21687AED-EF9E-49D2-BBAA-9F59C8E9BD08}" type="presParOf" srcId="{CEA89545-226B-4CDD-8C85-C42D072B426A}" destId="{E27720E8-64F6-4B78-988F-BE338376DF36}" srcOrd="0" destOrd="0" presId="urn:microsoft.com/office/officeart/2005/8/layout/vList3"/>
    <dgm:cxn modelId="{85EECFC8-43C1-46F6-BB6D-112AB233DE34}" type="presParOf" srcId="{CEA89545-226B-4CDD-8C85-C42D072B426A}" destId="{C8D9C527-E686-426A-8430-AC242551F3AC}" srcOrd="1" destOrd="0" presId="urn:microsoft.com/office/officeart/2005/8/layout/vList3"/>
    <dgm:cxn modelId="{74641A99-D999-464B-9987-770E3B561DB7}" type="presParOf" srcId="{439F15AC-18BC-435C-B47F-02D9E2A039EE}" destId="{894B4A56-9F18-4EC4-9A35-939E02C78E92}" srcOrd="3" destOrd="0" presId="urn:microsoft.com/office/officeart/2005/8/layout/vList3"/>
    <dgm:cxn modelId="{21DCC174-6172-4BE1-906B-522D3EBFF952}" type="presParOf" srcId="{439F15AC-18BC-435C-B47F-02D9E2A039EE}" destId="{92C1195B-7582-4B51-AB73-7D9CCBCB82F2}" srcOrd="4" destOrd="0" presId="urn:microsoft.com/office/officeart/2005/8/layout/vList3"/>
    <dgm:cxn modelId="{6DD6DD50-0E93-44F4-9DAE-245567E47354}" type="presParOf" srcId="{92C1195B-7582-4B51-AB73-7D9CCBCB82F2}" destId="{27B77AC1-8007-4729-A6B9-5A70F755C270}" srcOrd="0" destOrd="0" presId="urn:microsoft.com/office/officeart/2005/8/layout/vList3"/>
    <dgm:cxn modelId="{1153BCBF-471F-4597-8258-A7679C847C65}" type="presParOf" srcId="{92C1195B-7582-4B51-AB73-7D9CCBCB82F2}" destId="{BCC1592C-D0A5-40AA-B2F4-8E5E1FC7C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76ACB5-5631-42E9-8D41-1048835E4673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A0C63164-6B06-4568-B046-E43C4FA979F4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000" dirty="0" err="1" smtClean="0"/>
            <a:t>Penyusunan</a:t>
          </a:r>
          <a:r>
            <a:rPr lang="en-US" sz="2000" dirty="0" smtClean="0"/>
            <a:t> </a:t>
          </a:r>
          <a:r>
            <a:rPr lang="en-US" sz="2000" dirty="0" err="1" smtClean="0"/>
            <a:t>Desain</a:t>
          </a:r>
          <a:endParaRPr lang="en-US" sz="2000" dirty="0"/>
        </a:p>
      </dgm:t>
    </dgm:pt>
    <dgm:pt modelId="{FD06523D-BC21-402B-BC2A-A4009EE179D2}" type="parTrans" cxnId="{101A1B09-4D5B-4231-B0E0-B5D6D588AC69}">
      <dgm:prSet/>
      <dgm:spPr/>
      <dgm:t>
        <a:bodyPr/>
        <a:lstStyle/>
        <a:p>
          <a:endParaRPr lang="en-US" sz="2000"/>
        </a:p>
      </dgm:t>
    </dgm:pt>
    <dgm:pt modelId="{161AF7E9-DBF1-42AF-8012-742F65C5B689}" type="sibTrans" cxnId="{101A1B09-4D5B-4231-B0E0-B5D6D588AC69}">
      <dgm:prSet/>
      <dgm:spPr/>
      <dgm:t>
        <a:bodyPr/>
        <a:lstStyle/>
        <a:p>
          <a:endParaRPr lang="en-US" sz="2000"/>
        </a:p>
      </dgm:t>
    </dgm:pt>
    <dgm:pt modelId="{C7B1C511-CC84-4454-8261-173E6E38C8BA}">
      <dgm:prSet phldrT="[Text]" custT="1"/>
      <dgm:spPr/>
      <dgm:t>
        <a:bodyPr/>
        <a:lstStyle/>
        <a:p>
          <a:r>
            <a:rPr lang="en-US" sz="2000" dirty="0" err="1" smtClean="0"/>
            <a:t>Naskah</a:t>
          </a:r>
          <a:r>
            <a:rPr lang="en-US" sz="2000" dirty="0" smtClean="0"/>
            <a:t> </a:t>
          </a:r>
          <a:r>
            <a:rPr lang="en-US" sz="2000" dirty="0" err="1" smtClean="0"/>
            <a:t>Akademik</a:t>
          </a:r>
          <a:endParaRPr lang="en-US" sz="2000" dirty="0"/>
        </a:p>
      </dgm:t>
    </dgm:pt>
    <dgm:pt modelId="{D3613E1A-3342-4E3E-9DBA-2DF8DF582E0C}" type="parTrans" cxnId="{39E0E9F8-0816-4E39-A731-9D657E2D6BA9}">
      <dgm:prSet/>
      <dgm:spPr/>
      <dgm:t>
        <a:bodyPr/>
        <a:lstStyle/>
        <a:p>
          <a:endParaRPr lang="en-US" sz="2000"/>
        </a:p>
      </dgm:t>
    </dgm:pt>
    <dgm:pt modelId="{0C73C0AB-11C2-45A6-9BFD-76B27662199C}" type="sibTrans" cxnId="{39E0E9F8-0816-4E39-A731-9D657E2D6BA9}">
      <dgm:prSet/>
      <dgm:spPr/>
      <dgm:t>
        <a:bodyPr/>
        <a:lstStyle/>
        <a:p>
          <a:endParaRPr lang="en-US" sz="2000"/>
        </a:p>
      </dgm:t>
    </dgm:pt>
    <dgm:pt modelId="{05FC7C10-EB9C-441F-978E-EB980F71D411}">
      <dgm:prSet phldrT="[Text]" custT="1"/>
      <dgm:spPr/>
      <dgm:t>
        <a:bodyPr/>
        <a:lstStyle/>
        <a:p>
          <a:r>
            <a:rPr lang="en-US" sz="2000" dirty="0" smtClean="0"/>
            <a:t>P</a:t>
          </a:r>
          <a:r>
            <a:rPr lang="id-ID" sz="2000" dirty="0" smtClean="0"/>
            <a:t>enyusunan</a:t>
          </a:r>
        </a:p>
        <a:p>
          <a:r>
            <a:rPr lang="id-ID" sz="2000" dirty="0" smtClean="0"/>
            <a:t>Instrumen</a:t>
          </a:r>
          <a:endParaRPr lang="en-US" sz="2000" dirty="0"/>
        </a:p>
      </dgm:t>
    </dgm:pt>
    <dgm:pt modelId="{E56C4596-A6CB-4346-BAFB-E2A0CED45DCC}" type="parTrans" cxnId="{88A3F8A6-C315-449B-9A06-E1CD8166D7A5}">
      <dgm:prSet/>
      <dgm:spPr/>
      <dgm:t>
        <a:bodyPr/>
        <a:lstStyle/>
        <a:p>
          <a:endParaRPr lang="en-US" sz="2000"/>
        </a:p>
      </dgm:t>
    </dgm:pt>
    <dgm:pt modelId="{90CF5544-C47C-4C29-BB64-DD7097040189}" type="sibTrans" cxnId="{88A3F8A6-C315-449B-9A06-E1CD8166D7A5}">
      <dgm:prSet/>
      <dgm:spPr/>
      <dgm:t>
        <a:bodyPr/>
        <a:lstStyle/>
        <a:p>
          <a:endParaRPr lang="en-US" sz="2000"/>
        </a:p>
      </dgm:t>
    </dgm:pt>
    <dgm:pt modelId="{21D0E5F9-1B33-4ECC-A7F1-EE92BBEEEE44}">
      <dgm:prSet custT="1"/>
      <dgm:spPr/>
      <dgm:t>
        <a:bodyPr/>
        <a:lstStyle/>
        <a:p>
          <a:r>
            <a:rPr lang="id-ID" sz="2000" dirty="0" smtClean="0"/>
            <a:t>Review instrumen</a:t>
          </a:r>
          <a:endParaRPr lang="en-US" sz="2000" dirty="0"/>
        </a:p>
      </dgm:t>
    </dgm:pt>
    <dgm:pt modelId="{CE8B0AE9-0E6F-480A-937B-66017D439476}" type="parTrans" cxnId="{2B14FA49-9572-4483-80A5-1AD2215E3F61}">
      <dgm:prSet/>
      <dgm:spPr/>
      <dgm:t>
        <a:bodyPr/>
        <a:lstStyle/>
        <a:p>
          <a:endParaRPr lang="en-US" sz="2000"/>
        </a:p>
      </dgm:t>
    </dgm:pt>
    <dgm:pt modelId="{E5A0AB84-6D9C-41A4-A95E-D31CF3181AA3}" type="sibTrans" cxnId="{2B14FA49-9572-4483-80A5-1AD2215E3F61}">
      <dgm:prSet/>
      <dgm:spPr/>
      <dgm:t>
        <a:bodyPr/>
        <a:lstStyle/>
        <a:p>
          <a:endParaRPr lang="en-US" sz="2000"/>
        </a:p>
      </dgm:t>
    </dgm:pt>
    <dgm:pt modelId="{0E99AEA1-E389-495A-8A19-002F716C4024}" type="pres">
      <dgm:prSet presAssocID="{C076ACB5-5631-42E9-8D41-1048835E4673}" presName="Name0" presStyleCnt="0">
        <dgm:presLayoutVars>
          <dgm:dir/>
          <dgm:resizeHandles val="exact"/>
        </dgm:presLayoutVars>
      </dgm:prSet>
      <dgm:spPr/>
    </dgm:pt>
    <dgm:pt modelId="{37719C12-C543-4BE4-85D7-F6C376EC8B77}" type="pres">
      <dgm:prSet presAssocID="{A0C63164-6B06-4568-B046-E43C4FA979F4}" presName="composite" presStyleCnt="0"/>
      <dgm:spPr/>
    </dgm:pt>
    <dgm:pt modelId="{F23928CF-ADB2-4AA8-AEEC-960F8156821D}" type="pres">
      <dgm:prSet presAssocID="{A0C63164-6B06-4568-B046-E43C4FA979F4}" presName="bgChev" presStyleLbl="node1" presStyleIdx="0" presStyleCnt="4"/>
      <dgm:spPr>
        <a:solidFill>
          <a:srgbClr val="FF0000"/>
        </a:solidFill>
      </dgm:spPr>
    </dgm:pt>
    <dgm:pt modelId="{8153C6DB-38FA-4A3E-BFA1-98941A583C24}" type="pres">
      <dgm:prSet presAssocID="{A0C63164-6B06-4568-B046-E43C4FA979F4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74190-955F-4621-804D-BBFF207E5E57}" type="pres">
      <dgm:prSet presAssocID="{161AF7E9-DBF1-42AF-8012-742F65C5B689}" presName="compositeSpace" presStyleCnt="0"/>
      <dgm:spPr/>
    </dgm:pt>
    <dgm:pt modelId="{3DA539A7-E3A6-4652-A331-8FEB8A14E83D}" type="pres">
      <dgm:prSet presAssocID="{C7B1C511-CC84-4454-8261-173E6E38C8BA}" presName="composite" presStyleCnt="0"/>
      <dgm:spPr/>
    </dgm:pt>
    <dgm:pt modelId="{6FCB6EBE-6E00-4484-8AB3-AC93EC2484E5}" type="pres">
      <dgm:prSet presAssocID="{C7B1C511-CC84-4454-8261-173E6E38C8BA}" presName="bgChev" presStyleLbl="node1" presStyleIdx="1" presStyleCnt="4"/>
      <dgm:spPr>
        <a:solidFill>
          <a:srgbClr val="00B0F0"/>
        </a:solidFill>
      </dgm:spPr>
    </dgm:pt>
    <dgm:pt modelId="{47DD5590-0D59-41D8-9C3D-2686EC9D1606}" type="pres">
      <dgm:prSet presAssocID="{C7B1C511-CC84-4454-8261-173E6E38C8BA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0929A7-249D-4D05-B440-0540612E3414}" type="pres">
      <dgm:prSet presAssocID="{0C73C0AB-11C2-45A6-9BFD-76B27662199C}" presName="compositeSpace" presStyleCnt="0"/>
      <dgm:spPr/>
    </dgm:pt>
    <dgm:pt modelId="{9A7471F7-F3FD-48F6-904B-1DBE9F7F12D2}" type="pres">
      <dgm:prSet presAssocID="{05FC7C10-EB9C-441F-978E-EB980F71D411}" presName="composite" presStyleCnt="0"/>
      <dgm:spPr/>
    </dgm:pt>
    <dgm:pt modelId="{93788B08-E32D-4E6B-B5F9-995F0E6E1EA3}" type="pres">
      <dgm:prSet presAssocID="{05FC7C10-EB9C-441F-978E-EB980F71D411}" presName="bgChev" presStyleLbl="node1" presStyleIdx="2" presStyleCnt="4"/>
      <dgm:spPr>
        <a:solidFill>
          <a:srgbClr val="7030A0"/>
        </a:solidFill>
      </dgm:spPr>
    </dgm:pt>
    <dgm:pt modelId="{0E6675BA-D13B-4144-A251-83A0476FB47F}" type="pres">
      <dgm:prSet presAssocID="{05FC7C10-EB9C-441F-978E-EB980F71D411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A308B-4844-4FCC-9FF3-D3B663B0E5E7}" type="pres">
      <dgm:prSet presAssocID="{90CF5544-C47C-4C29-BB64-DD7097040189}" presName="compositeSpace" presStyleCnt="0"/>
      <dgm:spPr/>
    </dgm:pt>
    <dgm:pt modelId="{8A279562-3CBF-4A92-B5FA-7C9FD2F546A6}" type="pres">
      <dgm:prSet presAssocID="{21D0E5F9-1B33-4ECC-A7F1-EE92BBEEEE44}" presName="composite" presStyleCnt="0"/>
      <dgm:spPr/>
    </dgm:pt>
    <dgm:pt modelId="{404F3B34-054E-43AD-919F-3620D74659ED}" type="pres">
      <dgm:prSet presAssocID="{21D0E5F9-1B33-4ECC-A7F1-EE92BBEEEE44}" presName="bgChev" presStyleLbl="node1" presStyleIdx="3" presStyleCnt="4"/>
      <dgm:spPr>
        <a:solidFill>
          <a:schemeClr val="accent5">
            <a:lumMod val="75000"/>
          </a:schemeClr>
        </a:solidFill>
      </dgm:spPr>
    </dgm:pt>
    <dgm:pt modelId="{F24BF458-3B5E-4CBB-9364-9F544F689104}" type="pres">
      <dgm:prSet presAssocID="{21D0E5F9-1B33-4ECC-A7F1-EE92BBEEEE44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E0E9F8-0816-4E39-A731-9D657E2D6BA9}" srcId="{C076ACB5-5631-42E9-8D41-1048835E4673}" destId="{C7B1C511-CC84-4454-8261-173E6E38C8BA}" srcOrd="1" destOrd="0" parTransId="{D3613E1A-3342-4E3E-9DBA-2DF8DF582E0C}" sibTransId="{0C73C0AB-11C2-45A6-9BFD-76B27662199C}"/>
    <dgm:cxn modelId="{88A3F8A6-C315-449B-9A06-E1CD8166D7A5}" srcId="{C076ACB5-5631-42E9-8D41-1048835E4673}" destId="{05FC7C10-EB9C-441F-978E-EB980F71D411}" srcOrd="2" destOrd="0" parTransId="{E56C4596-A6CB-4346-BAFB-E2A0CED45DCC}" sibTransId="{90CF5544-C47C-4C29-BB64-DD7097040189}"/>
    <dgm:cxn modelId="{7C0F2BD5-0A1A-4DFF-807C-D02BE23176DE}" type="presOf" srcId="{C7B1C511-CC84-4454-8261-173E6E38C8BA}" destId="{47DD5590-0D59-41D8-9C3D-2686EC9D1606}" srcOrd="0" destOrd="0" presId="urn:microsoft.com/office/officeart/2005/8/layout/chevronAccent+Icon"/>
    <dgm:cxn modelId="{C3DE02AD-450A-47B2-B855-CA558A59D74D}" type="presOf" srcId="{05FC7C10-EB9C-441F-978E-EB980F71D411}" destId="{0E6675BA-D13B-4144-A251-83A0476FB47F}" srcOrd="0" destOrd="0" presId="urn:microsoft.com/office/officeart/2005/8/layout/chevronAccent+Icon"/>
    <dgm:cxn modelId="{349D73CE-6B02-4BA6-9819-BC2F9A9D6470}" type="presOf" srcId="{C076ACB5-5631-42E9-8D41-1048835E4673}" destId="{0E99AEA1-E389-495A-8A19-002F716C4024}" srcOrd="0" destOrd="0" presId="urn:microsoft.com/office/officeart/2005/8/layout/chevronAccent+Icon"/>
    <dgm:cxn modelId="{101A1B09-4D5B-4231-B0E0-B5D6D588AC69}" srcId="{C076ACB5-5631-42E9-8D41-1048835E4673}" destId="{A0C63164-6B06-4568-B046-E43C4FA979F4}" srcOrd="0" destOrd="0" parTransId="{FD06523D-BC21-402B-BC2A-A4009EE179D2}" sibTransId="{161AF7E9-DBF1-42AF-8012-742F65C5B689}"/>
    <dgm:cxn modelId="{0AAABCC3-D26C-47B7-AB66-981D91A82ED4}" type="presOf" srcId="{A0C63164-6B06-4568-B046-E43C4FA979F4}" destId="{8153C6DB-38FA-4A3E-BFA1-98941A583C24}" srcOrd="0" destOrd="0" presId="urn:microsoft.com/office/officeart/2005/8/layout/chevronAccent+Icon"/>
    <dgm:cxn modelId="{2B14FA49-9572-4483-80A5-1AD2215E3F61}" srcId="{C076ACB5-5631-42E9-8D41-1048835E4673}" destId="{21D0E5F9-1B33-4ECC-A7F1-EE92BBEEEE44}" srcOrd="3" destOrd="0" parTransId="{CE8B0AE9-0E6F-480A-937B-66017D439476}" sibTransId="{E5A0AB84-6D9C-41A4-A95E-D31CF3181AA3}"/>
    <dgm:cxn modelId="{D003690C-175A-4B82-A434-E727209E298F}" type="presOf" srcId="{21D0E5F9-1B33-4ECC-A7F1-EE92BBEEEE44}" destId="{F24BF458-3B5E-4CBB-9364-9F544F689104}" srcOrd="0" destOrd="0" presId="urn:microsoft.com/office/officeart/2005/8/layout/chevronAccent+Icon"/>
    <dgm:cxn modelId="{2827822A-3D27-4A2A-AA8B-C2CA3988E69E}" type="presParOf" srcId="{0E99AEA1-E389-495A-8A19-002F716C4024}" destId="{37719C12-C543-4BE4-85D7-F6C376EC8B77}" srcOrd="0" destOrd="0" presId="urn:microsoft.com/office/officeart/2005/8/layout/chevronAccent+Icon"/>
    <dgm:cxn modelId="{7F7C3B60-41A6-4FF1-92C4-AFF7301E312F}" type="presParOf" srcId="{37719C12-C543-4BE4-85D7-F6C376EC8B77}" destId="{F23928CF-ADB2-4AA8-AEEC-960F8156821D}" srcOrd="0" destOrd="0" presId="urn:microsoft.com/office/officeart/2005/8/layout/chevronAccent+Icon"/>
    <dgm:cxn modelId="{49145C86-10D1-4903-B80A-9A9FD8DFD3D4}" type="presParOf" srcId="{37719C12-C543-4BE4-85D7-F6C376EC8B77}" destId="{8153C6DB-38FA-4A3E-BFA1-98941A583C24}" srcOrd="1" destOrd="0" presId="urn:microsoft.com/office/officeart/2005/8/layout/chevronAccent+Icon"/>
    <dgm:cxn modelId="{22A8542E-B609-4B8A-B9D0-20DD3618C6CF}" type="presParOf" srcId="{0E99AEA1-E389-495A-8A19-002F716C4024}" destId="{1A274190-955F-4621-804D-BBFF207E5E57}" srcOrd="1" destOrd="0" presId="urn:microsoft.com/office/officeart/2005/8/layout/chevronAccent+Icon"/>
    <dgm:cxn modelId="{460B5E68-314B-4B4C-A499-DC989D6CA576}" type="presParOf" srcId="{0E99AEA1-E389-495A-8A19-002F716C4024}" destId="{3DA539A7-E3A6-4652-A331-8FEB8A14E83D}" srcOrd="2" destOrd="0" presId="urn:microsoft.com/office/officeart/2005/8/layout/chevronAccent+Icon"/>
    <dgm:cxn modelId="{55D70102-5470-418C-842E-B731EFDFEA05}" type="presParOf" srcId="{3DA539A7-E3A6-4652-A331-8FEB8A14E83D}" destId="{6FCB6EBE-6E00-4484-8AB3-AC93EC2484E5}" srcOrd="0" destOrd="0" presId="urn:microsoft.com/office/officeart/2005/8/layout/chevronAccent+Icon"/>
    <dgm:cxn modelId="{58FF80B8-34B7-425A-B64A-51D9B8DFBBB4}" type="presParOf" srcId="{3DA539A7-E3A6-4652-A331-8FEB8A14E83D}" destId="{47DD5590-0D59-41D8-9C3D-2686EC9D1606}" srcOrd="1" destOrd="0" presId="urn:microsoft.com/office/officeart/2005/8/layout/chevronAccent+Icon"/>
    <dgm:cxn modelId="{57821220-B1AB-489F-B354-591CF870376E}" type="presParOf" srcId="{0E99AEA1-E389-495A-8A19-002F716C4024}" destId="{E70929A7-249D-4D05-B440-0540612E3414}" srcOrd="3" destOrd="0" presId="urn:microsoft.com/office/officeart/2005/8/layout/chevronAccent+Icon"/>
    <dgm:cxn modelId="{91E5C075-DC4E-4C28-BD9E-FB2D142DDFA3}" type="presParOf" srcId="{0E99AEA1-E389-495A-8A19-002F716C4024}" destId="{9A7471F7-F3FD-48F6-904B-1DBE9F7F12D2}" srcOrd="4" destOrd="0" presId="urn:microsoft.com/office/officeart/2005/8/layout/chevronAccent+Icon"/>
    <dgm:cxn modelId="{E0CE6309-6E9F-4503-A6BD-B85CC514642C}" type="presParOf" srcId="{9A7471F7-F3FD-48F6-904B-1DBE9F7F12D2}" destId="{93788B08-E32D-4E6B-B5F9-995F0E6E1EA3}" srcOrd="0" destOrd="0" presId="urn:microsoft.com/office/officeart/2005/8/layout/chevronAccent+Icon"/>
    <dgm:cxn modelId="{D0446866-FA96-48CF-B35C-4E0E5943169F}" type="presParOf" srcId="{9A7471F7-F3FD-48F6-904B-1DBE9F7F12D2}" destId="{0E6675BA-D13B-4144-A251-83A0476FB47F}" srcOrd="1" destOrd="0" presId="urn:microsoft.com/office/officeart/2005/8/layout/chevronAccent+Icon"/>
    <dgm:cxn modelId="{182B404A-E275-44B1-ABC0-59319CD35503}" type="presParOf" srcId="{0E99AEA1-E389-495A-8A19-002F716C4024}" destId="{F66A308B-4844-4FCC-9FF3-D3B663B0E5E7}" srcOrd="5" destOrd="0" presId="urn:microsoft.com/office/officeart/2005/8/layout/chevronAccent+Icon"/>
    <dgm:cxn modelId="{6E1AEAFD-26D6-4D9F-83DB-702E59E86774}" type="presParOf" srcId="{0E99AEA1-E389-495A-8A19-002F716C4024}" destId="{8A279562-3CBF-4A92-B5FA-7C9FD2F546A6}" srcOrd="6" destOrd="0" presId="urn:microsoft.com/office/officeart/2005/8/layout/chevronAccent+Icon"/>
    <dgm:cxn modelId="{A67F24B8-F7B5-425A-B379-9F8170F2014F}" type="presParOf" srcId="{8A279562-3CBF-4A92-B5FA-7C9FD2F546A6}" destId="{404F3B34-054E-43AD-919F-3620D74659ED}" srcOrd="0" destOrd="0" presId="urn:microsoft.com/office/officeart/2005/8/layout/chevronAccent+Icon"/>
    <dgm:cxn modelId="{C313D9BD-5901-44E3-B589-9B71DD0C3F05}" type="presParOf" srcId="{8A279562-3CBF-4A92-B5FA-7C9FD2F546A6}" destId="{F24BF458-3B5E-4CBB-9364-9F544F689104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76ACB5-5631-42E9-8D41-1048835E4673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A0C63164-6B06-4568-B046-E43C4FA979F4}">
      <dgm:prSet phldrT="[Text]" custT="1"/>
      <dgm:spPr/>
      <dgm:t>
        <a:bodyPr/>
        <a:lstStyle/>
        <a:p>
          <a:r>
            <a:rPr lang="id-ID" sz="2000" dirty="0" smtClean="0"/>
            <a:t>Perbaikan instrumen</a:t>
          </a:r>
          <a:endParaRPr lang="en-US" sz="2000" dirty="0"/>
        </a:p>
      </dgm:t>
    </dgm:pt>
    <dgm:pt modelId="{FD06523D-BC21-402B-BC2A-A4009EE179D2}" type="parTrans" cxnId="{101A1B09-4D5B-4231-B0E0-B5D6D588AC69}">
      <dgm:prSet/>
      <dgm:spPr/>
      <dgm:t>
        <a:bodyPr/>
        <a:lstStyle/>
        <a:p>
          <a:endParaRPr lang="en-US" sz="2000"/>
        </a:p>
      </dgm:t>
    </dgm:pt>
    <dgm:pt modelId="{161AF7E9-DBF1-42AF-8012-742F65C5B689}" type="sibTrans" cxnId="{101A1B09-4D5B-4231-B0E0-B5D6D588AC69}">
      <dgm:prSet/>
      <dgm:spPr/>
      <dgm:t>
        <a:bodyPr/>
        <a:lstStyle/>
        <a:p>
          <a:endParaRPr lang="en-US" sz="2000"/>
        </a:p>
      </dgm:t>
    </dgm:pt>
    <dgm:pt modelId="{C7B1C511-CC84-4454-8261-173E6E38C8BA}">
      <dgm:prSet phldrT="[Text]" custT="1"/>
      <dgm:spPr/>
      <dgm:t>
        <a:bodyPr/>
        <a:lstStyle/>
        <a:p>
          <a:r>
            <a:rPr lang="id-ID" sz="2000" dirty="0" smtClean="0"/>
            <a:t>pengumpulan data &amp; FGD</a:t>
          </a:r>
          <a:endParaRPr lang="en-US" sz="2000" dirty="0"/>
        </a:p>
      </dgm:t>
    </dgm:pt>
    <dgm:pt modelId="{D3613E1A-3342-4E3E-9DBA-2DF8DF582E0C}" type="parTrans" cxnId="{39E0E9F8-0816-4E39-A731-9D657E2D6BA9}">
      <dgm:prSet/>
      <dgm:spPr/>
      <dgm:t>
        <a:bodyPr/>
        <a:lstStyle/>
        <a:p>
          <a:endParaRPr lang="en-US" sz="2000"/>
        </a:p>
      </dgm:t>
    </dgm:pt>
    <dgm:pt modelId="{0C73C0AB-11C2-45A6-9BFD-76B27662199C}" type="sibTrans" cxnId="{39E0E9F8-0816-4E39-A731-9D657E2D6BA9}">
      <dgm:prSet/>
      <dgm:spPr/>
      <dgm:t>
        <a:bodyPr/>
        <a:lstStyle/>
        <a:p>
          <a:endParaRPr lang="en-US" sz="2000"/>
        </a:p>
      </dgm:t>
    </dgm:pt>
    <dgm:pt modelId="{05FC7C10-EB9C-441F-978E-EB980F71D411}">
      <dgm:prSet phldrT="[Text]" custT="1"/>
      <dgm:spPr/>
      <dgm:t>
        <a:bodyPr/>
        <a:lstStyle/>
        <a:p>
          <a:r>
            <a:rPr lang="id-ID" sz="2000" dirty="0" smtClean="0"/>
            <a:t>Analisis data</a:t>
          </a:r>
          <a:endParaRPr lang="en-US" sz="2000" dirty="0"/>
        </a:p>
      </dgm:t>
    </dgm:pt>
    <dgm:pt modelId="{E56C4596-A6CB-4346-BAFB-E2A0CED45DCC}" type="parTrans" cxnId="{88A3F8A6-C315-449B-9A06-E1CD8166D7A5}">
      <dgm:prSet/>
      <dgm:spPr/>
      <dgm:t>
        <a:bodyPr/>
        <a:lstStyle/>
        <a:p>
          <a:endParaRPr lang="en-US" sz="2000"/>
        </a:p>
      </dgm:t>
    </dgm:pt>
    <dgm:pt modelId="{90CF5544-C47C-4C29-BB64-DD7097040189}" type="sibTrans" cxnId="{88A3F8A6-C315-449B-9A06-E1CD8166D7A5}">
      <dgm:prSet/>
      <dgm:spPr/>
      <dgm:t>
        <a:bodyPr/>
        <a:lstStyle/>
        <a:p>
          <a:endParaRPr lang="en-US" sz="2000"/>
        </a:p>
      </dgm:t>
    </dgm:pt>
    <dgm:pt modelId="{21D0E5F9-1B33-4ECC-A7F1-EE92BBEEEE44}">
      <dgm:prSet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id-ID" sz="2000" dirty="0" smtClean="0"/>
            <a:t>Pelaporan &amp; Rekomendasi</a:t>
          </a:r>
          <a:endParaRPr lang="en-US" sz="2000" dirty="0"/>
        </a:p>
      </dgm:t>
    </dgm:pt>
    <dgm:pt modelId="{CE8B0AE9-0E6F-480A-937B-66017D439476}" type="parTrans" cxnId="{2B14FA49-9572-4483-80A5-1AD2215E3F61}">
      <dgm:prSet/>
      <dgm:spPr/>
      <dgm:t>
        <a:bodyPr/>
        <a:lstStyle/>
        <a:p>
          <a:endParaRPr lang="en-US" sz="2000"/>
        </a:p>
      </dgm:t>
    </dgm:pt>
    <dgm:pt modelId="{E5A0AB84-6D9C-41A4-A95E-D31CF3181AA3}" type="sibTrans" cxnId="{2B14FA49-9572-4483-80A5-1AD2215E3F61}">
      <dgm:prSet/>
      <dgm:spPr/>
      <dgm:t>
        <a:bodyPr/>
        <a:lstStyle/>
        <a:p>
          <a:endParaRPr lang="en-US" sz="2000"/>
        </a:p>
      </dgm:t>
    </dgm:pt>
    <dgm:pt modelId="{0E99AEA1-E389-495A-8A19-002F716C4024}" type="pres">
      <dgm:prSet presAssocID="{C076ACB5-5631-42E9-8D41-1048835E4673}" presName="Name0" presStyleCnt="0">
        <dgm:presLayoutVars>
          <dgm:dir/>
          <dgm:resizeHandles val="exact"/>
        </dgm:presLayoutVars>
      </dgm:prSet>
      <dgm:spPr/>
    </dgm:pt>
    <dgm:pt modelId="{37719C12-C543-4BE4-85D7-F6C376EC8B77}" type="pres">
      <dgm:prSet presAssocID="{A0C63164-6B06-4568-B046-E43C4FA979F4}" presName="composite" presStyleCnt="0"/>
      <dgm:spPr/>
    </dgm:pt>
    <dgm:pt modelId="{F23928CF-ADB2-4AA8-AEEC-960F8156821D}" type="pres">
      <dgm:prSet presAssocID="{A0C63164-6B06-4568-B046-E43C4FA979F4}" presName="bgChev" presStyleLbl="node1" presStyleIdx="0" presStyleCnt="4"/>
      <dgm:spPr>
        <a:solidFill>
          <a:srgbClr val="FFC000"/>
        </a:solidFill>
      </dgm:spPr>
    </dgm:pt>
    <dgm:pt modelId="{8153C6DB-38FA-4A3E-BFA1-98941A583C24}" type="pres">
      <dgm:prSet presAssocID="{A0C63164-6B06-4568-B046-E43C4FA979F4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74190-955F-4621-804D-BBFF207E5E57}" type="pres">
      <dgm:prSet presAssocID="{161AF7E9-DBF1-42AF-8012-742F65C5B689}" presName="compositeSpace" presStyleCnt="0"/>
      <dgm:spPr/>
    </dgm:pt>
    <dgm:pt modelId="{3DA539A7-E3A6-4652-A331-8FEB8A14E83D}" type="pres">
      <dgm:prSet presAssocID="{C7B1C511-CC84-4454-8261-173E6E38C8BA}" presName="composite" presStyleCnt="0"/>
      <dgm:spPr/>
    </dgm:pt>
    <dgm:pt modelId="{6FCB6EBE-6E00-4484-8AB3-AC93EC2484E5}" type="pres">
      <dgm:prSet presAssocID="{C7B1C511-CC84-4454-8261-173E6E38C8BA}" presName="bgChev" presStyleLbl="node1" presStyleIdx="1" presStyleCnt="4"/>
      <dgm:spPr>
        <a:solidFill>
          <a:schemeClr val="accent2">
            <a:lumMod val="75000"/>
          </a:schemeClr>
        </a:solidFill>
      </dgm:spPr>
    </dgm:pt>
    <dgm:pt modelId="{47DD5590-0D59-41D8-9C3D-2686EC9D1606}" type="pres">
      <dgm:prSet presAssocID="{C7B1C511-CC84-4454-8261-173E6E38C8BA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0929A7-249D-4D05-B440-0540612E3414}" type="pres">
      <dgm:prSet presAssocID="{0C73C0AB-11C2-45A6-9BFD-76B27662199C}" presName="compositeSpace" presStyleCnt="0"/>
      <dgm:spPr/>
    </dgm:pt>
    <dgm:pt modelId="{9A7471F7-F3FD-48F6-904B-1DBE9F7F12D2}" type="pres">
      <dgm:prSet presAssocID="{05FC7C10-EB9C-441F-978E-EB980F71D411}" presName="composite" presStyleCnt="0"/>
      <dgm:spPr/>
    </dgm:pt>
    <dgm:pt modelId="{93788B08-E32D-4E6B-B5F9-995F0E6E1EA3}" type="pres">
      <dgm:prSet presAssocID="{05FC7C10-EB9C-441F-978E-EB980F71D411}" presName="bgChev" presStyleLbl="node1" presStyleIdx="2" presStyleCnt="4"/>
      <dgm:spPr>
        <a:solidFill>
          <a:srgbClr val="00B050"/>
        </a:solidFill>
      </dgm:spPr>
    </dgm:pt>
    <dgm:pt modelId="{0E6675BA-D13B-4144-A251-83A0476FB47F}" type="pres">
      <dgm:prSet presAssocID="{05FC7C10-EB9C-441F-978E-EB980F71D411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A308B-4844-4FCC-9FF3-D3B663B0E5E7}" type="pres">
      <dgm:prSet presAssocID="{90CF5544-C47C-4C29-BB64-DD7097040189}" presName="compositeSpace" presStyleCnt="0"/>
      <dgm:spPr/>
    </dgm:pt>
    <dgm:pt modelId="{8A279562-3CBF-4A92-B5FA-7C9FD2F546A6}" type="pres">
      <dgm:prSet presAssocID="{21D0E5F9-1B33-4ECC-A7F1-EE92BBEEEE44}" presName="composite" presStyleCnt="0"/>
      <dgm:spPr/>
    </dgm:pt>
    <dgm:pt modelId="{404F3B34-054E-43AD-919F-3620D74659ED}" type="pres">
      <dgm:prSet presAssocID="{21D0E5F9-1B33-4ECC-A7F1-EE92BBEEEE44}" presName="bgChev" presStyleLbl="node1" presStyleIdx="3" presStyleCnt="4"/>
      <dgm:spPr>
        <a:solidFill>
          <a:srgbClr val="FF0000"/>
        </a:solidFill>
      </dgm:spPr>
    </dgm:pt>
    <dgm:pt modelId="{F24BF458-3B5E-4CBB-9364-9F544F689104}" type="pres">
      <dgm:prSet presAssocID="{21D0E5F9-1B33-4ECC-A7F1-EE92BBEEEE44}" presName="txNode" presStyleLbl="fgAcc1" presStyleIdx="3" presStyleCnt="4" custScaleX="107850" custScaleY="1083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DD903E-CE0F-41D0-A9C8-38E769D7BCE6}" type="presOf" srcId="{A0C63164-6B06-4568-B046-E43C4FA979F4}" destId="{8153C6DB-38FA-4A3E-BFA1-98941A583C24}" srcOrd="0" destOrd="0" presId="urn:microsoft.com/office/officeart/2005/8/layout/chevronAccent+Icon"/>
    <dgm:cxn modelId="{39E0E9F8-0816-4E39-A731-9D657E2D6BA9}" srcId="{C076ACB5-5631-42E9-8D41-1048835E4673}" destId="{C7B1C511-CC84-4454-8261-173E6E38C8BA}" srcOrd="1" destOrd="0" parTransId="{D3613E1A-3342-4E3E-9DBA-2DF8DF582E0C}" sibTransId="{0C73C0AB-11C2-45A6-9BFD-76B27662199C}"/>
    <dgm:cxn modelId="{88A3F8A6-C315-449B-9A06-E1CD8166D7A5}" srcId="{C076ACB5-5631-42E9-8D41-1048835E4673}" destId="{05FC7C10-EB9C-441F-978E-EB980F71D411}" srcOrd="2" destOrd="0" parTransId="{E56C4596-A6CB-4346-BAFB-E2A0CED45DCC}" sibTransId="{90CF5544-C47C-4C29-BB64-DD7097040189}"/>
    <dgm:cxn modelId="{855E2BB6-AAAE-4138-953B-C2EB3BCF7128}" type="presOf" srcId="{C076ACB5-5631-42E9-8D41-1048835E4673}" destId="{0E99AEA1-E389-495A-8A19-002F716C4024}" srcOrd="0" destOrd="0" presId="urn:microsoft.com/office/officeart/2005/8/layout/chevronAccent+Icon"/>
    <dgm:cxn modelId="{101A1B09-4D5B-4231-B0E0-B5D6D588AC69}" srcId="{C076ACB5-5631-42E9-8D41-1048835E4673}" destId="{A0C63164-6B06-4568-B046-E43C4FA979F4}" srcOrd="0" destOrd="0" parTransId="{FD06523D-BC21-402B-BC2A-A4009EE179D2}" sibTransId="{161AF7E9-DBF1-42AF-8012-742F65C5B689}"/>
    <dgm:cxn modelId="{AC401718-101B-467E-AEC9-B46EADA0FD53}" type="presOf" srcId="{21D0E5F9-1B33-4ECC-A7F1-EE92BBEEEE44}" destId="{F24BF458-3B5E-4CBB-9364-9F544F689104}" srcOrd="0" destOrd="0" presId="urn:microsoft.com/office/officeart/2005/8/layout/chevronAccent+Icon"/>
    <dgm:cxn modelId="{4AEBB727-0814-41B4-A71F-605A8D79F3EF}" type="presOf" srcId="{05FC7C10-EB9C-441F-978E-EB980F71D411}" destId="{0E6675BA-D13B-4144-A251-83A0476FB47F}" srcOrd="0" destOrd="0" presId="urn:microsoft.com/office/officeart/2005/8/layout/chevronAccent+Icon"/>
    <dgm:cxn modelId="{B7E8A249-EC63-4A31-B6F9-754104C4DD63}" type="presOf" srcId="{C7B1C511-CC84-4454-8261-173E6E38C8BA}" destId="{47DD5590-0D59-41D8-9C3D-2686EC9D1606}" srcOrd="0" destOrd="0" presId="urn:microsoft.com/office/officeart/2005/8/layout/chevronAccent+Icon"/>
    <dgm:cxn modelId="{2B14FA49-9572-4483-80A5-1AD2215E3F61}" srcId="{C076ACB5-5631-42E9-8D41-1048835E4673}" destId="{21D0E5F9-1B33-4ECC-A7F1-EE92BBEEEE44}" srcOrd="3" destOrd="0" parTransId="{CE8B0AE9-0E6F-480A-937B-66017D439476}" sibTransId="{E5A0AB84-6D9C-41A4-A95E-D31CF3181AA3}"/>
    <dgm:cxn modelId="{1C8D2019-E229-4DF5-BD3E-F4E13C7DE12A}" type="presParOf" srcId="{0E99AEA1-E389-495A-8A19-002F716C4024}" destId="{37719C12-C543-4BE4-85D7-F6C376EC8B77}" srcOrd="0" destOrd="0" presId="urn:microsoft.com/office/officeart/2005/8/layout/chevronAccent+Icon"/>
    <dgm:cxn modelId="{77AF55C8-34B5-44E0-B024-2B1B109EDEF0}" type="presParOf" srcId="{37719C12-C543-4BE4-85D7-F6C376EC8B77}" destId="{F23928CF-ADB2-4AA8-AEEC-960F8156821D}" srcOrd="0" destOrd="0" presId="urn:microsoft.com/office/officeart/2005/8/layout/chevronAccent+Icon"/>
    <dgm:cxn modelId="{E99A8C80-10A7-4A22-A872-0072817A6E6F}" type="presParOf" srcId="{37719C12-C543-4BE4-85D7-F6C376EC8B77}" destId="{8153C6DB-38FA-4A3E-BFA1-98941A583C24}" srcOrd="1" destOrd="0" presId="urn:microsoft.com/office/officeart/2005/8/layout/chevronAccent+Icon"/>
    <dgm:cxn modelId="{21861C07-85E2-47AF-8028-1D3CACB2ABFA}" type="presParOf" srcId="{0E99AEA1-E389-495A-8A19-002F716C4024}" destId="{1A274190-955F-4621-804D-BBFF207E5E57}" srcOrd="1" destOrd="0" presId="urn:microsoft.com/office/officeart/2005/8/layout/chevronAccent+Icon"/>
    <dgm:cxn modelId="{9E9066E6-1F84-4FAB-B7FC-25607685499A}" type="presParOf" srcId="{0E99AEA1-E389-495A-8A19-002F716C4024}" destId="{3DA539A7-E3A6-4652-A331-8FEB8A14E83D}" srcOrd="2" destOrd="0" presId="urn:microsoft.com/office/officeart/2005/8/layout/chevronAccent+Icon"/>
    <dgm:cxn modelId="{1DC154C8-9232-4A38-A2D4-BB3071840E5D}" type="presParOf" srcId="{3DA539A7-E3A6-4652-A331-8FEB8A14E83D}" destId="{6FCB6EBE-6E00-4484-8AB3-AC93EC2484E5}" srcOrd="0" destOrd="0" presId="urn:microsoft.com/office/officeart/2005/8/layout/chevronAccent+Icon"/>
    <dgm:cxn modelId="{99440564-A268-434E-A332-AD45CF785360}" type="presParOf" srcId="{3DA539A7-E3A6-4652-A331-8FEB8A14E83D}" destId="{47DD5590-0D59-41D8-9C3D-2686EC9D1606}" srcOrd="1" destOrd="0" presId="urn:microsoft.com/office/officeart/2005/8/layout/chevronAccent+Icon"/>
    <dgm:cxn modelId="{E4175A80-765D-4F40-AC6E-036E6BA79B11}" type="presParOf" srcId="{0E99AEA1-E389-495A-8A19-002F716C4024}" destId="{E70929A7-249D-4D05-B440-0540612E3414}" srcOrd="3" destOrd="0" presId="urn:microsoft.com/office/officeart/2005/8/layout/chevronAccent+Icon"/>
    <dgm:cxn modelId="{7684DECE-EF71-4C14-9250-012BEE6F6B12}" type="presParOf" srcId="{0E99AEA1-E389-495A-8A19-002F716C4024}" destId="{9A7471F7-F3FD-48F6-904B-1DBE9F7F12D2}" srcOrd="4" destOrd="0" presId="urn:microsoft.com/office/officeart/2005/8/layout/chevronAccent+Icon"/>
    <dgm:cxn modelId="{A59BCAC1-27AD-401D-804A-D24B8CBB87CA}" type="presParOf" srcId="{9A7471F7-F3FD-48F6-904B-1DBE9F7F12D2}" destId="{93788B08-E32D-4E6B-B5F9-995F0E6E1EA3}" srcOrd="0" destOrd="0" presId="urn:microsoft.com/office/officeart/2005/8/layout/chevronAccent+Icon"/>
    <dgm:cxn modelId="{055DD725-F8D7-4D7E-B79A-C17C3D5A0B51}" type="presParOf" srcId="{9A7471F7-F3FD-48F6-904B-1DBE9F7F12D2}" destId="{0E6675BA-D13B-4144-A251-83A0476FB47F}" srcOrd="1" destOrd="0" presId="urn:microsoft.com/office/officeart/2005/8/layout/chevronAccent+Icon"/>
    <dgm:cxn modelId="{128316BE-1B96-4365-ADB7-DF629744220A}" type="presParOf" srcId="{0E99AEA1-E389-495A-8A19-002F716C4024}" destId="{F66A308B-4844-4FCC-9FF3-D3B663B0E5E7}" srcOrd="5" destOrd="0" presId="urn:microsoft.com/office/officeart/2005/8/layout/chevronAccent+Icon"/>
    <dgm:cxn modelId="{D69EF21F-4E30-480D-A83C-D1776893CDA5}" type="presParOf" srcId="{0E99AEA1-E389-495A-8A19-002F716C4024}" destId="{8A279562-3CBF-4A92-B5FA-7C9FD2F546A6}" srcOrd="6" destOrd="0" presId="urn:microsoft.com/office/officeart/2005/8/layout/chevronAccent+Icon"/>
    <dgm:cxn modelId="{C5E49BF5-A9AC-46A8-BA20-1599727AC5E0}" type="presParOf" srcId="{8A279562-3CBF-4A92-B5FA-7C9FD2F546A6}" destId="{404F3B34-054E-43AD-919F-3620D74659ED}" srcOrd="0" destOrd="0" presId="urn:microsoft.com/office/officeart/2005/8/layout/chevronAccent+Icon"/>
    <dgm:cxn modelId="{E78A9E0B-B0FF-4474-BCE2-B0E070F14079}" type="presParOf" srcId="{8A279562-3CBF-4A92-B5FA-7C9FD2F546A6}" destId="{F24BF458-3B5E-4CBB-9364-9F544F689104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06E3E5-DC17-46D7-9DAD-D4586A369AA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A95114-1BCD-4118-AEE7-60A77E6330F2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err="1" smtClean="0"/>
            <a:t>Tujuan</a:t>
          </a:r>
          <a:r>
            <a:rPr lang="en-US" dirty="0" smtClean="0"/>
            <a:t> UN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Pemanfaatan</a:t>
          </a:r>
          <a:r>
            <a:rPr lang="en-US" dirty="0" smtClean="0"/>
            <a:t> </a:t>
          </a:r>
          <a:r>
            <a:rPr lang="en-US" dirty="0" err="1" smtClean="0"/>
            <a:t>hasil</a:t>
          </a:r>
          <a:r>
            <a:rPr lang="en-US" dirty="0" smtClean="0"/>
            <a:t> UN</a:t>
          </a:r>
          <a:endParaRPr lang="en-US" dirty="0"/>
        </a:p>
      </dgm:t>
    </dgm:pt>
    <dgm:pt modelId="{EA246757-16A7-498A-AD9F-BF3546FDDBA3}" type="parTrans" cxnId="{E7A11292-EF30-4AD1-9A13-54E53E81A67F}">
      <dgm:prSet/>
      <dgm:spPr/>
      <dgm:t>
        <a:bodyPr/>
        <a:lstStyle/>
        <a:p>
          <a:endParaRPr lang="en-US"/>
        </a:p>
      </dgm:t>
    </dgm:pt>
    <dgm:pt modelId="{657C9403-9054-454B-B87B-BAB38E4F3D44}" type="sibTrans" cxnId="{E7A11292-EF30-4AD1-9A13-54E53E81A67F}">
      <dgm:prSet/>
      <dgm:spPr/>
      <dgm:t>
        <a:bodyPr/>
        <a:lstStyle/>
        <a:p>
          <a:endParaRPr lang="en-US"/>
        </a:p>
      </dgm:t>
    </dgm:pt>
    <dgm:pt modelId="{F46FB705-0B53-45C9-900E-C51D793DE8F9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err="1" smtClean="0"/>
            <a:t>Kelembagaan</a:t>
          </a:r>
          <a:r>
            <a:rPr lang="en-US" dirty="0" smtClean="0"/>
            <a:t> </a:t>
          </a:r>
          <a:r>
            <a:rPr lang="en-US" dirty="0" err="1" smtClean="0"/>
            <a:t>Penyelenggara</a:t>
          </a:r>
          <a:r>
            <a:rPr lang="en-US" dirty="0" smtClean="0"/>
            <a:t> UN</a:t>
          </a:r>
          <a:endParaRPr lang="en-US" dirty="0"/>
        </a:p>
      </dgm:t>
    </dgm:pt>
    <dgm:pt modelId="{3136178A-CF24-4688-8983-4CD551F8D3B8}" type="parTrans" cxnId="{6E4883BE-EE31-4143-BD3D-F3855A0B7437}">
      <dgm:prSet/>
      <dgm:spPr/>
      <dgm:t>
        <a:bodyPr/>
        <a:lstStyle/>
        <a:p>
          <a:endParaRPr lang="en-US"/>
        </a:p>
      </dgm:t>
    </dgm:pt>
    <dgm:pt modelId="{DD582AB5-F7BD-4EA4-9B45-401FDD5136FC}" type="sibTrans" cxnId="{6E4883BE-EE31-4143-BD3D-F3855A0B7437}">
      <dgm:prSet/>
      <dgm:spPr/>
      <dgm:t>
        <a:bodyPr/>
        <a:lstStyle/>
        <a:p>
          <a:endParaRPr lang="en-US"/>
        </a:p>
      </dgm:t>
    </dgm:pt>
    <dgm:pt modelId="{6817AF0A-B120-4684-9532-773678422E39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err="1" smtClean="0"/>
            <a:t>Penyelenggaraan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pelaksanaan</a:t>
          </a:r>
          <a:r>
            <a:rPr lang="en-US" dirty="0" smtClean="0"/>
            <a:t> UN</a:t>
          </a:r>
          <a:endParaRPr lang="en-US" dirty="0"/>
        </a:p>
      </dgm:t>
    </dgm:pt>
    <dgm:pt modelId="{DB10DFC4-E50E-4957-8E56-9D34F89DC7DA}" type="parTrans" cxnId="{2799F85C-2B7A-46D9-8F1F-18C8298D7E07}">
      <dgm:prSet/>
      <dgm:spPr/>
      <dgm:t>
        <a:bodyPr/>
        <a:lstStyle/>
        <a:p>
          <a:endParaRPr lang="en-US"/>
        </a:p>
      </dgm:t>
    </dgm:pt>
    <dgm:pt modelId="{6E1D4561-43E4-46B9-9BF9-45D08FD75679}" type="sibTrans" cxnId="{2799F85C-2B7A-46D9-8F1F-18C8298D7E07}">
      <dgm:prSet/>
      <dgm:spPr/>
      <dgm:t>
        <a:bodyPr/>
        <a:lstStyle/>
        <a:p>
          <a:endParaRPr lang="en-US"/>
        </a:p>
      </dgm:t>
    </dgm:pt>
    <dgm:pt modelId="{A224ADD2-A9BD-472E-A5CD-88CD1D019B41}" type="pres">
      <dgm:prSet presAssocID="{E106E3E5-DC17-46D7-9DAD-D4586A369AA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7970BD-66FB-47AA-8127-B18B9F881351}" type="pres">
      <dgm:prSet presAssocID="{01A95114-1BCD-4118-AEE7-60A77E6330F2}" presName="parentLin" presStyleCnt="0"/>
      <dgm:spPr/>
    </dgm:pt>
    <dgm:pt modelId="{759F18FA-D3DC-44BD-AD16-923E9970787F}" type="pres">
      <dgm:prSet presAssocID="{01A95114-1BCD-4118-AEE7-60A77E6330F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43554C5-F414-4D0F-A809-99353335BB37}" type="pres">
      <dgm:prSet presAssocID="{01A95114-1BCD-4118-AEE7-60A77E6330F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F7C30-A2AC-4BFF-9F49-E1C40A572913}" type="pres">
      <dgm:prSet presAssocID="{01A95114-1BCD-4118-AEE7-60A77E6330F2}" presName="negativeSpace" presStyleCnt="0"/>
      <dgm:spPr/>
    </dgm:pt>
    <dgm:pt modelId="{03280BF6-4FB9-4052-BDEF-9E66AB7C2F46}" type="pres">
      <dgm:prSet presAssocID="{01A95114-1BCD-4118-AEE7-60A77E6330F2}" presName="childText" presStyleLbl="conFgAcc1" presStyleIdx="0" presStyleCnt="3">
        <dgm:presLayoutVars>
          <dgm:bulletEnabled val="1"/>
        </dgm:presLayoutVars>
      </dgm:prSet>
      <dgm:spPr/>
    </dgm:pt>
    <dgm:pt modelId="{83304486-D170-416D-9A20-9E29156B3593}" type="pres">
      <dgm:prSet presAssocID="{657C9403-9054-454B-B87B-BAB38E4F3D44}" presName="spaceBetweenRectangles" presStyleCnt="0"/>
      <dgm:spPr/>
    </dgm:pt>
    <dgm:pt modelId="{113A69A1-8BEA-4955-AE13-A7AD32027810}" type="pres">
      <dgm:prSet presAssocID="{F46FB705-0B53-45C9-900E-C51D793DE8F9}" presName="parentLin" presStyleCnt="0"/>
      <dgm:spPr/>
    </dgm:pt>
    <dgm:pt modelId="{3795CD69-A416-4AD9-A343-40E9E4AFD809}" type="pres">
      <dgm:prSet presAssocID="{F46FB705-0B53-45C9-900E-C51D793DE8F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559F383-780F-4410-B4EB-DEED56D80F03}" type="pres">
      <dgm:prSet presAssocID="{F46FB705-0B53-45C9-900E-C51D793DE8F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7303D3-6A5A-498B-8A97-5383CB13808A}" type="pres">
      <dgm:prSet presAssocID="{F46FB705-0B53-45C9-900E-C51D793DE8F9}" presName="negativeSpace" presStyleCnt="0"/>
      <dgm:spPr/>
    </dgm:pt>
    <dgm:pt modelId="{BE3FD5F1-5EFC-41F9-9B71-2324936BEB33}" type="pres">
      <dgm:prSet presAssocID="{F46FB705-0B53-45C9-900E-C51D793DE8F9}" presName="childText" presStyleLbl="conFgAcc1" presStyleIdx="1" presStyleCnt="3">
        <dgm:presLayoutVars>
          <dgm:bulletEnabled val="1"/>
        </dgm:presLayoutVars>
      </dgm:prSet>
      <dgm:spPr/>
    </dgm:pt>
    <dgm:pt modelId="{78A9DD4F-0574-482B-BDA0-392C01D53A82}" type="pres">
      <dgm:prSet presAssocID="{DD582AB5-F7BD-4EA4-9B45-401FDD5136FC}" presName="spaceBetweenRectangles" presStyleCnt="0"/>
      <dgm:spPr/>
    </dgm:pt>
    <dgm:pt modelId="{6B74FECF-AD63-4856-8AC2-B0F273B846C1}" type="pres">
      <dgm:prSet presAssocID="{6817AF0A-B120-4684-9532-773678422E39}" presName="parentLin" presStyleCnt="0"/>
      <dgm:spPr/>
    </dgm:pt>
    <dgm:pt modelId="{88655304-B4B6-49DD-B44C-CFB294D3129C}" type="pres">
      <dgm:prSet presAssocID="{6817AF0A-B120-4684-9532-773678422E39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D9C6A6C-112D-4EF4-80BD-5EBC7E7B9DDB}" type="pres">
      <dgm:prSet presAssocID="{6817AF0A-B120-4684-9532-773678422E3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FFD3E-7A72-48F1-9DDD-EEBAFD88EAFA}" type="pres">
      <dgm:prSet presAssocID="{6817AF0A-B120-4684-9532-773678422E39}" presName="negativeSpace" presStyleCnt="0"/>
      <dgm:spPr/>
    </dgm:pt>
    <dgm:pt modelId="{87732BA7-C0BC-4D99-8A20-7BDE1294D639}" type="pres">
      <dgm:prSet presAssocID="{6817AF0A-B120-4684-9532-773678422E3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33CE05D-5A37-4D90-BFC0-77C44EE9C5E0}" type="presOf" srcId="{6817AF0A-B120-4684-9532-773678422E39}" destId="{88655304-B4B6-49DD-B44C-CFB294D3129C}" srcOrd="0" destOrd="0" presId="urn:microsoft.com/office/officeart/2005/8/layout/list1"/>
    <dgm:cxn modelId="{CA536DB5-7F0A-49BD-A457-34A0CFEA1D04}" type="presOf" srcId="{01A95114-1BCD-4118-AEE7-60A77E6330F2}" destId="{759F18FA-D3DC-44BD-AD16-923E9970787F}" srcOrd="0" destOrd="0" presId="urn:microsoft.com/office/officeart/2005/8/layout/list1"/>
    <dgm:cxn modelId="{3D1962A8-662A-460D-A25F-B5DC2CBCA095}" type="presOf" srcId="{F46FB705-0B53-45C9-900E-C51D793DE8F9}" destId="{3795CD69-A416-4AD9-A343-40E9E4AFD809}" srcOrd="0" destOrd="0" presId="urn:microsoft.com/office/officeart/2005/8/layout/list1"/>
    <dgm:cxn modelId="{FE12165B-F9C9-4DC7-80BF-8B726D52A274}" type="presOf" srcId="{F46FB705-0B53-45C9-900E-C51D793DE8F9}" destId="{3559F383-780F-4410-B4EB-DEED56D80F03}" srcOrd="1" destOrd="0" presId="urn:microsoft.com/office/officeart/2005/8/layout/list1"/>
    <dgm:cxn modelId="{E7A11292-EF30-4AD1-9A13-54E53E81A67F}" srcId="{E106E3E5-DC17-46D7-9DAD-D4586A369AAF}" destId="{01A95114-1BCD-4118-AEE7-60A77E6330F2}" srcOrd="0" destOrd="0" parTransId="{EA246757-16A7-498A-AD9F-BF3546FDDBA3}" sibTransId="{657C9403-9054-454B-B87B-BAB38E4F3D44}"/>
    <dgm:cxn modelId="{6E4883BE-EE31-4143-BD3D-F3855A0B7437}" srcId="{E106E3E5-DC17-46D7-9DAD-D4586A369AAF}" destId="{F46FB705-0B53-45C9-900E-C51D793DE8F9}" srcOrd="1" destOrd="0" parTransId="{3136178A-CF24-4688-8983-4CD551F8D3B8}" sibTransId="{DD582AB5-F7BD-4EA4-9B45-401FDD5136FC}"/>
    <dgm:cxn modelId="{2799F85C-2B7A-46D9-8F1F-18C8298D7E07}" srcId="{E106E3E5-DC17-46D7-9DAD-D4586A369AAF}" destId="{6817AF0A-B120-4684-9532-773678422E39}" srcOrd="2" destOrd="0" parTransId="{DB10DFC4-E50E-4957-8E56-9D34F89DC7DA}" sibTransId="{6E1D4561-43E4-46B9-9BF9-45D08FD75679}"/>
    <dgm:cxn modelId="{E5EA3E65-CC2F-4FD2-A60B-FF01E8A28A94}" type="presOf" srcId="{6817AF0A-B120-4684-9532-773678422E39}" destId="{5D9C6A6C-112D-4EF4-80BD-5EBC7E7B9DDB}" srcOrd="1" destOrd="0" presId="urn:microsoft.com/office/officeart/2005/8/layout/list1"/>
    <dgm:cxn modelId="{DF566EBA-ECA7-47F0-9EA2-43B917E84040}" type="presOf" srcId="{E106E3E5-DC17-46D7-9DAD-D4586A369AAF}" destId="{A224ADD2-A9BD-472E-A5CD-88CD1D019B41}" srcOrd="0" destOrd="0" presId="urn:microsoft.com/office/officeart/2005/8/layout/list1"/>
    <dgm:cxn modelId="{0401A7B5-58AC-45FD-BCFF-0E1B42362F19}" type="presOf" srcId="{01A95114-1BCD-4118-AEE7-60A77E6330F2}" destId="{C43554C5-F414-4D0F-A809-99353335BB37}" srcOrd="1" destOrd="0" presId="urn:microsoft.com/office/officeart/2005/8/layout/list1"/>
    <dgm:cxn modelId="{48934F94-D344-4DC3-A102-FB862100AD10}" type="presParOf" srcId="{A224ADD2-A9BD-472E-A5CD-88CD1D019B41}" destId="{BB7970BD-66FB-47AA-8127-B18B9F881351}" srcOrd="0" destOrd="0" presId="urn:microsoft.com/office/officeart/2005/8/layout/list1"/>
    <dgm:cxn modelId="{874A13B7-D0DD-46D9-A7C3-8F8F45E42616}" type="presParOf" srcId="{BB7970BD-66FB-47AA-8127-B18B9F881351}" destId="{759F18FA-D3DC-44BD-AD16-923E9970787F}" srcOrd="0" destOrd="0" presId="urn:microsoft.com/office/officeart/2005/8/layout/list1"/>
    <dgm:cxn modelId="{524AE7EB-9720-4006-B764-3F506D43BA49}" type="presParOf" srcId="{BB7970BD-66FB-47AA-8127-B18B9F881351}" destId="{C43554C5-F414-4D0F-A809-99353335BB37}" srcOrd="1" destOrd="0" presId="urn:microsoft.com/office/officeart/2005/8/layout/list1"/>
    <dgm:cxn modelId="{19FF7E7D-15A8-42A8-89A8-A3033134743C}" type="presParOf" srcId="{A224ADD2-A9BD-472E-A5CD-88CD1D019B41}" destId="{37DF7C30-A2AC-4BFF-9F49-E1C40A572913}" srcOrd="1" destOrd="0" presId="urn:microsoft.com/office/officeart/2005/8/layout/list1"/>
    <dgm:cxn modelId="{3810A71F-3F6D-437C-B776-818F35F8EC23}" type="presParOf" srcId="{A224ADD2-A9BD-472E-A5CD-88CD1D019B41}" destId="{03280BF6-4FB9-4052-BDEF-9E66AB7C2F46}" srcOrd="2" destOrd="0" presId="urn:microsoft.com/office/officeart/2005/8/layout/list1"/>
    <dgm:cxn modelId="{95D1F13D-F163-48EB-B073-AE9698E04A20}" type="presParOf" srcId="{A224ADD2-A9BD-472E-A5CD-88CD1D019B41}" destId="{83304486-D170-416D-9A20-9E29156B3593}" srcOrd="3" destOrd="0" presId="urn:microsoft.com/office/officeart/2005/8/layout/list1"/>
    <dgm:cxn modelId="{2D194765-2621-499D-BDA7-F9922DC33714}" type="presParOf" srcId="{A224ADD2-A9BD-472E-A5CD-88CD1D019B41}" destId="{113A69A1-8BEA-4955-AE13-A7AD32027810}" srcOrd="4" destOrd="0" presId="urn:microsoft.com/office/officeart/2005/8/layout/list1"/>
    <dgm:cxn modelId="{3C1EC138-EB60-424B-8919-7D1243D9BB20}" type="presParOf" srcId="{113A69A1-8BEA-4955-AE13-A7AD32027810}" destId="{3795CD69-A416-4AD9-A343-40E9E4AFD809}" srcOrd="0" destOrd="0" presId="urn:microsoft.com/office/officeart/2005/8/layout/list1"/>
    <dgm:cxn modelId="{4D99D97A-20A4-4608-8F79-0C9640AC1DB1}" type="presParOf" srcId="{113A69A1-8BEA-4955-AE13-A7AD32027810}" destId="{3559F383-780F-4410-B4EB-DEED56D80F03}" srcOrd="1" destOrd="0" presId="urn:microsoft.com/office/officeart/2005/8/layout/list1"/>
    <dgm:cxn modelId="{7B7BB902-5AB7-40F8-919B-FDDC3C81D744}" type="presParOf" srcId="{A224ADD2-A9BD-472E-A5CD-88CD1D019B41}" destId="{117303D3-6A5A-498B-8A97-5383CB13808A}" srcOrd="5" destOrd="0" presId="urn:microsoft.com/office/officeart/2005/8/layout/list1"/>
    <dgm:cxn modelId="{EDF788E6-C47D-4B3E-A897-4E99F8707A09}" type="presParOf" srcId="{A224ADD2-A9BD-472E-A5CD-88CD1D019B41}" destId="{BE3FD5F1-5EFC-41F9-9B71-2324936BEB33}" srcOrd="6" destOrd="0" presId="urn:microsoft.com/office/officeart/2005/8/layout/list1"/>
    <dgm:cxn modelId="{D9113BE7-4994-42BC-BB03-9C68964D3EB4}" type="presParOf" srcId="{A224ADD2-A9BD-472E-A5CD-88CD1D019B41}" destId="{78A9DD4F-0574-482B-BDA0-392C01D53A82}" srcOrd="7" destOrd="0" presId="urn:microsoft.com/office/officeart/2005/8/layout/list1"/>
    <dgm:cxn modelId="{365EFAFA-CBB9-4CEE-BA36-5051C9ADF059}" type="presParOf" srcId="{A224ADD2-A9BD-472E-A5CD-88CD1D019B41}" destId="{6B74FECF-AD63-4856-8AC2-B0F273B846C1}" srcOrd="8" destOrd="0" presId="urn:microsoft.com/office/officeart/2005/8/layout/list1"/>
    <dgm:cxn modelId="{7BBC822C-A8A3-4628-9766-C08442F9B2C2}" type="presParOf" srcId="{6B74FECF-AD63-4856-8AC2-B0F273B846C1}" destId="{88655304-B4B6-49DD-B44C-CFB294D3129C}" srcOrd="0" destOrd="0" presId="urn:microsoft.com/office/officeart/2005/8/layout/list1"/>
    <dgm:cxn modelId="{3967F253-4BB2-46D1-BD80-136B7EFB6833}" type="presParOf" srcId="{6B74FECF-AD63-4856-8AC2-B0F273B846C1}" destId="{5D9C6A6C-112D-4EF4-80BD-5EBC7E7B9DDB}" srcOrd="1" destOrd="0" presId="urn:microsoft.com/office/officeart/2005/8/layout/list1"/>
    <dgm:cxn modelId="{51E90DAF-ABC2-4CF8-9818-C47D0189100A}" type="presParOf" srcId="{A224ADD2-A9BD-472E-A5CD-88CD1D019B41}" destId="{4EFFFD3E-7A72-48F1-9DDD-EEBAFD88EAFA}" srcOrd="9" destOrd="0" presId="urn:microsoft.com/office/officeart/2005/8/layout/list1"/>
    <dgm:cxn modelId="{8AA28614-CFAF-4398-8C8F-5E4737E8E24B}" type="presParOf" srcId="{A224ADD2-A9BD-472E-A5CD-88CD1D019B41}" destId="{87732BA7-C0BC-4D99-8A20-7BDE1294D63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7E321B-1412-41BC-B6C9-B77B6E81F2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B352AF-FD23-48D1-B94E-7F22358750D2}">
      <dgm:prSet phldrT="[Text]"/>
      <dgm:spPr>
        <a:solidFill>
          <a:srgbClr val="7030A0"/>
        </a:solidFill>
      </dgm:spPr>
      <dgm:t>
        <a:bodyPr/>
        <a:lstStyle/>
        <a:p>
          <a:r>
            <a:rPr lang="id-ID" b="1" dirty="0" smtClean="0">
              <a:latin typeface="+mn-lt"/>
            </a:rPr>
            <a:t>Ujian Nasional sebagai </a:t>
          </a:r>
          <a:r>
            <a:rPr lang="id-ID" b="1" i="1" dirty="0" smtClean="0">
              <a:latin typeface="+mn-lt"/>
            </a:rPr>
            <a:t>Quality Control</a:t>
          </a:r>
          <a:r>
            <a:rPr lang="id-ID" b="1" dirty="0" smtClean="0">
              <a:latin typeface="+mn-lt"/>
            </a:rPr>
            <a:t> (QC)</a:t>
          </a:r>
          <a:endParaRPr lang="en-US" dirty="0"/>
        </a:p>
      </dgm:t>
    </dgm:pt>
    <dgm:pt modelId="{804A091A-3093-4000-88A1-7C493352958E}" type="parTrans" cxnId="{4E3157C0-79FA-4FF2-95B4-8134B92081D8}">
      <dgm:prSet/>
      <dgm:spPr/>
      <dgm:t>
        <a:bodyPr/>
        <a:lstStyle/>
        <a:p>
          <a:endParaRPr lang="en-US"/>
        </a:p>
      </dgm:t>
    </dgm:pt>
    <dgm:pt modelId="{7EB8EB85-6A85-482A-B260-8514DF9C9377}" type="sibTrans" cxnId="{4E3157C0-79FA-4FF2-95B4-8134B92081D8}">
      <dgm:prSet/>
      <dgm:spPr/>
      <dgm:t>
        <a:bodyPr/>
        <a:lstStyle/>
        <a:p>
          <a:endParaRPr lang="en-US"/>
        </a:p>
      </dgm:t>
    </dgm:pt>
    <dgm:pt modelId="{1EAB13F9-F1B6-4384-9EB8-08767CB01517}">
      <dgm:prSet phldrT="[Text]"/>
      <dgm:spPr/>
      <dgm:t>
        <a:bodyPr/>
        <a:lstStyle/>
        <a:p>
          <a:r>
            <a:rPr lang="id-ID" dirty="0" smtClean="0"/>
            <a:t>Pemerintah melalui Kementerian Pendidikan dan Kebudayaan, melanjutkan kebijakan penyelenggaraan Ujian Nasional (UN) yang berbasis pada standar nasional pendidikan sebagai </a:t>
          </a:r>
          <a:r>
            <a:rPr lang="id-ID" b="1" dirty="0" smtClean="0"/>
            <a:t>alat pengendali mutu lulusan</a:t>
          </a:r>
          <a:r>
            <a:rPr lang="id-ID" dirty="0" smtClean="0"/>
            <a:t> (</a:t>
          </a:r>
          <a:r>
            <a:rPr lang="id-ID" i="1" dirty="0" smtClean="0"/>
            <a:t>quality control</a:t>
          </a:r>
          <a:r>
            <a:rPr lang="id-ID" dirty="0" smtClean="0"/>
            <a:t>) pada jenjang pendidikan dasar dan menengah. </a:t>
          </a:r>
          <a:endParaRPr lang="en-US" dirty="0"/>
        </a:p>
      </dgm:t>
    </dgm:pt>
    <dgm:pt modelId="{34AF7131-A504-4DE6-8772-5EBC1F6A5CE6}" type="parTrans" cxnId="{05E18F35-44C9-4CFF-99E3-310F61717C08}">
      <dgm:prSet/>
      <dgm:spPr/>
      <dgm:t>
        <a:bodyPr/>
        <a:lstStyle/>
        <a:p>
          <a:endParaRPr lang="en-US"/>
        </a:p>
      </dgm:t>
    </dgm:pt>
    <dgm:pt modelId="{C261BB75-062F-49E2-91F8-009DC3F55CDF}" type="sibTrans" cxnId="{05E18F35-44C9-4CFF-99E3-310F61717C08}">
      <dgm:prSet/>
      <dgm:spPr/>
      <dgm:t>
        <a:bodyPr/>
        <a:lstStyle/>
        <a:p>
          <a:endParaRPr lang="en-US"/>
        </a:p>
      </dgm:t>
    </dgm:pt>
    <dgm:pt modelId="{458470E5-3D77-4498-9391-BFC5DC4C421D}">
      <dgm:prSet phldrT="[Text]"/>
      <dgm:spPr>
        <a:solidFill>
          <a:srgbClr val="7030A0"/>
        </a:solidFill>
      </dgm:spPr>
      <dgm:t>
        <a:bodyPr/>
        <a:lstStyle/>
        <a:p>
          <a:r>
            <a:rPr lang="id-ID" dirty="0" smtClean="0">
              <a:latin typeface="+mn-lt"/>
            </a:rPr>
            <a:t>Penjaminan Mutu </a:t>
          </a:r>
          <a:r>
            <a:rPr lang="en-US" dirty="0" smtClean="0">
              <a:latin typeface="+mn-lt"/>
            </a:rPr>
            <a:t>(Quality Assurance) </a:t>
          </a:r>
          <a:r>
            <a:rPr lang="id-ID" dirty="0" smtClean="0">
              <a:latin typeface="+mn-lt"/>
            </a:rPr>
            <a:t>untuk Ketuntasan Belajar</a:t>
          </a:r>
          <a:endParaRPr lang="en-US" dirty="0"/>
        </a:p>
      </dgm:t>
    </dgm:pt>
    <dgm:pt modelId="{278F548C-FE6A-4C5B-9F3C-87AFDE1E8722}" type="parTrans" cxnId="{556A0F10-D9FD-4491-B9B9-C43DF4AAB662}">
      <dgm:prSet/>
      <dgm:spPr/>
      <dgm:t>
        <a:bodyPr/>
        <a:lstStyle/>
        <a:p>
          <a:endParaRPr lang="en-US"/>
        </a:p>
      </dgm:t>
    </dgm:pt>
    <dgm:pt modelId="{70F3BE2D-DCFC-4E71-B47F-C1D3B36D2510}" type="sibTrans" cxnId="{556A0F10-D9FD-4491-B9B9-C43DF4AAB662}">
      <dgm:prSet/>
      <dgm:spPr/>
      <dgm:t>
        <a:bodyPr/>
        <a:lstStyle/>
        <a:p>
          <a:endParaRPr lang="en-US"/>
        </a:p>
      </dgm:t>
    </dgm:pt>
    <dgm:pt modelId="{40817227-2F64-4E98-B96F-E76EED34887C}">
      <dgm:prSet phldrT="[Text]"/>
      <dgm:spPr/>
      <dgm:t>
        <a:bodyPr/>
        <a:lstStyle/>
        <a:p>
          <a:r>
            <a:rPr lang="id-ID" dirty="0" smtClean="0"/>
            <a:t>Pemerintah melakukan secara sungguh-sungguh proses penjaminan mutu sekolah/madrasah melalui penguatan proses belajar mengajar berbasis ketuntasan belajar (</a:t>
          </a:r>
          <a:r>
            <a:rPr lang="id-ID" i="1" dirty="0" smtClean="0"/>
            <a:t>mastery learning</a:t>
          </a:r>
          <a:r>
            <a:rPr lang="id-ID" dirty="0" smtClean="0"/>
            <a:t>) disertai </a:t>
          </a:r>
          <a:r>
            <a:rPr lang="id-ID" dirty="0" smtClean="0"/>
            <a:t>penilaian </a:t>
          </a:r>
          <a:r>
            <a:rPr lang="id-ID" dirty="0" smtClean="0"/>
            <a:t>hasil belajar di kelas secara berkelanjutan oleh guru.</a:t>
          </a:r>
          <a:endParaRPr lang="en-US" dirty="0"/>
        </a:p>
      </dgm:t>
    </dgm:pt>
    <dgm:pt modelId="{9E3801B4-F262-41FE-902D-7A65A5EAC11A}" type="parTrans" cxnId="{B305F893-D5CF-4654-BEAD-B2776116141A}">
      <dgm:prSet/>
      <dgm:spPr/>
      <dgm:t>
        <a:bodyPr/>
        <a:lstStyle/>
        <a:p>
          <a:endParaRPr lang="en-US"/>
        </a:p>
      </dgm:t>
    </dgm:pt>
    <dgm:pt modelId="{B7FAC653-B49D-40FE-8E1A-8E7869209746}" type="sibTrans" cxnId="{B305F893-D5CF-4654-BEAD-B2776116141A}">
      <dgm:prSet/>
      <dgm:spPr/>
      <dgm:t>
        <a:bodyPr/>
        <a:lstStyle/>
        <a:p>
          <a:endParaRPr lang="en-US"/>
        </a:p>
      </dgm:t>
    </dgm:pt>
    <dgm:pt modelId="{43D32BCE-92D0-48E9-860F-AA516A28AA95}" type="pres">
      <dgm:prSet presAssocID="{037E321B-1412-41BC-B6C9-B77B6E81F2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889708-305E-49AF-9E20-C47F54B95EB6}" type="pres">
      <dgm:prSet presAssocID="{9AB352AF-FD23-48D1-B94E-7F22358750D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49F24-B5A9-46A9-9806-73E36D1C3C40}" type="pres">
      <dgm:prSet presAssocID="{9AB352AF-FD23-48D1-B94E-7F22358750D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70E0E6-CB9E-480D-A109-35B7D51CA73B}" type="pres">
      <dgm:prSet presAssocID="{458470E5-3D77-4498-9391-BFC5DC4C421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D39582-6199-403D-9D89-297D564E9A69}" type="pres">
      <dgm:prSet presAssocID="{458470E5-3D77-4498-9391-BFC5DC4C421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05F893-D5CF-4654-BEAD-B2776116141A}" srcId="{458470E5-3D77-4498-9391-BFC5DC4C421D}" destId="{40817227-2F64-4E98-B96F-E76EED34887C}" srcOrd="0" destOrd="0" parTransId="{9E3801B4-F262-41FE-902D-7A65A5EAC11A}" sibTransId="{B7FAC653-B49D-40FE-8E1A-8E7869209746}"/>
    <dgm:cxn modelId="{382B2C02-DEAC-4A52-954F-F55CB6E3A35B}" type="presOf" srcId="{458470E5-3D77-4498-9391-BFC5DC4C421D}" destId="{5170E0E6-CB9E-480D-A109-35B7D51CA73B}" srcOrd="0" destOrd="0" presId="urn:microsoft.com/office/officeart/2005/8/layout/vList2"/>
    <dgm:cxn modelId="{5D0C7D64-42AD-4D17-B5D9-99B8D2EC1D52}" type="presOf" srcId="{9AB352AF-FD23-48D1-B94E-7F22358750D2}" destId="{9A889708-305E-49AF-9E20-C47F54B95EB6}" srcOrd="0" destOrd="0" presId="urn:microsoft.com/office/officeart/2005/8/layout/vList2"/>
    <dgm:cxn modelId="{05E18F35-44C9-4CFF-99E3-310F61717C08}" srcId="{9AB352AF-FD23-48D1-B94E-7F22358750D2}" destId="{1EAB13F9-F1B6-4384-9EB8-08767CB01517}" srcOrd="0" destOrd="0" parTransId="{34AF7131-A504-4DE6-8772-5EBC1F6A5CE6}" sibTransId="{C261BB75-062F-49E2-91F8-009DC3F55CDF}"/>
    <dgm:cxn modelId="{4E3157C0-79FA-4FF2-95B4-8134B92081D8}" srcId="{037E321B-1412-41BC-B6C9-B77B6E81F27C}" destId="{9AB352AF-FD23-48D1-B94E-7F22358750D2}" srcOrd="0" destOrd="0" parTransId="{804A091A-3093-4000-88A1-7C493352958E}" sibTransId="{7EB8EB85-6A85-482A-B260-8514DF9C9377}"/>
    <dgm:cxn modelId="{E99E13CE-DB00-4ADD-8653-F9B8092011BA}" type="presOf" srcId="{40817227-2F64-4E98-B96F-E76EED34887C}" destId="{52D39582-6199-403D-9D89-297D564E9A69}" srcOrd="0" destOrd="0" presId="urn:microsoft.com/office/officeart/2005/8/layout/vList2"/>
    <dgm:cxn modelId="{1E7E6932-A7F4-4248-BA6E-FA90615E36A9}" type="presOf" srcId="{037E321B-1412-41BC-B6C9-B77B6E81F27C}" destId="{43D32BCE-92D0-48E9-860F-AA516A28AA95}" srcOrd="0" destOrd="0" presId="urn:microsoft.com/office/officeart/2005/8/layout/vList2"/>
    <dgm:cxn modelId="{F93FD051-72B6-4F0D-BCAB-1143F03512BD}" type="presOf" srcId="{1EAB13F9-F1B6-4384-9EB8-08767CB01517}" destId="{57E49F24-B5A9-46A9-9806-73E36D1C3C40}" srcOrd="0" destOrd="0" presId="urn:microsoft.com/office/officeart/2005/8/layout/vList2"/>
    <dgm:cxn modelId="{556A0F10-D9FD-4491-B9B9-C43DF4AAB662}" srcId="{037E321B-1412-41BC-B6C9-B77B6E81F27C}" destId="{458470E5-3D77-4498-9391-BFC5DC4C421D}" srcOrd="1" destOrd="0" parTransId="{278F548C-FE6A-4C5B-9F3C-87AFDE1E8722}" sibTransId="{70F3BE2D-DCFC-4E71-B47F-C1D3B36D2510}"/>
    <dgm:cxn modelId="{95AFBE2D-EFE1-4F45-807C-A649085B0637}" type="presParOf" srcId="{43D32BCE-92D0-48E9-860F-AA516A28AA95}" destId="{9A889708-305E-49AF-9E20-C47F54B95EB6}" srcOrd="0" destOrd="0" presId="urn:microsoft.com/office/officeart/2005/8/layout/vList2"/>
    <dgm:cxn modelId="{ADFEC79B-DC00-41DA-BF4B-46708863C163}" type="presParOf" srcId="{43D32BCE-92D0-48E9-860F-AA516A28AA95}" destId="{57E49F24-B5A9-46A9-9806-73E36D1C3C40}" srcOrd="1" destOrd="0" presId="urn:microsoft.com/office/officeart/2005/8/layout/vList2"/>
    <dgm:cxn modelId="{3AF54F48-3DA2-4BE4-A203-17C59E4265E4}" type="presParOf" srcId="{43D32BCE-92D0-48E9-860F-AA516A28AA95}" destId="{5170E0E6-CB9E-480D-A109-35B7D51CA73B}" srcOrd="2" destOrd="0" presId="urn:microsoft.com/office/officeart/2005/8/layout/vList2"/>
    <dgm:cxn modelId="{E4FC4D10-D87F-4937-8D69-CD01B48F22E6}" type="presParOf" srcId="{43D32BCE-92D0-48E9-860F-AA516A28AA95}" destId="{52D39582-6199-403D-9D89-297D564E9A6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7E321B-1412-41BC-B6C9-B77B6E81F2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B352AF-FD23-48D1-B94E-7F22358750D2}">
      <dgm:prSet phldrT="[Text]"/>
      <dgm:spPr>
        <a:solidFill>
          <a:srgbClr val="7030A0"/>
        </a:solidFill>
      </dgm:spPr>
      <dgm:t>
        <a:bodyPr/>
        <a:lstStyle/>
        <a:p>
          <a:r>
            <a:rPr lang="id-ID" b="1" dirty="0" smtClean="0">
              <a:latin typeface="+mn-lt"/>
            </a:rPr>
            <a:t>Ujian Nasional untuk Peningkatan Mutu Berkelanjutan</a:t>
          </a:r>
          <a:endParaRPr lang="en-US" dirty="0"/>
        </a:p>
      </dgm:t>
    </dgm:pt>
    <dgm:pt modelId="{804A091A-3093-4000-88A1-7C493352958E}" type="parTrans" cxnId="{4E3157C0-79FA-4FF2-95B4-8134B92081D8}">
      <dgm:prSet/>
      <dgm:spPr/>
      <dgm:t>
        <a:bodyPr/>
        <a:lstStyle/>
        <a:p>
          <a:endParaRPr lang="en-US"/>
        </a:p>
      </dgm:t>
    </dgm:pt>
    <dgm:pt modelId="{7EB8EB85-6A85-482A-B260-8514DF9C9377}" type="sibTrans" cxnId="{4E3157C0-79FA-4FF2-95B4-8134B92081D8}">
      <dgm:prSet/>
      <dgm:spPr/>
      <dgm:t>
        <a:bodyPr/>
        <a:lstStyle/>
        <a:p>
          <a:endParaRPr lang="en-US"/>
        </a:p>
      </dgm:t>
    </dgm:pt>
    <dgm:pt modelId="{1EAB13F9-F1B6-4384-9EB8-08767CB01517}">
      <dgm:prSet phldrT="[Text]"/>
      <dgm:spPr/>
      <dgm:t>
        <a:bodyPr/>
        <a:lstStyle/>
        <a:p>
          <a:r>
            <a:rPr lang="id-ID" dirty="0" smtClean="0"/>
            <a:t>Pemerintah, Pemerintah Daerah, dan penyelenggara pendidikan secara sungguh-sungguh melakukan </a:t>
          </a:r>
          <a:r>
            <a:rPr lang="id-ID" b="1" dirty="0" smtClean="0">
              <a:solidFill>
                <a:srgbClr val="FF0000"/>
              </a:solidFill>
            </a:rPr>
            <a:t>analisis terhadap hasil Ujian Nasional </a:t>
          </a:r>
          <a:r>
            <a:rPr lang="id-ID" dirty="0" smtClean="0"/>
            <a:t>dan menggunakannya untuk melakukan berbagai </a:t>
          </a:r>
          <a:r>
            <a:rPr lang="id-ID" b="1" dirty="0" smtClean="0">
              <a:solidFill>
                <a:srgbClr val="FF0000"/>
              </a:solidFill>
            </a:rPr>
            <a:t>intervensi kebijakan dalam rangka meningkatkan mutu</a:t>
          </a:r>
          <a:r>
            <a:rPr lang="id-ID" b="1" dirty="0" smtClean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id-ID" dirty="0" smtClean="0"/>
            <a:t>sekolah/madrasah pada jenjang pendidikan dasar dan menengah. </a:t>
          </a:r>
          <a:endParaRPr lang="en-US" dirty="0"/>
        </a:p>
      </dgm:t>
    </dgm:pt>
    <dgm:pt modelId="{34AF7131-A504-4DE6-8772-5EBC1F6A5CE6}" type="parTrans" cxnId="{05E18F35-44C9-4CFF-99E3-310F61717C08}">
      <dgm:prSet/>
      <dgm:spPr/>
      <dgm:t>
        <a:bodyPr/>
        <a:lstStyle/>
        <a:p>
          <a:endParaRPr lang="en-US"/>
        </a:p>
      </dgm:t>
    </dgm:pt>
    <dgm:pt modelId="{C261BB75-062F-49E2-91F8-009DC3F55CDF}" type="sibTrans" cxnId="{05E18F35-44C9-4CFF-99E3-310F61717C08}">
      <dgm:prSet/>
      <dgm:spPr/>
      <dgm:t>
        <a:bodyPr/>
        <a:lstStyle/>
        <a:p>
          <a:endParaRPr lang="en-US"/>
        </a:p>
      </dgm:t>
    </dgm:pt>
    <dgm:pt modelId="{458470E5-3D77-4498-9391-BFC5DC4C421D}">
      <dgm:prSet phldrT="[Text]"/>
      <dgm:spPr>
        <a:solidFill>
          <a:srgbClr val="7030A0"/>
        </a:solidFill>
      </dgm:spPr>
      <dgm:t>
        <a:bodyPr/>
        <a:lstStyle/>
        <a:p>
          <a:r>
            <a:rPr lang="id-ID" b="1" dirty="0" smtClean="0">
              <a:latin typeface="+mn-lt"/>
            </a:rPr>
            <a:t>Ujian Nasional untuk Sertifikasi</a:t>
          </a:r>
          <a:endParaRPr lang="en-US" dirty="0"/>
        </a:p>
      </dgm:t>
    </dgm:pt>
    <dgm:pt modelId="{278F548C-FE6A-4C5B-9F3C-87AFDE1E8722}" type="parTrans" cxnId="{556A0F10-D9FD-4491-B9B9-C43DF4AAB662}">
      <dgm:prSet/>
      <dgm:spPr/>
      <dgm:t>
        <a:bodyPr/>
        <a:lstStyle/>
        <a:p>
          <a:endParaRPr lang="en-US"/>
        </a:p>
      </dgm:t>
    </dgm:pt>
    <dgm:pt modelId="{70F3BE2D-DCFC-4E71-B47F-C1D3B36D2510}" type="sibTrans" cxnId="{556A0F10-D9FD-4491-B9B9-C43DF4AAB662}">
      <dgm:prSet/>
      <dgm:spPr/>
      <dgm:t>
        <a:bodyPr/>
        <a:lstStyle/>
        <a:p>
          <a:endParaRPr lang="en-US"/>
        </a:p>
      </dgm:t>
    </dgm:pt>
    <dgm:pt modelId="{40817227-2F64-4E98-B96F-E76EED34887C}">
      <dgm:prSet phldrT="[Text]"/>
      <dgm:spPr/>
      <dgm:t>
        <a:bodyPr/>
        <a:lstStyle/>
        <a:p>
          <a:r>
            <a:rPr lang="id-ID" dirty="0" smtClean="0"/>
            <a:t>Pemerintah menggunakan hasil Ujian Nasional untuk </a:t>
          </a:r>
          <a:r>
            <a:rPr lang="id-ID" b="1" dirty="0" smtClean="0">
              <a:solidFill>
                <a:srgbClr val="FF0000"/>
              </a:solidFill>
            </a:rPr>
            <a:t>sertifikasi lulusan</a:t>
          </a:r>
          <a:r>
            <a:rPr lang="id-ID" dirty="0" smtClean="0"/>
            <a:t>, sebagai </a:t>
          </a:r>
          <a:r>
            <a:rPr lang="id-ID" b="1" dirty="0" smtClean="0">
              <a:solidFill>
                <a:srgbClr val="FF0000"/>
              </a:solidFill>
            </a:rPr>
            <a:t>bukti dan pengakuan </a:t>
          </a:r>
          <a:r>
            <a:rPr lang="id-ID" dirty="0" smtClean="0"/>
            <a:t>pencapaian kompetensi lulusan pada jenjang pendidikan dasar dan menengah yang bersifat nasional.</a:t>
          </a:r>
          <a:endParaRPr lang="en-US" dirty="0"/>
        </a:p>
      </dgm:t>
    </dgm:pt>
    <dgm:pt modelId="{9E3801B4-F262-41FE-902D-7A65A5EAC11A}" type="parTrans" cxnId="{B305F893-D5CF-4654-BEAD-B2776116141A}">
      <dgm:prSet/>
      <dgm:spPr/>
      <dgm:t>
        <a:bodyPr/>
        <a:lstStyle/>
        <a:p>
          <a:endParaRPr lang="en-US"/>
        </a:p>
      </dgm:t>
    </dgm:pt>
    <dgm:pt modelId="{B7FAC653-B49D-40FE-8E1A-8E7869209746}" type="sibTrans" cxnId="{B305F893-D5CF-4654-BEAD-B2776116141A}">
      <dgm:prSet/>
      <dgm:spPr/>
      <dgm:t>
        <a:bodyPr/>
        <a:lstStyle/>
        <a:p>
          <a:endParaRPr lang="en-US"/>
        </a:p>
      </dgm:t>
    </dgm:pt>
    <dgm:pt modelId="{43D32BCE-92D0-48E9-860F-AA516A28AA95}" type="pres">
      <dgm:prSet presAssocID="{037E321B-1412-41BC-B6C9-B77B6E81F2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889708-305E-49AF-9E20-C47F54B95EB6}" type="pres">
      <dgm:prSet presAssocID="{9AB352AF-FD23-48D1-B94E-7F22358750D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49F24-B5A9-46A9-9806-73E36D1C3C40}" type="pres">
      <dgm:prSet presAssocID="{9AB352AF-FD23-48D1-B94E-7F22358750D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70E0E6-CB9E-480D-A109-35B7D51CA73B}" type="pres">
      <dgm:prSet presAssocID="{458470E5-3D77-4498-9391-BFC5DC4C421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D39582-6199-403D-9D89-297D564E9A69}" type="pres">
      <dgm:prSet presAssocID="{458470E5-3D77-4498-9391-BFC5DC4C421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69156D-1B50-4048-978B-7EA5AD26B699}" type="presOf" srcId="{9AB352AF-FD23-48D1-B94E-7F22358750D2}" destId="{9A889708-305E-49AF-9E20-C47F54B95EB6}" srcOrd="0" destOrd="0" presId="urn:microsoft.com/office/officeart/2005/8/layout/vList2"/>
    <dgm:cxn modelId="{F8E53207-FB58-46A1-BAE5-7F07173B23AB}" type="presOf" srcId="{1EAB13F9-F1B6-4384-9EB8-08767CB01517}" destId="{57E49F24-B5A9-46A9-9806-73E36D1C3C40}" srcOrd="0" destOrd="0" presId="urn:microsoft.com/office/officeart/2005/8/layout/vList2"/>
    <dgm:cxn modelId="{B305F893-D5CF-4654-BEAD-B2776116141A}" srcId="{458470E5-3D77-4498-9391-BFC5DC4C421D}" destId="{40817227-2F64-4E98-B96F-E76EED34887C}" srcOrd="0" destOrd="0" parTransId="{9E3801B4-F262-41FE-902D-7A65A5EAC11A}" sibTransId="{B7FAC653-B49D-40FE-8E1A-8E7869209746}"/>
    <dgm:cxn modelId="{9D809970-412C-491E-B8CB-41134389D495}" type="presOf" srcId="{037E321B-1412-41BC-B6C9-B77B6E81F27C}" destId="{43D32BCE-92D0-48E9-860F-AA516A28AA95}" srcOrd="0" destOrd="0" presId="urn:microsoft.com/office/officeart/2005/8/layout/vList2"/>
    <dgm:cxn modelId="{3C2385AA-956D-4935-A9BD-EB05C962FA76}" type="presOf" srcId="{458470E5-3D77-4498-9391-BFC5DC4C421D}" destId="{5170E0E6-CB9E-480D-A109-35B7D51CA73B}" srcOrd="0" destOrd="0" presId="urn:microsoft.com/office/officeart/2005/8/layout/vList2"/>
    <dgm:cxn modelId="{FCF3B239-ABAD-4C65-91B5-77FF294A6594}" type="presOf" srcId="{40817227-2F64-4E98-B96F-E76EED34887C}" destId="{52D39582-6199-403D-9D89-297D564E9A69}" srcOrd="0" destOrd="0" presId="urn:microsoft.com/office/officeart/2005/8/layout/vList2"/>
    <dgm:cxn modelId="{05E18F35-44C9-4CFF-99E3-310F61717C08}" srcId="{9AB352AF-FD23-48D1-B94E-7F22358750D2}" destId="{1EAB13F9-F1B6-4384-9EB8-08767CB01517}" srcOrd="0" destOrd="0" parTransId="{34AF7131-A504-4DE6-8772-5EBC1F6A5CE6}" sibTransId="{C261BB75-062F-49E2-91F8-009DC3F55CDF}"/>
    <dgm:cxn modelId="{4E3157C0-79FA-4FF2-95B4-8134B92081D8}" srcId="{037E321B-1412-41BC-B6C9-B77B6E81F27C}" destId="{9AB352AF-FD23-48D1-B94E-7F22358750D2}" srcOrd="0" destOrd="0" parTransId="{804A091A-3093-4000-88A1-7C493352958E}" sibTransId="{7EB8EB85-6A85-482A-B260-8514DF9C9377}"/>
    <dgm:cxn modelId="{556A0F10-D9FD-4491-B9B9-C43DF4AAB662}" srcId="{037E321B-1412-41BC-B6C9-B77B6E81F27C}" destId="{458470E5-3D77-4498-9391-BFC5DC4C421D}" srcOrd="1" destOrd="0" parTransId="{278F548C-FE6A-4C5B-9F3C-87AFDE1E8722}" sibTransId="{70F3BE2D-DCFC-4E71-B47F-C1D3B36D2510}"/>
    <dgm:cxn modelId="{F448917B-49FA-4CFB-99D2-30DC07B3FC03}" type="presParOf" srcId="{43D32BCE-92D0-48E9-860F-AA516A28AA95}" destId="{9A889708-305E-49AF-9E20-C47F54B95EB6}" srcOrd="0" destOrd="0" presId="urn:microsoft.com/office/officeart/2005/8/layout/vList2"/>
    <dgm:cxn modelId="{F2114AD5-965E-4343-9DEC-7109D3303AF3}" type="presParOf" srcId="{43D32BCE-92D0-48E9-860F-AA516A28AA95}" destId="{57E49F24-B5A9-46A9-9806-73E36D1C3C40}" srcOrd="1" destOrd="0" presId="urn:microsoft.com/office/officeart/2005/8/layout/vList2"/>
    <dgm:cxn modelId="{794125F3-1253-4450-9C20-45042D5708AD}" type="presParOf" srcId="{43D32BCE-92D0-48E9-860F-AA516A28AA95}" destId="{5170E0E6-CB9E-480D-A109-35B7D51CA73B}" srcOrd="2" destOrd="0" presId="urn:microsoft.com/office/officeart/2005/8/layout/vList2"/>
    <dgm:cxn modelId="{1F6BF61F-BBFD-43F9-A142-E477C52D33CF}" type="presParOf" srcId="{43D32BCE-92D0-48E9-860F-AA516A28AA95}" destId="{52D39582-6199-403D-9D89-297D564E9A6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7E321B-1412-41BC-B6C9-B77B6E81F2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B352AF-FD23-48D1-B94E-7F22358750D2}">
      <dgm:prSet phldrT="[Text]" custT="1"/>
      <dgm:spPr>
        <a:solidFill>
          <a:srgbClr val="7030A0"/>
        </a:solidFill>
      </dgm:spPr>
      <dgm:t>
        <a:bodyPr/>
        <a:lstStyle/>
        <a:p>
          <a:r>
            <a:rPr lang="id-ID" sz="4000" b="1" dirty="0" smtClean="0">
              <a:latin typeface="+mn-lt"/>
            </a:rPr>
            <a:t>Ujian Nasional sebagai </a:t>
          </a:r>
          <a:r>
            <a:rPr lang="en-US" sz="4000" b="1" dirty="0" err="1" smtClean="0">
              <a:latin typeface="+mn-lt"/>
            </a:rPr>
            <a:t>Pertimbangan</a:t>
          </a:r>
          <a:r>
            <a:rPr lang="id-ID" sz="4000" b="1" dirty="0" smtClean="0">
              <a:latin typeface="+mn-lt"/>
            </a:rPr>
            <a:t> Seleksi</a:t>
          </a:r>
          <a:endParaRPr lang="en-US" sz="4000" b="1" dirty="0"/>
        </a:p>
      </dgm:t>
    </dgm:pt>
    <dgm:pt modelId="{804A091A-3093-4000-88A1-7C493352958E}" type="parTrans" cxnId="{4E3157C0-79FA-4FF2-95B4-8134B92081D8}">
      <dgm:prSet/>
      <dgm:spPr/>
      <dgm:t>
        <a:bodyPr/>
        <a:lstStyle/>
        <a:p>
          <a:endParaRPr lang="en-US"/>
        </a:p>
      </dgm:t>
    </dgm:pt>
    <dgm:pt modelId="{7EB8EB85-6A85-482A-B260-8514DF9C9377}" type="sibTrans" cxnId="{4E3157C0-79FA-4FF2-95B4-8134B92081D8}">
      <dgm:prSet/>
      <dgm:spPr/>
      <dgm:t>
        <a:bodyPr/>
        <a:lstStyle/>
        <a:p>
          <a:endParaRPr lang="en-US"/>
        </a:p>
      </dgm:t>
    </dgm:pt>
    <dgm:pt modelId="{1EAB13F9-F1B6-4384-9EB8-08767CB01517}">
      <dgm:prSet phldrT="[Text]"/>
      <dgm:spPr/>
      <dgm:t>
        <a:bodyPr/>
        <a:lstStyle/>
        <a:p>
          <a:r>
            <a:rPr lang="id-ID" dirty="0" smtClean="0"/>
            <a:t>Dalam rangka menjamin </a:t>
          </a:r>
          <a:r>
            <a:rPr lang="id-ID" b="1" dirty="0" smtClean="0">
              <a:solidFill>
                <a:srgbClr val="0070C0"/>
              </a:solidFill>
            </a:rPr>
            <a:t>keadilan, pemerataan, efektivitas,</a:t>
          </a:r>
          <a:r>
            <a:rPr lang="id-ID" dirty="0" smtClean="0"/>
            <a:t> dan </a:t>
          </a:r>
          <a:r>
            <a:rPr lang="id-ID" b="1" dirty="0" smtClean="0">
              <a:solidFill>
                <a:srgbClr val="0070C0"/>
              </a:solidFill>
            </a:rPr>
            <a:t>efisiensi</a:t>
          </a:r>
          <a:r>
            <a:rPr lang="id-ID" dirty="0" smtClean="0">
              <a:solidFill>
                <a:srgbClr val="FF0000"/>
              </a:solidFill>
            </a:rPr>
            <a:t> </a:t>
          </a:r>
          <a:r>
            <a:rPr lang="id-ID" dirty="0" smtClean="0"/>
            <a:t>penyelenggaraan pendidikan, Pemerintah menggunakan hasil Ujian Nasional sebagai dasar </a:t>
          </a:r>
          <a:r>
            <a:rPr lang="id-ID" b="1" dirty="0" smtClean="0"/>
            <a:t>pertimbangan penerimaan peserta didik </a:t>
          </a:r>
          <a:r>
            <a:rPr lang="id-ID" dirty="0" smtClean="0"/>
            <a:t>pada jenjang pendidikan menengah dan tinggi.</a:t>
          </a:r>
          <a:endParaRPr lang="en-US" dirty="0"/>
        </a:p>
      </dgm:t>
    </dgm:pt>
    <dgm:pt modelId="{34AF7131-A504-4DE6-8772-5EBC1F6A5CE6}" type="parTrans" cxnId="{05E18F35-44C9-4CFF-99E3-310F61717C08}">
      <dgm:prSet/>
      <dgm:spPr/>
      <dgm:t>
        <a:bodyPr/>
        <a:lstStyle/>
        <a:p>
          <a:endParaRPr lang="en-US"/>
        </a:p>
      </dgm:t>
    </dgm:pt>
    <dgm:pt modelId="{C261BB75-062F-49E2-91F8-009DC3F55CDF}" type="sibTrans" cxnId="{05E18F35-44C9-4CFF-99E3-310F61717C08}">
      <dgm:prSet/>
      <dgm:spPr/>
      <dgm:t>
        <a:bodyPr/>
        <a:lstStyle/>
        <a:p>
          <a:endParaRPr lang="en-US"/>
        </a:p>
      </dgm:t>
    </dgm:pt>
    <dgm:pt modelId="{43D32BCE-92D0-48E9-860F-AA516A28AA95}" type="pres">
      <dgm:prSet presAssocID="{037E321B-1412-41BC-B6C9-B77B6E81F2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889708-305E-49AF-9E20-C47F54B95EB6}" type="pres">
      <dgm:prSet presAssocID="{9AB352AF-FD23-48D1-B94E-7F22358750D2}" presName="parentText" presStyleLbl="node1" presStyleIdx="0" presStyleCnt="1" custLinFactNeighborX="2679" custLinFactNeighborY="-38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49F24-B5A9-46A9-9806-73E36D1C3C40}" type="pres">
      <dgm:prSet presAssocID="{9AB352AF-FD23-48D1-B94E-7F22358750D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D273CF-14B8-40A2-B72F-C965B8A6FA44}" type="presOf" srcId="{1EAB13F9-F1B6-4384-9EB8-08767CB01517}" destId="{57E49F24-B5A9-46A9-9806-73E36D1C3C40}" srcOrd="0" destOrd="0" presId="urn:microsoft.com/office/officeart/2005/8/layout/vList2"/>
    <dgm:cxn modelId="{9F11BD74-F186-45B0-844B-C9FA431FFAE0}" type="presOf" srcId="{9AB352AF-FD23-48D1-B94E-7F22358750D2}" destId="{9A889708-305E-49AF-9E20-C47F54B95EB6}" srcOrd="0" destOrd="0" presId="urn:microsoft.com/office/officeart/2005/8/layout/vList2"/>
    <dgm:cxn modelId="{05E18F35-44C9-4CFF-99E3-310F61717C08}" srcId="{9AB352AF-FD23-48D1-B94E-7F22358750D2}" destId="{1EAB13F9-F1B6-4384-9EB8-08767CB01517}" srcOrd="0" destOrd="0" parTransId="{34AF7131-A504-4DE6-8772-5EBC1F6A5CE6}" sibTransId="{C261BB75-062F-49E2-91F8-009DC3F55CDF}"/>
    <dgm:cxn modelId="{4E3157C0-79FA-4FF2-95B4-8134B92081D8}" srcId="{037E321B-1412-41BC-B6C9-B77B6E81F27C}" destId="{9AB352AF-FD23-48D1-B94E-7F22358750D2}" srcOrd="0" destOrd="0" parTransId="{804A091A-3093-4000-88A1-7C493352958E}" sibTransId="{7EB8EB85-6A85-482A-B260-8514DF9C9377}"/>
    <dgm:cxn modelId="{F0A282E0-C7BC-43EF-95BA-134493E313ED}" type="presOf" srcId="{037E321B-1412-41BC-B6C9-B77B6E81F27C}" destId="{43D32BCE-92D0-48E9-860F-AA516A28AA95}" srcOrd="0" destOrd="0" presId="urn:microsoft.com/office/officeart/2005/8/layout/vList2"/>
    <dgm:cxn modelId="{F758895E-96A6-4D4F-85D8-C77A3DC3B25D}" type="presParOf" srcId="{43D32BCE-92D0-48E9-860F-AA516A28AA95}" destId="{9A889708-305E-49AF-9E20-C47F54B95EB6}" srcOrd="0" destOrd="0" presId="urn:microsoft.com/office/officeart/2005/8/layout/vList2"/>
    <dgm:cxn modelId="{90726ADA-5E71-459F-9D3D-383FBCAE7334}" type="presParOf" srcId="{43D32BCE-92D0-48E9-860F-AA516A28AA95}" destId="{57E49F24-B5A9-46A9-9806-73E36D1C3C4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438A3-6B12-4435-872C-B4F8C1788087}">
      <dsp:nvSpPr>
        <dsp:cNvPr id="0" name=""/>
        <dsp:cNvSpPr/>
      </dsp:nvSpPr>
      <dsp:spPr>
        <a:xfrm rot="10800000">
          <a:off x="759989" y="981"/>
          <a:ext cx="2330958" cy="691472"/>
        </a:xfrm>
        <a:prstGeom prst="homePlat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920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SKL &amp; SI</a:t>
          </a:r>
          <a:endParaRPr lang="en-US" sz="2800" kern="1200" dirty="0"/>
        </a:p>
      </dsp:txBody>
      <dsp:txXfrm rot="10800000">
        <a:off x="932857" y="981"/>
        <a:ext cx="2158090" cy="691472"/>
      </dsp:txXfrm>
    </dsp:sp>
    <dsp:sp modelId="{D547529B-9498-47D8-AE0C-4955BE48CBD7}">
      <dsp:nvSpPr>
        <dsp:cNvPr id="0" name=""/>
        <dsp:cNvSpPr/>
      </dsp:nvSpPr>
      <dsp:spPr>
        <a:xfrm>
          <a:off x="414252" y="981"/>
          <a:ext cx="691472" cy="6914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9C527-E686-426A-8430-AC242551F3AC}">
      <dsp:nvSpPr>
        <dsp:cNvPr id="0" name=""/>
        <dsp:cNvSpPr/>
      </dsp:nvSpPr>
      <dsp:spPr>
        <a:xfrm rot="10800000">
          <a:off x="759989" y="898863"/>
          <a:ext cx="2330958" cy="691472"/>
        </a:xfrm>
        <a:prstGeom prst="homePlate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92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/>
            <a:t>Standar Proses</a:t>
          </a:r>
          <a:endParaRPr lang="en-US" sz="2400" b="1" kern="1200" dirty="0"/>
        </a:p>
      </dsp:txBody>
      <dsp:txXfrm rot="10800000">
        <a:off x="932857" y="898863"/>
        <a:ext cx="2158090" cy="691472"/>
      </dsp:txXfrm>
    </dsp:sp>
    <dsp:sp modelId="{E27720E8-64F6-4B78-988F-BE338376DF36}">
      <dsp:nvSpPr>
        <dsp:cNvPr id="0" name=""/>
        <dsp:cNvSpPr/>
      </dsp:nvSpPr>
      <dsp:spPr>
        <a:xfrm>
          <a:off x="414252" y="898863"/>
          <a:ext cx="691472" cy="6914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C1592C-D0A5-40AA-B2F4-8E5E1FC7C940}">
      <dsp:nvSpPr>
        <dsp:cNvPr id="0" name=""/>
        <dsp:cNvSpPr/>
      </dsp:nvSpPr>
      <dsp:spPr>
        <a:xfrm rot="10800000">
          <a:off x="759989" y="1796746"/>
          <a:ext cx="2330958" cy="691472"/>
        </a:xfrm>
        <a:prstGeom prst="homePlat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920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/>
            <a:t>StandarPenilaian</a:t>
          </a:r>
          <a:endParaRPr lang="en-US" sz="1800" b="1" kern="1200" dirty="0"/>
        </a:p>
      </dsp:txBody>
      <dsp:txXfrm rot="10800000">
        <a:off x="932857" y="1796746"/>
        <a:ext cx="2158090" cy="691472"/>
      </dsp:txXfrm>
    </dsp:sp>
    <dsp:sp modelId="{27B77AC1-8007-4729-A6B9-5A70F755C270}">
      <dsp:nvSpPr>
        <dsp:cNvPr id="0" name=""/>
        <dsp:cNvSpPr/>
      </dsp:nvSpPr>
      <dsp:spPr>
        <a:xfrm>
          <a:off x="414252" y="1796746"/>
          <a:ext cx="691472" cy="6914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928CF-ADB2-4AA8-AEEC-960F8156821D}">
      <dsp:nvSpPr>
        <dsp:cNvPr id="0" name=""/>
        <dsp:cNvSpPr/>
      </dsp:nvSpPr>
      <dsp:spPr>
        <a:xfrm>
          <a:off x="4007" y="773082"/>
          <a:ext cx="1886399" cy="728150"/>
        </a:xfrm>
        <a:prstGeom prst="chevron">
          <a:avLst>
            <a:gd name="adj" fmla="val 4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3C6DB-38FA-4A3E-BFA1-98941A583C24}">
      <dsp:nvSpPr>
        <dsp:cNvPr id="0" name=""/>
        <dsp:cNvSpPr/>
      </dsp:nvSpPr>
      <dsp:spPr>
        <a:xfrm>
          <a:off x="507047" y="955120"/>
          <a:ext cx="1592959" cy="728150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Penyusunan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Desain</a:t>
          </a:r>
          <a:endParaRPr lang="en-US" sz="2000" kern="1200" dirty="0"/>
        </a:p>
      </dsp:txBody>
      <dsp:txXfrm>
        <a:off x="528374" y="976447"/>
        <a:ext cx="1550305" cy="685496"/>
      </dsp:txXfrm>
    </dsp:sp>
    <dsp:sp modelId="{6FCB6EBE-6E00-4484-8AB3-AC93EC2484E5}">
      <dsp:nvSpPr>
        <dsp:cNvPr id="0" name=""/>
        <dsp:cNvSpPr/>
      </dsp:nvSpPr>
      <dsp:spPr>
        <a:xfrm>
          <a:off x="2158694" y="773082"/>
          <a:ext cx="1886399" cy="728150"/>
        </a:xfrm>
        <a:prstGeom prst="chevron">
          <a:avLst>
            <a:gd name="adj" fmla="val 4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D5590-0D59-41D8-9C3D-2686EC9D1606}">
      <dsp:nvSpPr>
        <dsp:cNvPr id="0" name=""/>
        <dsp:cNvSpPr/>
      </dsp:nvSpPr>
      <dsp:spPr>
        <a:xfrm>
          <a:off x="2661734" y="955120"/>
          <a:ext cx="1592959" cy="72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Naskah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Akademik</a:t>
          </a:r>
          <a:endParaRPr lang="en-US" sz="2000" kern="1200" dirty="0"/>
        </a:p>
      </dsp:txBody>
      <dsp:txXfrm>
        <a:off x="2683061" y="976447"/>
        <a:ext cx="1550305" cy="685496"/>
      </dsp:txXfrm>
    </dsp:sp>
    <dsp:sp modelId="{93788B08-E32D-4E6B-B5F9-995F0E6E1EA3}">
      <dsp:nvSpPr>
        <dsp:cNvPr id="0" name=""/>
        <dsp:cNvSpPr/>
      </dsp:nvSpPr>
      <dsp:spPr>
        <a:xfrm>
          <a:off x="4313381" y="773082"/>
          <a:ext cx="1886399" cy="728150"/>
        </a:xfrm>
        <a:prstGeom prst="chevron">
          <a:avLst>
            <a:gd name="adj" fmla="val 4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6675BA-D13B-4144-A251-83A0476FB47F}">
      <dsp:nvSpPr>
        <dsp:cNvPr id="0" name=""/>
        <dsp:cNvSpPr/>
      </dsp:nvSpPr>
      <dsp:spPr>
        <a:xfrm>
          <a:off x="4816421" y="955120"/>
          <a:ext cx="1592959" cy="72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</a:t>
          </a:r>
          <a:r>
            <a:rPr lang="id-ID" sz="2000" kern="1200" dirty="0" smtClean="0"/>
            <a:t>enyusunan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Instrumen</a:t>
          </a:r>
          <a:endParaRPr lang="en-US" sz="2000" kern="1200" dirty="0"/>
        </a:p>
      </dsp:txBody>
      <dsp:txXfrm>
        <a:off x="4837748" y="976447"/>
        <a:ext cx="1550305" cy="685496"/>
      </dsp:txXfrm>
    </dsp:sp>
    <dsp:sp modelId="{404F3B34-054E-43AD-919F-3620D74659ED}">
      <dsp:nvSpPr>
        <dsp:cNvPr id="0" name=""/>
        <dsp:cNvSpPr/>
      </dsp:nvSpPr>
      <dsp:spPr>
        <a:xfrm>
          <a:off x="6468069" y="773082"/>
          <a:ext cx="1886399" cy="728150"/>
        </a:xfrm>
        <a:prstGeom prst="chevron">
          <a:avLst>
            <a:gd name="adj" fmla="val 4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BF458-3B5E-4CBB-9364-9F544F689104}">
      <dsp:nvSpPr>
        <dsp:cNvPr id="0" name=""/>
        <dsp:cNvSpPr/>
      </dsp:nvSpPr>
      <dsp:spPr>
        <a:xfrm>
          <a:off x="6971108" y="955120"/>
          <a:ext cx="1592959" cy="728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Review instrumen</a:t>
          </a:r>
          <a:endParaRPr lang="en-US" sz="2000" kern="1200" dirty="0"/>
        </a:p>
      </dsp:txBody>
      <dsp:txXfrm>
        <a:off x="6992435" y="976447"/>
        <a:ext cx="1550305" cy="6854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928CF-ADB2-4AA8-AEEC-960F8156821D}">
      <dsp:nvSpPr>
        <dsp:cNvPr id="0" name=""/>
        <dsp:cNvSpPr/>
      </dsp:nvSpPr>
      <dsp:spPr>
        <a:xfrm>
          <a:off x="2904" y="1370623"/>
          <a:ext cx="1899177" cy="733082"/>
        </a:xfrm>
        <a:prstGeom prst="chevron">
          <a:avLst>
            <a:gd name="adj" fmla="val 4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3C6DB-38FA-4A3E-BFA1-98941A583C24}">
      <dsp:nvSpPr>
        <dsp:cNvPr id="0" name=""/>
        <dsp:cNvSpPr/>
      </dsp:nvSpPr>
      <dsp:spPr>
        <a:xfrm>
          <a:off x="509351" y="1553894"/>
          <a:ext cx="1603749" cy="733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Perbaikan instrumen</a:t>
          </a:r>
          <a:endParaRPr lang="en-US" sz="2000" kern="1200" dirty="0"/>
        </a:p>
      </dsp:txBody>
      <dsp:txXfrm>
        <a:off x="530822" y="1575365"/>
        <a:ext cx="1560807" cy="690140"/>
      </dsp:txXfrm>
    </dsp:sp>
    <dsp:sp modelId="{6FCB6EBE-6E00-4484-8AB3-AC93EC2484E5}">
      <dsp:nvSpPr>
        <dsp:cNvPr id="0" name=""/>
        <dsp:cNvSpPr/>
      </dsp:nvSpPr>
      <dsp:spPr>
        <a:xfrm>
          <a:off x="2172186" y="1370623"/>
          <a:ext cx="1899177" cy="733082"/>
        </a:xfrm>
        <a:prstGeom prst="chevron">
          <a:avLst>
            <a:gd name="adj" fmla="val 4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D5590-0D59-41D8-9C3D-2686EC9D1606}">
      <dsp:nvSpPr>
        <dsp:cNvPr id="0" name=""/>
        <dsp:cNvSpPr/>
      </dsp:nvSpPr>
      <dsp:spPr>
        <a:xfrm>
          <a:off x="2678634" y="1553894"/>
          <a:ext cx="1603749" cy="733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pengumpulan data &amp; FGD</a:t>
          </a:r>
          <a:endParaRPr lang="en-US" sz="2000" kern="1200" dirty="0"/>
        </a:p>
      </dsp:txBody>
      <dsp:txXfrm>
        <a:off x="2700105" y="1575365"/>
        <a:ext cx="1560807" cy="690140"/>
      </dsp:txXfrm>
    </dsp:sp>
    <dsp:sp modelId="{93788B08-E32D-4E6B-B5F9-995F0E6E1EA3}">
      <dsp:nvSpPr>
        <dsp:cNvPr id="0" name=""/>
        <dsp:cNvSpPr/>
      </dsp:nvSpPr>
      <dsp:spPr>
        <a:xfrm>
          <a:off x="4341469" y="1370623"/>
          <a:ext cx="1899177" cy="733082"/>
        </a:xfrm>
        <a:prstGeom prst="chevron">
          <a:avLst>
            <a:gd name="adj" fmla="val 4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6675BA-D13B-4144-A251-83A0476FB47F}">
      <dsp:nvSpPr>
        <dsp:cNvPr id="0" name=""/>
        <dsp:cNvSpPr/>
      </dsp:nvSpPr>
      <dsp:spPr>
        <a:xfrm>
          <a:off x="4847916" y="1553894"/>
          <a:ext cx="1603749" cy="733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Analisis data</a:t>
          </a:r>
          <a:endParaRPr lang="en-US" sz="2000" kern="1200" dirty="0"/>
        </a:p>
      </dsp:txBody>
      <dsp:txXfrm>
        <a:off x="4869387" y="1575365"/>
        <a:ext cx="1560807" cy="690140"/>
      </dsp:txXfrm>
    </dsp:sp>
    <dsp:sp modelId="{404F3B34-054E-43AD-919F-3620D74659ED}">
      <dsp:nvSpPr>
        <dsp:cNvPr id="0" name=""/>
        <dsp:cNvSpPr/>
      </dsp:nvSpPr>
      <dsp:spPr>
        <a:xfrm>
          <a:off x="6510751" y="1355355"/>
          <a:ext cx="1899177" cy="733082"/>
        </a:xfrm>
        <a:prstGeom prst="chevron">
          <a:avLst>
            <a:gd name="adj" fmla="val 4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BF458-3B5E-4CBB-9364-9F544F689104}">
      <dsp:nvSpPr>
        <dsp:cNvPr id="0" name=""/>
        <dsp:cNvSpPr/>
      </dsp:nvSpPr>
      <dsp:spPr>
        <a:xfrm>
          <a:off x="6954251" y="1508089"/>
          <a:ext cx="1729643" cy="794155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Pelaporan &amp; Rekomendasi</a:t>
          </a:r>
          <a:endParaRPr lang="en-US" sz="2000" kern="1200" dirty="0"/>
        </a:p>
      </dsp:txBody>
      <dsp:txXfrm>
        <a:off x="6977511" y="1531349"/>
        <a:ext cx="1683123" cy="7476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80BF6-4FB9-4052-BDEF-9E66AB7C2F46}">
      <dsp:nvSpPr>
        <dsp:cNvPr id="0" name=""/>
        <dsp:cNvSpPr/>
      </dsp:nvSpPr>
      <dsp:spPr>
        <a:xfrm>
          <a:off x="0" y="417832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554C5-F414-4D0F-A809-99353335BB37}">
      <dsp:nvSpPr>
        <dsp:cNvPr id="0" name=""/>
        <dsp:cNvSpPr/>
      </dsp:nvSpPr>
      <dsp:spPr>
        <a:xfrm>
          <a:off x="394335" y="63592"/>
          <a:ext cx="5520690" cy="70848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Tujuan</a:t>
          </a:r>
          <a:r>
            <a:rPr lang="en-US" sz="2400" kern="1200" dirty="0" smtClean="0"/>
            <a:t> UN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Pemanfaatan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hasil</a:t>
          </a:r>
          <a:r>
            <a:rPr lang="en-US" sz="2400" kern="1200" dirty="0" smtClean="0"/>
            <a:t> UN</a:t>
          </a:r>
          <a:endParaRPr lang="en-US" sz="2400" kern="1200" dirty="0"/>
        </a:p>
      </dsp:txBody>
      <dsp:txXfrm>
        <a:off x="428920" y="98177"/>
        <a:ext cx="5451520" cy="639310"/>
      </dsp:txXfrm>
    </dsp:sp>
    <dsp:sp modelId="{BE3FD5F1-5EFC-41F9-9B71-2324936BEB33}">
      <dsp:nvSpPr>
        <dsp:cNvPr id="0" name=""/>
        <dsp:cNvSpPr/>
      </dsp:nvSpPr>
      <dsp:spPr>
        <a:xfrm>
          <a:off x="0" y="1506472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9F383-780F-4410-B4EB-DEED56D80F03}">
      <dsp:nvSpPr>
        <dsp:cNvPr id="0" name=""/>
        <dsp:cNvSpPr/>
      </dsp:nvSpPr>
      <dsp:spPr>
        <a:xfrm>
          <a:off x="394335" y="1152232"/>
          <a:ext cx="5520690" cy="70848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Kelembagaan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Penyelenggara</a:t>
          </a:r>
          <a:r>
            <a:rPr lang="en-US" sz="2400" kern="1200" dirty="0" smtClean="0"/>
            <a:t> UN</a:t>
          </a:r>
          <a:endParaRPr lang="en-US" sz="2400" kern="1200" dirty="0"/>
        </a:p>
      </dsp:txBody>
      <dsp:txXfrm>
        <a:off x="428920" y="1186817"/>
        <a:ext cx="5451520" cy="639310"/>
      </dsp:txXfrm>
    </dsp:sp>
    <dsp:sp modelId="{87732BA7-C0BC-4D99-8A20-7BDE1294D639}">
      <dsp:nvSpPr>
        <dsp:cNvPr id="0" name=""/>
        <dsp:cNvSpPr/>
      </dsp:nvSpPr>
      <dsp:spPr>
        <a:xfrm>
          <a:off x="0" y="2595112"/>
          <a:ext cx="78867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9C6A6C-112D-4EF4-80BD-5EBC7E7B9DDB}">
      <dsp:nvSpPr>
        <dsp:cNvPr id="0" name=""/>
        <dsp:cNvSpPr/>
      </dsp:nvSpPr>
      <dsp:spPr>
        <a:xfrm>
          <a:off x="394335" y="2240872"/>
          <a:ext cx="5520690" cy="70848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Penyelenggaraan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pelaksanaan</a:t>
          </a:r>
          <a:r>
            <a:rPr lang="en-US" sz="2400" kern="1200" dirty="0" smtClean="0"/>
            <a:t> UN</a:t>
          </a:r>
          <a:endParaRPr lang="en-US" sz="2400" kern="1200" dirty="0"/>
        </a:p>
      </dsp:txBody>
      <dsp:txXfrm>
        <a:off x="428920" y="2275457"/>
        <a:ext cx="5451520" cy="6393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89708-305E-49AF-9E20-C47F54B95EB6}">
      <dsp:nvSpPr>
        <dsp:cNvPr id="0" name=""/>
        <dsp:cNvSpPr/>
      </dsp:nvSpPr>
      <dsp:spPr>
        <a:xfrm>
          <a:off x="0" y="7295"/>
          <a:ext cx="8045312" cy="1072579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b="1" kern="1200" dirty="0" smtClean="0">
              <a:latin typeface="+mn-lt"/>
            </a:rPr>
            <a:t>Ujian Nasional sebagai </a:t>
          </a:r>
          <a:r>
            <a:rPr lang="id-ID" sz="2700" b="1" i="1" kern="1200" dirty="0" smtClean="0">
              <a:latin typeface="+mn-lt"/>
            </a:rPr>
            <a:t>Quality Control</a:t>
          </a:r>
          <a:r>
            <a:rPr lang="id-ID" sz="2700" b="1" kern="1200" dirty="0" smtClean="0">
              <a:latin typeface="+mn-lt"/>
            </a:rPr>
            <a:t> (QC)</a:t>
          </a:r>
          <a:endParaRPr lang="en-US" sz="2700" kern="1200" dirty="0"/>
        </a:p>
      </dsp:txBody>
      <dsp:txXfrm>
        <a:off x="52359" y="59654"/>
        <a:ext cx="7940594" cy="967861"/>
      </dsp:txXfrm>
    </dsp:sp>
    <dsp:sp modelId="{57E49F24-B5A9-46A9-9806-73E36D1C3C40}">
      <dsp:nvSpPr>
        <dsp:cNvPr id="0" name=""/>
        <dsp:cNvSpPr/>
      </dsp:nvSpPr>
      <dsp:spPr>
        <a:xfrm>
          <a:off x="0" y="1079874"/>
          <a:ext cx="8045312" cy="1536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3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100" kern="1200" dirty="0" smtClean="0"/>
            <a:t>Pemerintah melalui Kementerian Pendidikan dan Kebudayaan, melanjutkan kebijakan penyelenggaraan Ujian Nasional (UN) yang berbasis pada standar nasional pendidikan sebagai </a:t>
          </a:r>
          <a:r>
            <a:rPr lang="id-ID" sz="2100" b="1" kern="1200" dirty="0" smtClean="0"/>
            <a:t>alat pengendali mutu lulusan</a:t>
          </a:r>
          <a:r>
            <a:rPr lang="id-ID" sz="2100" kern="1200" dirty="0" smtClean="0"/>
            <a:t> (</a:t>
          </a:r>
          <a:r>
            <a:rPr lang="id-ID" sz="2100" i="1" kern="1200" dirty="0" smtClean="0"/>
            <a:t>quality control</a:t>
          </a:r>
          <a:r>
            <a:rPr lang="id-ID" sz="2100" kern="1200" dirty="0" smtClean="0"/>
            <a:t>) pada jenjang pendidikan dasar dan menengah. </a:t>
          </a:r>
          <a:endParaRPr lang="en-US" sz="2100" kern="1200" dirty="0"/>
        </a:p>
      </dsp:txBody>
      <dsp:txXfrm>
        <a:off x="0" y="1079874"/>
        <a:ext cx="8045312" cy="1536975"/>
      </dsp:txXfrm>
    </dsp:sp>
    <dsp:sp modelId="{5170E0E6-CB9E-480D-A109-35B7D51CA73B}">
      <dsp:nvSpPr>
        <dsp:cNvPr id="0" name=""/>
        <dsp:cNvSpPr/>
      </dsp:nvSpPr>
      <dsp:spPr>
        <a:xfrm>
          <a:off x="0" y="2616850"/>
          <a:ext cx="8045312" cy="1072579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>
              <a:latin typeface="+mn-lt"/>
            </a:rPr>
            <a:t>Penjaminan Mutu </a:t>
          </a:r>
          <a:r>
            <a:rPr lang="en-US" sz="2700" kern="1200" dirty="0" smtClean="0">
              <a:latin typeface="+mn-lt"/>
            </a:rPr>
            <a:t>(Quality Assurance) </a:t>
          </a:r>
          <a:r>
            <a:rPr lang="id-ID" sz="2700" kern="1200" dirty="0" smtClean="0">
              <a:latin typeface="+mn-lt"/>
            </a:rPr>
            <a:t>untuk Ketuntasan Belajar</a:t>
          </a:r>
          <a:endParaRPr lang="en-US" sz="2700" kern="1200" dirty="0"/>
        </a:p>
      </dsp:txBody>
      <dsp:txXfrm>
        <a:off x="52359" y="2669209"/>
        <a:ext cx="7940594" cy="967861"/>
      </dsp:txXfrm>
    </dsp:sp>
    <dsp:sp modelId="{52D39582-6199-403D-9D89-297D564E9A69}">
      <dsp:nvSpPr>
        <dsp:cNvPr id="0" name=""/>
        <dsp:cNvSpPr/>
      </dsp:nvSpPr>
      <dsp:spPr>
        <a:xfrm>
          <a:off x="0" y="3689429"/>
          <a:ext cx="8045312" cy="1257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3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100" kern="1200" dirty="0" smtClean="0"/>
            <a:t>Pemerintah melakukan secara sungguh-sungguh proses penjaminan mutu sekolah/madrasah melalui penguatan proses belajar mengajar berbasis ketuntasan belajar (</a:t>
          </a:r>
          <a:r>
            <a:rPr lang="id-ID" sz="2100" i="1" kern="1200" dirty="0" smtClean="0"/>
            <a:t>mastery learning</a:t>
          </a:r>
          <a:r>
            <a:rPr lang="id-ID" sz="2100" kern="1200" dirty="0" smtClean="0"/>
            <a:t>) disertai </a:t>
          </a:r>
          <a:r>
            <a:rPr lang="id-ID" sz="2100" kern="1200" dirty="0" smtClean="0"/>
            <a:t>penilaian </a:t>
          </a:r>
          <a:r>
            <a:rPr lang="id-ID" sz="2100" kern="1200" dirty="0" smtClean="0"/>
            <a:t>hasil belajar di kelas secara berkelanjutan oleh guru.</a:t>
          </a:r>
          <a:endParaRPr lang="en-US" sz="2100" kern="1200" dirty="0"/>
        </a:p>
      </dsp:txBody>
      <dsp:txXfrm>
        <a:off x="0" y="3689429"/>
        <a:ext cx="8045312" cy="12575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89708-305E-49AF-9E20-C47F54B95EB6}">
      <dsp:nvSpPr>
        <dsp:cNvPr id="0" name=""/>
        <dsp:cNvSpPr/>
      </dsp:nvSpPr>
      <dsp:spPr>
        <a:xfrm>
          <a:off x="0" y="176391"/>
          <a:ext cx="7886700" cy="623610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>
              <a:latin typeface="+mn-lt"/>
            </a:rPr>
            <a:t>Ujian Nasional untuk Peningkatan Mutu Berkelanjutan</a:t>
          </a:r>
          <a:endParaRPr lang="en-US" sz="2600" kern="1200" dirty="0"/>
        </a:p>
      </dsp:txBody>
      <dsp:txXfrm>
        <a:off x="30442" y="206833"/>
        <a:ext cx="7825816" cy="562726"/>
      </dsp:txXfrm>
    </dsp:sp>
    <dsp:sp modelId="{57E49F24-B5A9-46A9-9806-73E36D1C3C40}">
      <dsp:nvSpPr>
        <dsp:cNvPr id="0" name=""/>
        <dsp:cNvSpPr/>
      </dsp:nvSpPr>
      <dsp:spPr>
        <a:xfrm>
          <a:off x="0" y="800001"/>
          <a:ext cx="7886700" cy="1480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000" kern="1200" dirty="0" smtClean="0"/>
            <a:t>Pemerintah, Pemerintah Daerah, dan penyelenggara pendidikan secara sungguh-sungguh melakukan </a:t>
          </a:r>
          <a:r>
            <a:rPr lang="id-ID" sz="2000" b="1" kern="1200" dirty="0" smtClean="0">
              <a:solidFill>
                <a:srgbClr val="FF0000"/>
              </a:solidFill>
            </a:rPr>
            <a:t>analisis terhadap hasil Ujian Nasional </a:t>
          </a:r>
          <a:r>
            <a:rPr lang="id-ID" sz="2000" kern="1200" dirty="0" smtClean="0"/>
            <a:t>dan menggunakannya untuk melakukan berbagai </a:t>
          </a:r>
          <a:r>
            <a:rPr lang="id-ID" sz="2000" b="1" kern="1200" dirty="0" smtClean="0">
              <a:solidFill>
                <a:srgbClr val="FF0000"/>
              </a:solidFill>
            </a:rPr>
            <a:t>intervensi kebijakan dalam rangka meningkatkan mutu</a:t>
          </a:r>
          <a:r>
            <a:rPr lang="id-ID" sz="2000" b="1" kern="1200" dirty="0" smtClean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id-ID" sz="2000" kern="1200" dirty="0" smtClean="0"/>
            <a:t>sekolah/madrasah pada jenjang pendidikan dasar dan menengah. </a:t>
          </a:r>
          <a:endParaRPr lang="en-US" sz="2000" kern="1200" dirty="0"/>
        </a:p>
      </dsp:txBody>
      <dsp:txXfrm>
        <a:off x="0" y="800001"/>
        <a:ext cx="7886700" cy="1480049"/>
      </dsp:txXfrm>
    </dsp:sp>
    <dsp:sp modelId="{5170E0E6-CB9E-480D-A109-35B7D51CA73B}">
      <dsp:nvSpPr>
        <dsp:cNvPr id="0" name=""/>
        <dsp:cNvSpPr/>
      </dsp:nvSpPr>
      <dsp:spPr>
        <a:xfrm>
          <a:off x="0" y="2280052"/>
          <a:ext cx="7886700" cy="623610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>
              <a:latin typeface="+mn-lt"/>
            </a:rPr>
            <a:t>Ujian Nasional untuk Sertifikasi</a:t>
          </a:r>
          <a:endParaRPr lang="en-US" sz="2600" kern="1200" dirty="0"/>
        </a:p>
      </dsp:txBody>
      <dsp:txXfrm>
        <a:off x="30442" y="2310494"/>
        <a:ext cx="7825816" cy="562726"/>
      </dsp:txXfrm>
    </dsp:sp>
    <dsp:sp modelId="{52D39582-6199-403D-9D89-297D564E9A69}">
      <dsp:nvSpPr>
        <dsp:cNvPr id="0" name=""/>
        <dsp:cNvSpPr/>
      </dsp:nvSpPr>
      <dsp:spPr>
        <a:xfrm>
          <a:off x="0" y="2903662"/>
          <a:ext cx="7886700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000" kern="1200" dirty="0" smtClean="0"/>
            <a:t>Pemerintah menggunakan hasil Ujian Nasional untuk </a:t>
          </a:r>
          <a:r>
            <a:rPr lang="id-ID" sz="2000" b="1" kern="1200" dirty="0" smtClean="0">
              <a:solidFill>
                <a:srgbClr val="FF0000"/>
              </a:solidFill>
            </a:rPr>
            <a:t>sertifikasi lulusan</a:t>
          </a:r>
          <a:r>
            <a:rPr lang="id-ID" sz="2000" kern="1200" dirty="0" smtClean="0"/>
            <a:t>, sebagai </a:t>
          </a:r>
          <a:r>
            <a:rPr lang="id-ID" sz="2000" b="1" kern="1200" dirty="0" smtClean="0">
              <a:solidFill>
                <a:srgbClr val="FF0000"/>
              </a:solidFill>
            </a:rPr>
            <a:t>bukti dan pengakuan </a:t>
          </a:r>
          <a:r>
            <a:rPr lang="id-ID" sz="2000" kern="1200" dirty="0" smtClean="0"/>
            <a:t>pencapaian kompetensi lulusan pada jenjang pendidikan dasar dan menengah yang bersifat nasional.</a:t>
          </a:r>
          <a:endParaRPr lang="en-US" sz="2000" kern="1200" dirty="0"/>
        </a:p>
      </dsp:txBody>
      <dsp:txXfrm>
        <a:off x="0" y="2903662"/>
        <a:ext cx="7886700" cy="11840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89708-305E-49AF-9E20-C47F54B95EB6}">
      <dsp:nvSpPr>
        <dsp:cNvPr id="0" name=""/>
        <dsp:cNvSpPr/>
      </dsp:nvSpPr>
      <dsp:spPr>
        <a:xfrm>
          <a:off x="0" y="3"/>
          <a:ext cx="8097979" cy="1601730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000" b="1" kern="1200" dirty="0" smtClean="0">
              <a:latin typeface="+mn-lt"/>
            </a:rPr>
            <a:t>Ujian Nasional sebagai </a:t>
          </a:r>
          <a:r>
            <a:rPr lang="en-US" sz="4000" b="1" kern="1200" dirty="0" err="1" smtClean="0">
              <a:latin typeface="+mn-lt"/>
            </a:rPr>
            <a:t>Pertimbangan</a:t>
          </a:r>
          <a:r>
            <a:rPr lang="id-ID" sz="4000" b="1" kern="1200" dirty="0" smtClean="0">
              <a:latin typeface="+mn-lt"/>
            </a:rPr>
            <a:t> Seleksi</a:t>
          </a:r>
          <a:endParaRPr lang="en-US" sz="4000" b="1" kern="1200" dirty="0"/>
        </a:p>
      </dsp:txBody>
      <dsp:txXfrm>
        <a:off x="78190" y="78193"/>
        <a:ext cx="7941599" cy="1445350"/>
      </dsp:txXfrm>
    </dsp:sp>
    <dsp:sp modelId="{57E49F24-B5A9-46A9-9806-73E36D1C3C40}">
      <dsp:nvSpPr>
        <dsp:cNvPr id="0" name=""/>
        <dsp:cNvSpPr/>
      </dsp:nvSpPr>
      <dsp:spPr>
        <a:xfrm>
          <a:off x="0" y="1699622"/>
          <a:ext cx="8097979" cy="2527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111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2900" kern="1200" dirty="0" smtClean="0"/>
            <a:t>Dalam rangka menjamin </a:t>
          </a:r>
          <a:r>
            <a:rPr lang="id-ID" sz="2900" b="1" kern="1200" dirty="0" smtClean="0">
              <a:solidFill>
                <a:srgbClr val="0070C0"/>
              </a:solidFill>
            </a:rPr>
            <a:t>keadilan, pemerataan, efektivitas,</a:t>
          </a:r>
          <a:r>
            <a:rPr lang="id-ID" sz="2900" kern="1200" dirty="0" smtClean="0"/>
            <a:t> dan </a:t>
          </a:r>
          <a:r>
            <a:rPr lang="id-ID" sz="2900" b="1" kern="1200" dirty="0" smtClean="0">
              <a:solidFill>
                <a:srgbClr val="0070C0"/>
              </a:solidFill>
            </a:rPr>
            <a:t>efisiensi</a:t>
          </a:r>
          <a:r>
            <a:rPr lang="id-ID" sz="2900" kern="1200" dirty="0" smtClean="0">
              <a:solidFill>
                <a:srgbClr val="FF0000"/>
              </a:solidFill>
            </a:rPr>
            <a:t> </a:t>
          </a:r>
          <a:r>
            <a:rPr lang="id-ID" sz="2900" kern="1200" dirty="0" smtClean="0"/>
            <a:t>penyelenggaraan pendidikan, Pemerintah menggunakan hasil Ujian Nasional sebagai dasar </a:t>
          </a:r>
          <a:r>
            <a:rPr lang="id-ID" sz="2900" b="1" kern="1200" dirty="0" smtClean="0"/>
            <a:t>pertimbangan penerimaan peserta didik </a:t>
          </a:r>
          <a:r>
            <a:rPr lang="id-ID" sz="2900" kern="1200" dirty="0" smtClean="0"/>
            <a:t>pada jenjang pendidikan menengah dan tinggi.</a:t>
          </a:r>
          <a:endParaRPr lang="en-US" sz="2900" kern="1200" dirty="0"/>
        </a:p>
      </dsp:txBody>
      <dsp:txXfrm>
        <a:off x="0" y="1699622"/>
        <a:ext cx="8097979" cy="2527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1699" cy="464184"/>
          </a:xfrm>
          <a:prstGeom prst="rect">
            <a:avLst/>
          </a:prstGeom>
        </p:spPr>
        <p:txBody>
          <a:bodyPr vert="horz" lIns="90797" tIns="45398" rIns="90797" bIns="453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545" y="0"/>
            <a:ext cx="2981699" cy="464184"/>
          </a:xfrm>
          <a:prstGeom prst="rect">
            <a:avLst/>
          </a:prstGeom>
        </p:spPr>
        <p:txBody>
          <a:bodyPr vert="horz" lIns="90797" tIns="45398" rIns="90797" bIns="45398" rtlCol="0"/>
          <a:lstStyle>
            <a:lvl1pPr algn="r">
              <a:defRPr sz="1200"/>
            </a:lvl1pPr>
          </a:lstStyle>
          <a:p>
            <a:fld id="{18DD3FF3-BC7E-44FC-8DA4-A01CA9CD6359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629"/>
            <a:ext cx="2981699" cy="464184"/>
          </a:xfrm>
          <a:prstGeom prst="rect">
            <a:avLst/>
          </a:prstGeom>
        </p:spPr>
        <p:txBody>
          <a:bodyPr vert="horz" lIns="90797" tIns="45398" rIns="90797" bIns="453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545" y="8830629"/>
            <a:ext cx="2981699" cy="464184"/>
          </a:xfrm>
          <a:prstGeom prst="rect">
            <a:avLst/>
          </a:prstGeom>
        </p:spPr>
        <p:txBody>
          <a:bodyPr vert="horz" lIns="90797" tIns="45398" rIns="90797" bIns="45398" rtlCol="0" anchor="b"/>
          <a:lstStyle>
            <a:lvl1pPr algn="r">
              <a:defRPr sz="1200"/>
            </a:lvl1pPr>
          </a:lstStyle>
          <a:p>
            <a:fld id="{9C6D865E-B3F5-4404-B4E6-1513FA81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35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169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t" anchorCtr="0" compatLnSpc="1">
            <a:prstTxWarp prst="textNoShape">
              <a:avLst/>
            </a:prstTxWarp>
          </a:bodyPr>
          <a:lstStyle>
            <a:lvl1pPr defTabSz="920583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846" y="4416113"/>
            <a:ext cx="5048130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116" y="0"/>
            <a:ext cx="298169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t" anchorCtr="0" compatLnSpc="1">
            <a:prstTxWarp prst="textNoShape">
              <a:avLst/>
            </a:prstTxWarp>
          </a:bodyPr>
          <a:lstStyle>
            <a:lvl1pPr algn="r" defTabSz="920583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2219"/>
            <a:ext cx="298169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b" anchorCtr="0" compatLnSpc="1">
            <a:prstTxWarp prst="textNoShape">
              <a:avLst/>
            </a:prstTxWarp>
          </a:bodyPr>
          <a:lstStyle>
            <a:lvl1pPr defTabSz="920583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116" y="8832219"/>
            <a:ext cx="298169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8" tIns="46043" rIns="92088" bIns="46043" numCol="1" anchor="b" anchorCtr="0" compatLnSpc="1">
            <a:prstTxWarp prst="textNoShape">
              <a:avLst/>
            </a:prstTxWarp>
          </a:bodyPr>
          <a:lstStyle>
            <a:lvl1pPr algn="r" defTabSz="920583" eaLnBrk="0" hangingPunct="0">
              <a:defRPr sz="1200">
                <a:latin typeface="Times New Roman" pitchFamily="18" charset="0"/>
              </a:defRPr>
            </a:lvl1pPr>
          </a:lstStyle>
          <a:p>
            <a:fld id="{859E2939-9B3C-4A63-B358-B2E2F1B818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23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E2939-9B3C-4A63-B358-B2E2F1B818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2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E2939-9B3C-4A63-B358-B2E2F1B818A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95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E2939-9B3C-4A63-B358-B2E2F1B818A9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83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400C-82CE-471D-9670-D000DC07B5D5}" type="datetimeFigureOut">
              <a:rPr lang="en-US" smtClean="0"/>
              <a:pPr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E0512-024F-4C90-B4CB-2D1E86A22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144000" cy="2209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tx2">
                    <a:lumMod val="75000"/>
                  </a:schemeClr>
                </a:solidFill>
              </a:rPr>
              <a:t>HASIL EVALUASI UJIAN NASIONAL DAN PEMANTAUAN IMPLEMENTASI STANDAR NASIONAL PENDIDIKAN</a:t>
            </a:r>
            <a:endParaRPr lang="en-US" sz="2700" b="1" dirty="0">
              <a:solidFill>
                <a:srgbClr val="FF0000"/>
              </a:solidFill>
            </a:endParaRPr>
          </a:p>
        </p:txBody>
      </p:sp>
      <p:pic>
        <p:nvPicPr>
          <p:cNvPr id="4" name="Picture 1" descr="C:\Users\HAFIDZ\Downloads\logo-bsnp-c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85537"/>
            <a:ext cx="3419885" cy="1074821"/>
          </a:xfrm>
          <a:prstGeom prst="rect">
            <a:avLst/>
          </a:prstGeom>
          <a:noFill/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chemeClr val="tx1"/>
                </a:solidFill>
              </a:rPr>
              <a:t>Jakarta, </a:t>
            </a:r>
            <a:r>
              <a:rPr lang="id-ID" b="1" dirty="0" smtClean="0">
                <a:solidFill>
                  <a:schemeClr val="tx1"/>
                </a:solidFill>
              </a:rPr>
              <a:t>5-6 Desember </a:t>
            </a:r>
            <a:r>
              <a:rPr lang="en-US" b="1" dirty="0" smtClean="0">
                <a:solidFill>
                  <a:schemeClr val="tx1"/>
                </a:solidFill>
              </a:rPr>
              <a:t>2015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285" y="457972"/>
            <a:ext cx="7886700" cy="1446550"/>
          </a:xfrm>
          <a:solidFill>
            <a:srgbClr val="0070C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rtlCol="0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  <a:ea typeface="+mn-ea"/>
                <a:cs typeface="+mn-cs"/>
              </a:rPr>
              <a:t>HASIL EVALUASI PENYELENGGARAAN UN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65521"/>
              </p:ext>
            </p:extLst>
          </p:nvPr>
        </p:nvGraphicFramePr>
        <p:xfrm>
          <a:off x="752475" y="2328862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635" y="6649192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72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90155"/>
            <a:ext cx="7886700" cy="1323439"/>
          </a:xfrm>
          <a:solidFill>
            <a:srgbClr val="0070C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rtlCol="0">
            <a:spAutoFit/>
          </a:bodyPr>
          <a:lstStyle/>
          <a:p>
            <a:pPr algn="ctr">
              <a:defRPr/>
            </a:pPr>
            <a:r>
              <a:rPr lang="en-US" sz="4000" dirty="0" err="1">
                <a:solidFill>
                  <a:srgbClr val="FFFF00"/>
                </a:solidFill>
                <a:ea typeface="+mn-ea"/>
                <a:cs typeface="+mn-cs"/>
              </a:rPr>
              <a:t>Tujuan</a:t>
            </a:r>
            <a:r>
              <a:rPr lang="en-US" sz="4000" dirty="0">
                <a:solidFill>
                  <a:srgbClr val="FFFF00"/>
                </a:solidFill>
                <a:ea typeface="+mn-ea"/>
                <a:cs typeface="+mn-cs"/>
              </a:rPr>
              <a:t> UN </a:t>
            </a:r>
            <a:r>
              <a:rPr lang="en-US" sz="4000" dirty="0" err="1">
                <a:solidFill>
                  <a:srgbClr val="FFFF00"/>
                </a:solidFill>
                <a:ea typeface="+mn-ea"/>
                <a:cs typeface="+mn-cs"/>
              </a:rPr>
              <a:t>dan</a:t>
            </a:r>
            <a:r>
              <a:rPr lang="en-US" sz="4000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sz="4000" dirty="0" err="1">
                <a:solidFill>
                  <a:srgbClr val="FFFF00"/>
                </a:solidFill>
                <a:ea typeface="+mn-ea"/>
                <a:cs typeface="+mn-cs"/>
              </a:rPr>
              <a:t>Pemanfaatan</a:t>
            </a:r>
            <a:r>
              <a:rPr lang="en-US" sz="4000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sz="4000" dirty="0" err="1">
                <a:solidFill>
                  <a:srgbClr val="FFFF00"/>
                </a:solidFill>
                <a:ea typeface="+mn-ea"/>
                <a:cs typeface="+mn-cs"/>
              </a:rPr>
              <a:t>Hasil</a:t>
            </a:r>
            <a:r>
              <a:rPr lang="en-US" sz="4000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ea typeface="+mn-ea"/>
                <a:cs typeface="+mn-cs"/>
              </a:rPr>
              <a:t>UN (1)</a:t>
            </a:r>
            <a:endParaRPr lang="en-US" sz="4000" dirty="0">
              <a:solidFill>
                <a:srgbClr val="FFFF00"/>
              </a:solidFill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96173"/>
              </p:ext>
            </p:extLst>
          </p:nvPr>
        </p:nvGraphicFramePr>
        <p:xfrm>
          <a:off x="603388" y="1675150"/>
          <a:ext cx="8045312" cy="495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95497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315" y="421278"/>
            <a:ext cx="7886700" cy="1446550"/>
          </a:xfrm>
          <a:solidFill>
            <a:srgbClr val="0070C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rtlCol="0">
            <a:spAutoFit/>
          </a:bodyPr>
          <a:lstStyle/>
          <a:p>
            <a:pPr algn="ctr">
              <a:defRPr/>
            </a:pPr>
            <a:r>
              <a:rPr lang="en-US" dirty="0" err="1">
                <a:solidFill>
                  <a:srgbClr val="FFFF00"/>
                </a:solidFill>
                <a:ea typeface="+mn-ea"/>
                <a:cs typeface="+mn-cs"/>
              </a:rPr>
              <a:t>Tujuan</a:t>
            </a:r>
            <a:r>
              <a:rPr lang="en-US" dirty="0">
                <a:solidFill>
                  <a:srgbClr val="FFFF00"/>
                </a:solidFill>
                <a:ea typeface="+mn-ea"/>
                <a:cs typeface="+mn-cs"/>
              </a:rPr>
              <a:t> UN </a:t>
            </a:r>
            <a:r>
              <a:rPr lang="en-US" dirty="0" err="1">
                <a:solidFill>
                  <a:srgbClr val="FFFF00"/>
                </a:solidFill>
                <a:ea typeface="+mn-ea"/>
                <a:cs typeface="+mn-cs"/>
              </a:rPr>
              <a:t>dan</a:t>
            </a:r>
            <a:r>
              <a:rPr lang="en-US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ea"/>
                <a:cs typeface="+mn-cs"/>
              </a:rPr>
              <a:t>Pemanfaatan</a:t>
            </a:r>
            <a:r>
              <a:rPr lang="en-US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ea"/>
                <a:cs typeface="+mn-cs"/>
              </a:rPr>
              <a:t>Hasil</a:t>
            </a:r>
            <a:r>
              <a:rPr lang="en-US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rgbClr val="FFFF00"/>
                </a:solidFill>
                <a:ea typeface="+mn-ea"/>
                <a:cs typeface="+mn-cs"/>
              </a:rPr>
              <a:t>UN (2)</a:t>
            </a:r>
            <a:endParaRPr lang="en-US" dirty="0">
              <a:solidFill>
                <a:srgbClr val="FFFF00"/>
              </a:solidFill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234085"/>
              </p:ext>
            </p:extLst>
          </p:nvPr>
        </p:nvGraphicFramePr>
        <p:xfrm>
          <a:off x="603388" y="2060506"/>
          <a:ext cx="7886700" cy="4264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99803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06654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70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246" y="352733"/>
            <a:ext cx="7886700" cy="1446550"/>
          </a:xfrm>
          <a:solidFill>
            <a:srgbClr val="0070C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rtlCol="0">
            <a:spAutoFit/>
          </a:bodyPr>
          <a:lstStyle/>
          <a:p>
            <a:pPr algn="ctr">
              <a:defRPr/>
            </a:pPr>
            <a:r>
              <a:rPr lang="en-US" dirty="0" err="1">
                <a:solidFill>
                  <a:srgbClr val="FFFF00"/>
                </a:solidFill>
                <a:ea typeface="+mn-ea"/>
                <a:cs typeface="+mn-cs"/>
              </a:rPr>
              <a:t>Tujuan</a:t>
            </a:r>
            <a:r>
              <a:rPr lang="en-US" dirty="0">
                <a:solidFill>
                  <a:srgbClr val="FFFF00"/>
                </a:solidFill>
                <a:ea typeface="+mn-ea"/>
                <a:cs typeface="+mn-cs"/>
              </a:rPr>
              <a:t> UN </a:t>
            </a:r>
            <a:r>
              <a:rPr lang="en-US" dirty="0" err="1">
                <a:solidFill>
                  <a:srgbClr val="FFFF00"/>
                </a:solidFill>
                <a:ea typeface="+mn-ea"/>
                <a:cs typeface="+mn-cs"/>
              </a:rPr>
              <a:t>dan</a:t>
            </a:r>
            <a:r>
              <a:rPr lang="en-US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ea"/>
                <a:cs typeface="+mn-cs"/>
              </a:rPr>
              <a:t>Pemanfaatan</a:t>
            </a:r>
            <a:r>
              <a:rPr lang="en-US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ea"/>
                <a:cs typeface="+mn-cs"/>
              </a:rPr>
              <a:t>Hasil</a:t>
            </a:r>
            <a:r>
              <a:rPr lang="en-US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rgbClr val="FFFF00"/>
                </a:solidFill>
                <a:ea typeface="+mn-ea"/>
                <a:cs typeface="+mn-cs"/>
              </a:rPr>
              <a:t>UN (3)</a:t>
            </a:r>
            <a:endParaRPr lang="en-US" dirty="0">
              <a:solidFill>
                <a:srgbClr val="FFFF00"/>
              </a:solidFill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844677"/>
              </p:ext>
            </p:extLst>
          </p:nvPr>
        </p:nvGraphicFramePr>
        <p:xfrm>
          <a:off x="596966" y="1923416"/>
          <a:ext cx="8097979" cy="432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99803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655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68127"/>
            <a:ext cx="7886700" cy="769441"/>
          </a:xfrm>
          <a:solidFill>
            <a:srgbClr val="0070C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rtlCol="0">
            <a:spAutoFit/>
          </a:bodyPr>
          <a:lstStyle/>
          <a:p>
            <a:pPr algn="ctr">
              <a:defRPr/>
            </a:pPr>
            <a:r>
              <a:rPr lang="en-US" dirty="0" err="1" smtClean="0">
                <a:solidFill>
                  <a:srgbClr val="FFFF00"/>
                </a:solidFill>
                <a:ea typeface="+mn-ea"/>
                <a:cs typeface="+mn-cs"/>
              </a:rPr>
              <a:t>Kelembagaan</a:t>
            </a:r>
            <a:r>
              <a:rPr lang="en-US" dirty="0" smtClean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ea"/>
                <a:cs typeface="+mn-cs"/>
              </a:rPr>
              <a:t>Penyelenggara</a:t>
            </a:r>
            <a:r>
              <a:rPr lang="en-US" dirty="0" smtClean="0">
                <a:solidFill>
                  <a:srgbClr val="FFFF00"/>
                </a:solidFill>
                <a:ea typeface="+mn-ea"/>
                <a:cs typeface="+mn-cs"/>
              </a:rPr>
              <a:t> UN</a:t>
            </a:r>
            <a:endParaRPr lang="en-US" dirty="0">
              <a:solidFill>
                <a:srgbClr val="FFFF00"/>
              </a:solidFill>
              <a:ea typeface="+mn-ea"/>
              <a:cs typeface="+mn-cs"/>
            </a:endParaRPr>
          </a:p>
        </p:txBody>
      </p:sp>
      <p:sp>
        <p:nvSpPr>
          <p:cNvPr id="21509" name="Content Placeholder 2"/>
          <p:cNvSpPr>
            <a:spLocks noGrp="1"/>
          </p:cNvSpPr>
          <p:nvPr>
            <p:ph idx="1"/>
          </p:nvPr>
        </p:nvSpPr>
        <p:spPr>
          <a:xfrm>
            <a:off x="300935" y="1676400"/>
            <a:ext cx="8478440" cy="4648199"/>
          </a:xfrm>
        </p:spPr>
        <p:txBody>
          <a:bodyPr/>
          <a:lstStyle/>
          <a:p>
            <a:r>
              <a:rPr lang="en-US" altLang="en-US" sz="2400" dirty="0"/>
              <a:t>Ujian Nasional </a:t>
            </a:r>
            <a:r>
              <a:rPr lang="en-US" altLang="en-US" sz="2400" dirty="0" err="1"/>
              <a:t>diselenggarakan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badan</a:t>
            </a:r>
            <a:r>
              <a:rPr lang="en-US" altLang="en-US" sz="2400" dirty="0"/>
              <a:t> yang </a:t>
            </a:r>
            <a:r>
              <a:rPr lang="en-US" altLang="en-US" sz="2400" b="1" dirty="0" err="1"/>
              <a:t>independen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b="1" i="1" dirty="0"/>
              <a:t>accountable</a:t>
            </a:r>
          </a:p>
          <a:p>
            <a:r>
              <a:rPr lang="id-ID" altLang="en-US" sz="2400" dirty="0"/>
              <a:t>Pemerintah memperkuat kelembagaan </a:t>
            </a:r>
            <a:r>
              <a:rPr lang="en-US" altLang="en-US" sz="2400" dirty="0" err="1"/>
              <a:t>penyelenggara</a:t>
            </a:r>
            <a:r>
              <a:rPr lang="en-US" altLang="en-US" sz="2400" dirty="0"/>
              <a:t> UN (</a:t>
            </a:r>
            <a:r>
              <a:rPr lang="id-ID" altLang="en-US" sz="2400" dirty="0"/>
              <a:t>Badan Standar Nasional Pendidikan</a:t>
            </a:r>
            <a:r>
              <a:rPr lang="en-US" altLang="en-US" sz="2400" dirty="0"/>
              <a:t>, </a:t>
            </a:r>
            <a:r>
              <a:rPr lang="id-ID" altLang="en-US" sz="2400" dirty="0"/>
              <a:t>BSNP) sebagai otoritas yang bersifat mandiri dan bertanggung jawab dalam penyelenggaraan Ujian Nasional. </a:t>
            </a:r>
            <a:endParaRPr lang="en-US" altLang="en-US" sz="2400" dirty="0"/>
          </a:p>
          <a:p>
            <a:r>
              <a:rPr lang="id-ID" altLang="en-US" sz="2400" dirty="0"/>
              <a:t>Penguatan kelembagaan dimaksud meliputi aspek </a:t>
            </a:r>
            <a:r>
              <a:rPr lang="id-ID" altLang="en-US" sz="2400" b="1" dirty="0"/>
              <a:t>kewenangan, struktur organisasi, sarana prasarana, sumber daya manusia, dan sumber daya lainnya</a:t>
            </a:r>
            <a:r>
              <a:rPr lang="id-ID" altLang="en-US" sz="2400" dirty="0"/>
              <a:t>.</a:t>
            </a:r>
            <a:endParaRPr lang="en-US" alt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237699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87" y="6638499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459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769" y="412413"/>
            <a:ext cx="7886700" cy="1446550"/>
          </a:xfrm>
          <a:solidFill>
            <a:srgbClr val="0070C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rtlCol="0">
            <a:spAutoFit/>
          </a:bodyPr>
          <a:lstStyle/>
          <a:p>
            <a:pPr algn="ctr">
              <a:defRPr/>
            </a:pPr>
            <a:r>
              <a:rPr lang="en-US" dirty="0" err="1" smtClean="0">
                <a:solidFill>
                  <a:srgbClr val="FFFF00"/>
                </a:solidFill>
                <a:ea typeface="+mn-ea"/>
                <a:cs typeface="+mn-cs"/>
              </a:rPr>
              <a:t>Penyelenggaraan</a:t>
            </a:r>
            <a:r>
              <a:rPr lang="en-US" dirty="0" smtClean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ea"/>
                <a:cs typeface="+mn-cs"/>
              </a:rPr>
              <a:t>dan</a:t>
            </a:r>
            <a:r>
              <a:rPr lang="en-US" dirty="0" smtClean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ea"/>
                <a:cs typeface="+mn-cs"/>
              </a:rPr>
              <a:t>Pelaksanaan</a:t>
            </a:r>
            <a:r>
              <a:rPr lang="en-US" dirty="0" smtClean="0">
                <a:solidFill>
                  <a:srgbClr val="FFFF00"/>
                </a:solidFill>
                <a:ea typeface="+mn-ea"/>
                <a:cs typeface="+mn-cs"/>
              </a:rPr>
              <a:t> UN</a:t>
            </a:r>
            <a:endParaRPr lang="en-US" dirty="0">
              <a:solidFill>
                <a:srgbClr val="FFFF00"/>
              </a:solidFill>
              <a:ea typeface="+mn-ea"/>
              <a:cs typeface="+mn-cs"/>
            </a:endParaRPr>
          </a:p>
        </p:txBody>
      </p:sp>
      <p:sp>
        <p:nvSpPr>
          <p:cNvPr id="22533" name="Content Placeholder 3"/>
          <p:cNvSpPr>
            <a:spLocks noGrp="1"/>
          </p:cNvSpPr>
          <p:nvPr>
            <p:ph idx="1"/>
          </p:nvPr>
        </p:nvSpPr>
        <p:spPr>
          <a:xfrm>
            <a:off x="491319" y="1981200"/>
            <a:ext cx="8229600" cy="4525963"/>
          </a:xfrm>
        </p:spPr>
        <p:txBody>
          <a:bodyPr/>
          <a:lstStyle/>
          <a:p>
            <a:r>
              <a:rPr lang="en-US" altLang="en-US" sz="2400" dirty="0" err="1"/>
              <a:t>Perluasan</a:t>
            </a:r>
            <a:r>
              <a:rPr lang="en-US" altLang="en-US" sz="2400" dirty="0"/>
              <a:t> UN-BK</a:t>
            </a:r>
          </a:p>
          <a:p>
            <a:r>
              <a:rPr lang="en-US" altLang="en-US" sz="2400" dirty="0" err="1"/>
              <a:t>Peningkatan</a:t>
            </a:r>
            <a:r>
              <a:rPr lang="en-US" altLang="en-US" sz="2400" dirty="0"/>
              <a:t> </a:t>
            </a:r>
            <a:r>
              <a:rPr lang="en-US" altLang="en-US" sz="2400" i="1" dirty="0"/>
              <a:t>resource sharing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pelaksanaan</a:t>
            </a:r>
            <a:r>
              <a:rPr lang="en-US" altLang="en-US" sz="2400" dirty="0"/>
              <a:t> UN-BK</a:t>
            </a:r>
          </a:p>
          <a:p>
            <a:r>
              <a:rPr lang="id-ID" altLang="en-US" sz="2400" dirty="0"/>
              <a:t>Pengembangan dan pengelolaan </a:t>
            </a:r>
            <a:r>
              <a:rPr lang="id-ID" altLang="en-US" sz="2400" b="1" dirty="0"/>
              <a:t>bank soal </a:t>
            </a:r>
            <a:r>
              <a:rPr lang="en-US" altLang="en-US" sz="2400" b="1" dirty="0" err="1"/>
              <a:t>nasional</a:t>
            </a:r>
            <a:r>
              <a:rPr lang="en-US" altLang="en-US" sz="2400" b="1" dirty="0"/>
              <a:t> </a:t>
            </a:r>
            <a:r>
              <a:rPr lang="id-ID" altLang="en-US" sz="2400" dirty="0"/>
              <a:t>yang terkalibrasi </a:t>
            </a:r>
            <a:r>
              <a:rPr lang="en-US" altLang="en-US" sz="2400" dirty="0" err="1"/>
              <a:t>untuk</a:t>
            </a:r>
            <a:r>
              <a:rPr lang="id-ID" altLang="en-US" sz="2400" dirty="0"/>
              <a:t> </a:t>
            </a:r>
            <a:r>
              <a:rPr lang="en-US" altLang="en-US" sz="2400" dirty="0"/>
              <a:t>men</a:t>
            </a:r>
            <a:r>
              <a:rPr lang="id-ID" altLang="en-US" sz="2400" dirty="0"/>
              <a:t>jamin ketersediaan soal Ujian Nasional yang berkualitas</a:t>
            </a: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94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Arrow 8"/>
          <p:cNvSpPr/>
          <p:nvPr/>
        </p:nvSpPr>
        <p:spPr>
          <a:xfrm>
            <a:off x="641748" y="2905125"/>
            <a:ext cx="8046244" cy="109180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1513" name="TextBox 9"/>
          <p:cNvSpPr txBox="1">
            <a:spLocks noChangeArrowheads="1"/>
          </p:cNvSpPr>
          <p:nvPr/>
        </p:nvSpPr>
        <p:spPr bwMode="auto">
          <a:xfrm>
            <a:off x="908448" y="3290888"/>
            <a:ext cx="652743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en-US" sz="1800" b="1">
                <a:solidFill>
                  <a:srgbClr val="0070C0"/>
                </a:solidFill>
              </a:rPr>
              <a:t>2015</a:t>
            </a:r>
            <a:endParaRPr lang="en-US" altLang="en-US" sz="1800" b="1">
              <a:solidFill>
                <a:srgbClr val="0070C0"/>
              </a:solidFill>
            </a:endParaRPr>
          </a:p>
        </p:txBody>
      </p:sp>
      <p:sp>
        <p:nvSpPr>
          <p:cNvPr id="21514" name="TextBox 11"/>
          <p:cNvSpPr txBox="1">
            <a:spLocks noChangeArrowheads="1"/>
          </p:cNvSpPr>
          <p:nvPr/>
        </p:nvSpPr>
        <p:spPr bwMode="auto">
          <a:xfrm>
            <a:off x="2978944" y="3281363"/>
            <a:ext cx="659606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en-US" sz="1800" b="1">
                <a:solidFill>
                  <a:srgbClr val="0070C0"/>
                </a:solidFill>
              </a:rPr>
              <a:t>2016</a:t>
            </a:r>
            <a:endParaRPr lang="en-US" altLang="en-US" sz="1800" b="1">
              <a:solidFill>
                <a:srgbClr val="0070C0"/>
              </a:solidFill>
            </a:endParaRPr>
          </a:p>
        </p:txBody>
      </p:sp>
      <p:sp>
        <p:nvSpPr>
          <p:cNvPr id="21515" name="TextBox 24"/>
          <p:cNvSpPr txBox="1">
            <a:spLocks noChangeArrowheads="1"/>
          </p:cNvSpPr>
          <p:nvPr/>
        </p:nvSpPr>
        <p:spPr bwMode="auto">
          <a:xfrm>
            <a:off x="1837135" y="3718323"/>
            <a:ext cx="3602831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33350" indent="-133350">
              <a:buFont typeface="Arial" pitchFamily="34" charset="0"/>
              <a:buChar char="•"/>
              <a:defRPr/>
            </a:pPr>
            <a:r>
              <a:rPr lang="id-ID" sz="1800" dirty="0"/>
              <a:t>Perluasan U</a:t>
            </a:r>
            <a:r>
              <a:rPr lang="en-US" sz="1800" dirty="0"/>
              <a:t>N-BK</a:t>
            </a:r>
          </a:p>
          <a:p>
            <a:pPr marL="133350" indent="-133350">
              <a:buFont typeface="Arial" pitchFamily="34" charset="0"/>
              <a:buChar char="•"/>
              <a:defRPr/>
            </a:pPr>
            <a:r>
              <a:rPr lang="en-US" sz="1800" i="1" dirty="0"/>
              <a:t>classroom assessment </a:t>
            </a:r>
            <a:r>
              <a:rPr lang="en-US" sz="1800" dirty="0"/>
              <a:t>BK</a:t>
            </a:r>
          </a:p>
          <a:p>
            <a:pPr marL="133350" indent="-133350">
              <a:buFont typeface="Arial" pitchFamily="34" charset="0"/>
              <a:buChar char="•"/>
              <a:defRPr/>
            </a:pPr>
            <a:r>
              <a:rPr lang="en-US" sz="1800" i="1" dirty="0"/>
              <a:t>item banking</a:t>
            </a:r>
          </a:p>
          <a:p>
            <a:pPr marL="133350" indent="-133350">
              <a:buFont typeface="Arial" pitchFamily="34" charset="0"/>
              <a:buChar char="•"/>
              <a:defRPr/>
            </a:pPr>
            <a:r>
              <a:rPr lang="en-US" sz="1800" dirty="0" err="1"/>
              <a:t>Sosialisasi</a:t>
            </a:r>
            <a:r>
              <a:rPr lang="en-US" sz="1800" dirty="0"/>
              <a:t> </a:t>
            </a:r>
            <a:r>
              <a:rPr lang="en-US" sz="1800" i="1" dirty="0"/>
              <a:t>scoring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id-ID" sz="1800" i="1" dirty="0"/>
              <a:t>Item Response Theory</a:t>
            </a:r>
            <a:r>
              <a:rPr lang="id-ID" sz="1800" dirty="0"/>
              <a:t> (</a:t>
            </a:r>
            <a:r>
              <a:rPr lang="en-US" sz="1800" dirty="0"/>
              <a:t>IRT</a:t>
            </a:r>
            <a:r>
              <a:rPr lang="id-ID" sz="1800" dirty="0"/>
              <a:t>)</a:t>
            </a:r>
            <a:endParaRPr lang="en-US" sz="1800" dirty="0"/>
          </a:p>
          <a:p>
            <a:pPr marL="133350" indent="-133350">
              <a:buFont typeface="Arial" pitchFamily="34" charset="0"/>
              <a:buChar char="•"/>
              <a:defRPr/>
            </a:pPr>
            <a:r>
              <a:rPr lang="id-ID" sz="1800" b="1" dirty="0">
                <a:solidFill>
                  <a:srgbClr val="FF0000"/>
                </a:solidFill>
              </a:rPr>
              <a:t>Integrasi Data: </a:t>
            </a:r>
            <a:r>
              <a:rPr lang="en-US" sz="1500" dirty="0" err="1"/>
              <a:t>Pendataan</a:t>
            </a:r>
            <a:r>
              <a:rPr lang="en-US" sz="1500" dirty="0"/>
              <a:t> </a:t>
            </a:r>
            <a:r>
              <a:rPr lang="en-US" sz="1500" dirty="0" err="1"/>
              <a:t>peserta</a:t>
            </a:r>
            <a:r>
              <a:rPr lang="en-US" sz="1500" dirty="0"/>
              <a:t> UNPK </a:t>
            </a:r>
            <a:r>
              <a:rPr lang="en-US" sz="1500" dirty="0" err="1"/>
              <a:t>dari</a:t>
            </a:r>
            <a:r>
              <a:rPr lang="en-US" sz="1500" dirty="0"/>
              <a:t> PKBM</a:t>
            </a:r>
            <a:r>
              <a:rPr lang="id-ID" sz="1500" dirty="0"/>
              <a:t> </a:t>
            </a:r>
            <a:r>
              <a:rPr lang="en-US" sz="1500" dirty="0" err="1"/>
              <a:t>melalui</a:t>
            </a:r>
            <a:r>
              <a:rPr lang="en-US" sz="1500" dirty="0"/>
              <a:t> </a:t>
            </a:r>
            <a:r>
              <a:rPr lang="en-US" sz="1500" dirty="0" err="1"/>
              <a:t>Dapodik</a:t>
            </a:r>
            <a:r>
              <a:rPr lang="en-US" sz="1500" dirty="0"/>
              <a:t>/PDSPK.</a:t>
            </a:r>
            <a:endParaRPr lang="en-US" sz="1800" dirty="0"/>
          </a:p>
        </p:txBody>
      </p:sp>
      <p:sp>
        <p:nvSpPr>
          <p:cNvPr id="21516" name="TextBox 31"/>
          <p:cNvSpPr txBox="1">
            <a:spLocks noChangeArrowheads="1"/>
          </p:cNvSpPr>
          <p:nvPr/>
        </p:nvSpPr>
        <p:spPr bwMode="auto">
          <a:xfrm>
            <a:off x="5347098" y="3281363"/>
            <a:ext cx="659606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en-US" sz="1800" b="1">
                <a:solidFill>
                  <a:srgbClr val="0070C0"/>
                </a:solidFill>
              </a:rPr>
              <a:t>2017</a:t>
            </a:r>
            <a:endParaRPr lang="en-US" altLang="en-US" sz="1800" b="1">
              <a:solidFill>
                <a:srgbClr val="0070C0"/>
              </a:solidFill>
            </a:endParaRPr>
          </a:p>
        </p:txBody>
      </p:sp>
      <p:sp>
        <p:nvSpPr>
          <p:cNvPr id="21517" name="TextBox 34"/>
          <p:cNvSpPr txBox="1">
            <a:spLocks noChangeArrowheads="1"/>
          </p:cNvSpPr>
          <p:nvPr/>
        </p:nvSpPr>
        <p:spPr bwMode="auto">
          <a:xfrm>
            <a:off x="7017544" y="3277791"/>
            <a:ext cx="659606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en-US" sz="1800" b="1">
                <a:solidFill>
                  <a:srgbClr val="0070C0"/>
                </a:solidFill>
              </a:rPr>
              <a:t>2018</a:t>
            </a:r>
            <a:endParaRPr lang="en-US" altLang="en-US" sz="1800" b="1">
              <a:solidFill>
                <a:srgbClr val="0070C0"/>
              </a:solidFill>
            </a:endParaRPr>
          </a:p>
        </p:txBody>
      </p:sp>
      <p:sp>
        <p:nvSpPr>
          <p:cNvPr id="21518" name="TextBox 36"/>
          <p:cNvSpPr txBox="1">
            <a:spLocks noChangeArrowheads="1"/>
          </p:cNvSpPr>
          <p:nvPr/>
        </p:nvSpPr>
        <p:spPr bwMode="auto">
          <a:xfrm>
            <a:off x="339328" y="1316995"/>
            <a:ext cx="296941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id-ID" altLang="en-US" sz="1800" dirty="0"/>
              <a:t>Rintisan U</a:t>
            </a:r>
            <a:r>
              <a:rPr lang="en-US" altLang="en-US" sz="1800" dirty="0"/>
              <a:t>N-BK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800" dirty="0"/>
              <a:t>UN </a:t>
            </a:r>
            <a:r>
              <a:rPr lang="en-US" altLang="en-US" sz="1800" dirty="0" err="1"/>
              <a:t>tidak</a:t>
            </a:r>
            <a:r>
              <a:rPr lang="en-US" altLang="en-US" sz="1800" dirty="0"/>
              <a:t> </a:t>
            </a:r>
            <a:br>
              <a:rPr lang="en-US" altLang="en-US" sz="1800" dirty="0"/>
            </a:br>
            <a:r>
              <a:rPr lang="en-US" altLang="en-US" sz="1800" dirty="0" err="1"/>
              <a:t>menentukan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kelulusan</a:t>
            </a:r>
            <a:endParaRPr lang="en-US" altLang="en-US" sz="18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800" dirty="0"/>
              <a:t>BSNP </a:t>
            </a:r>
            <a:r>
              <a:rPr lang="en-US" altLang="en-US" sz="1800" dirty="0" err="1"/>
              <a:t>melakukan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evaluasi</a:t>
            </a:r>
            <a:r>
              <a:rPr lang="en-US" altLang="en-US" sz="1800" dirty="0"/>
              <a:t> UN</a:t>
            </a:r>
            <a:endParaRPr lang="id-ID" altLang="en-US" sz="1800" dirty="0"/>
          </a:p>
        </p:txBody>
      </p:sp>
      <p:sp>
        <p:nvSpPr>
          <p:cNvPr id="21519" name="TextBox 14"/>
          <p:cNvSpPr txBox="1">
            <a:spLocks noChangeArrowheads="1"/>
          </p:cNvSpPr>
          <p:nvPr/>
        </p:nvSpPr>
        <p:spPr bwMode="auto">
          <a:xfrm>
            <a:off x="4389835" y="1178028"/>
            <a:ext cx="3443288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500" b="1" dirty="0" err="1">
                <a:solidFill>
                  <a:srgbClr val="0070C0"/>
                </a:solidFill>
              </a:rPr>
              <a:t>Penguatan</a:t>
            </a:r>
            <a:r>
              <a:rPr lang="en-US" altLang="en-US" sz="1500" b="1" dirty="0">
                <a:solidFill>
                  <a:srgbClr val="0070C0"/>
                </a:solidFill>
              </a:rPr>
              <a:t> </a:t>
            </a:r>
            <a:r>
              <a:rPr lang="en-US" altLang="en-US" sz="1500" b="1" dirty="0" err="1">
                <a:solidFill>
                  <a:srgbClr val="0070C0"/>
                </a:solidFill>
              </a:rPr>
              <a:t>otoritas</a:t>
            </a:r>
            <a:r>
              <a:rPr lang="en-US" altLang="en-US" sz="1500" b="1" dirty="0">
                <a:solidFill>
                  <a:srgbClr val="0070C0"/>
                </a:solidFill>
              </a:rPr>
              <a:t/>
            </a:r>
            <a:br>
              <a:rPr lang="en-US" altLang="en-US" sz="1500" b="1" dirty="0">
                <a:solidFill>
                  <a:srgbClr val="0070C0"/>
                </a:solidFill>
              </a:rPr>
            </a:br>
            <a:r>
              <a:rPr lang="en-US" altLang="en-US" sz="1500" b="1" dirty="0" err="1">
                <a:solidFill>
                  <a:srgbClr val="0070C0"/>
                </a:solidFill>
              </a:rPr>
              <a:t>penyelenggara</a:t>
            </a:r>
            <a:r>
              <a:rPr lang="en-US" altLang="en-US" sz="1500" b="1" dirty="0">
                <a:solidFill>
                  <a:srgbClr val="0070C0"/>
                </a:solidFill>
              </a:rPr>
              <a:t> UN</a:t>
            </a:r>
            <a:r>
              <a:rPr lang="en-US" altLang="en-US" sz="1500" dirty="0"/>
              <a:t> (</a:t>
            </a:r>
            <a:r>
              <a:rPr lang="en-US" altLang="en-US" sz="1500" dirty="0" err="1"/>
              <a:t>Evaluasi</a:t>
            </a:r>
            <a:r>
              <a:rPr lang="en-US" altLang="en-US" sz="1500" dirty="0"/>
              <a:t>/Testing Center) </a:t>
            </a:r>
            <a:r>
              <a:rPr lang="en-US" altLang="en-US" sz="1500" dirty="0" err="1"/>
              <a:t>dalam</a:t>
            </a:r>
            <a:r>
              <a:rPr lang="en-US" altLang="en-US" sz="1500" dirty="0"/>
              <a:t> </a:t>
            </a:r>
            <a:r>
              <a:rPr lang="id-ID" altLang="en-US" sz="1500" dirty="0"/>
              <a:t>aspek legal, kelembagaan, SDM</a:t>
            </a:r>
            <a:r>
              <a:rPr lang="en-US" altLang="en-US" sz="1500" dirty="0"/>
              <a:t> (BSNP, Puspendik, LPMP)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500" dirty="0" err="1"/>
              <a:t>Penerapan</a:t>
            </a:r>
            <a:r>
              <a:rPr lang="en-US" altLang="en-US" sz="1500" dirty="0"/>
              <a:t> </a:t>
            </a:r>
            <a:r>
              <a:rPr lang="en-US" altLang="en-US" sz="1500" i="1" dirty="0"/>
              <a:t>scoring</a:t>
            </a:r>
            <a:r>
              <a:rPr lang="en-US" altLang="en-US" sz="1500" dirty="0"/>
              <a:t> </a:t>
            </a:r>
            <a:r>
              <a:rPr lang="en-US" altLang="en-US" sz="1500" dirty="0" err="1"/>
              <a:t>dengan</a:t>
            </a:r>
            <a:r>
              <a:rPr lang="en-US" altLang="en-US" sz="1500" dirty="0"/>
              <a:t> IRT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500" dirty="0" err="1"/>
              <a:t>Evaluasi</a:t>
            </a:r>
            <a:r>
              <a:rPr lang="en-US" altLang="en-US" sz="1500" dirty="0"/>
              <a:t> </a:t>
            </a:r>
            <a:r>
              <a:rPr lang="en-US" altLang="en-US" sz="1500" dirty="0" err="1"/>
              <a:t>pencapaian</a:t>
            </a:r>
            <a:r>
              <a:rPr lang="en-US" altLang="en-US" sz="1500" dirty="0"/>
              <a:t> SKL</a:t>
            </a:r>
          </a:p>
        </p:txBody>
      </p:sp>
      <p:sp>
        <p:nvSpPr>
          <p:cNvPr id="21520" name="TextBox 15"/>
          <p:cNvSpPr txBox="1">
            <a:spLocks noChangeArrowheads="1"/>
          </p:cNvSpPr>
          <p:nvPr/>
        </p:nvSpPr>
        <p:spPr bwMode="auto">
          <a:xfrm>
            <a:off x="6111479" y="3938588"/>
            <a:ext cx="2897981" cy="186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id-ID" altLang="en-US" sz="1650"/>
              <a:t>Peningkatan manfaat UN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650"/>
              <a:t>Hasil UN sebagai dasar peningkatan mutu pendidikan secara berkelanjutan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650" b="1"/>
              <a:t>Tercapainya sistem penilaian pendidikan</a:t>
            </a:r>
            <a:r>
              <a:rPr lang="id-ID" altLang="en-US" sz="1650" b="1"/>
              <a:t>  yang </a:t>
            </a:r>
            <a:r>
              <a:rPr lang="id-ID" altLang="en-US" sz="1650" b="1" i="1">
                <a:solidFill>
                  <a:srgbClr val="0070C0"/>
                </a:solidFill>
              </a:rPr>
              <a:t>credible,    acceptable, &amp; accountable</a:t>
            </a:r>
            <a:r>
              <a:rPr lang="en-US" altLang="en-US" sz="1650" b="1" i="1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7482" y="428357"/>
            <a:ext cx="8270510" cy="561856"/>
          </a:xfrm>
          <a:prstGeom prst="roundRect">
            <a:avLst/>
          </a:prstGeom>
          <a:solidFill>
            <a:srgbClr val="0070C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rtlCol="0">
            <a:spAutoFit/>
          </a:bodyPr>
          <a:lstStyle/>
          <a:p>
            <a:pPr algn="ctr">
              <a:defRPr/>
            </a:pPr>
            <a:r>
              <a:rPr lang="id-ID" sz="2700" dirty="0">
                <a:solidFill>
                  <a:srgbClr val="FFFF00"/>
                </a:solidFill>
                <a:ea typeface="+mn-ea"/>
                <a:cs typeface="+mn-cs"/>
              </a:rPr>
              <a:t>Peta Jalan </a:t>
            </a:r>
            <a:r>
              <a:rPr lang="en-US" sz="2700" dirty="0">
                <a:solidFill>
                  <a:srgbClr val="FFFF00"/>
                </a:solidFill>
                <a:ea typeface="+mn-ea"/>
                <a:cs typeface="+mn-cs"/>
              </a:rPr>
              <a:t>(Road Map) </a:t>
            </a:r>
            <a:r>
              <a:rPr lang="id-ID" sz="2700" dirty="0">
                <a:solidFill>
                  <a:srgbClr val="FFFF00"/>
                </a:solidFill>
                <a:ea typeface="+mn-ea"/>
                <a:cs typeface="+mn-cs"/>
              </a:rPr>
              <a:t>UN</a:t>
            </a:r>
            <a:r>
              <a:rPr lang="en-US" sz="2700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sz="2700" dirty="0" err="1">
                <a:solidFill>
                  <a:srgbClr val="FFFF00"/>
                </a:solidFill>
                <a:ea typeface="+mn-ea"/>
                <a:cs typeface="+mn-cs"/>
              </a:rPr>
              <a:t>dan</a:t>
            </a:r>
            <a:r>
              <a:rPr lang="en-US" sz="2700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sz="2700" dirty="0" err="1">
                <a:solidFill>
                  <a:srgbClr val="FFFF00"/>
                </a:solidFill>
                <a:ea typeface="+mn-ea"/>
                <a:cs typeface="+mn-cs"/>
              </a:rPr>
              <a:t>Penilaian</a:t>
            </a:r>
            <a:r>
              <a:rPr lang="en-US" sz="2700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sz="2700" dirty="0" err="1">
                <a:solidFill>
                  <a:srgbClr val="FFFF00"/>
                </a:solidFill>
                <a:ea typeface="+mn-ea"/>
                <a:cs typeface="+mn-cs"/>
              </a:rPr>
              <a:t>Pendidikan</a:t>
            </a:r>
            <a:endParaRPr lang="en-US" sz="2700" dirty="0">
              <a:solidFill>
                <a:srgbClr val="FFFF00"/>
              </a:solidFill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914211" y="247858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-1189" y="6648337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17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513" grpId="0" animBg="1"/>
      <p:bldP spid="21514" grpId="0" animBg="1"/>
      <p:bldP spid="21515" grpId="0"/>
      <p:bldP spid="21516" grpId="0" animBg="1"/>
      <p:bldP spid="21517" grpId="0" animBg="1"/>
      <p:bldP spid="21518" grpId="0"/>
      <p:bldP spid="21519" grpId="0"/>
      <p:bldP spid="215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468226" y="2130506"/>
            <a:ext cx="8187076" cy="13716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4800" b="1" dirty="0" smtClean="0">
                <a:solidFill>
                  <a:srgbClr val="FF0000"/>
                </a:solidFill>
              </a:rPr>
              <a:t>PEMANTAUAN IMPLEMENTASI </a:t>
            </a:r>
          </a:p>
          <a:p>
            <a:pPr fontAlgn="auto">
              <a:spcAft>
                <a:spcPts val="0"/>
              </a:spcAft>
            </a:pPr>
            <a:r>
              <a:rPr lang="id-ID" sz="5400" b="1" dirty="0" smtClean="0">
                <a:solidFill>
                  <a:srgbClr val="FF0000"/>
                </a:solidFill>
              </a:rPr>
              <a:t>SKL dan SI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8005" y="3743742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dirty="0"/>
              <a:t>Pe</a:t>
            </a:r>
            <a:r>
              <a:rPr lang="en-US" sz="1800" dirty="0"/>
              <a:t>r</a:t>
            </a:r>
            <a:r>
              <a:rPr lang="id-ID" sz="1800" dirty="0"/>
              <a:t>mendikbud Nomor 54 Tahun 2013 Tentang Standar Kompetensi Lulusan Pendidikan Dasar dan Menengah</a:t>
            </a:r>
            <a:r>
              <a:rPr lang="id-ID" sz="1800" dirty="0" smtClean="0"/>
              <a:t>.</a:t>
            </a:r>
          </a:p>
          <a:p>
            <a:endParaRPr lang="en-US" sz="1800" dirty="0"/>
          </a:p>
          <a:p>
            <a:r>
              <a:rPr lang="id-ID" sz="1800" dirty="0"/>
              <a:t>Permendikbud No.55 Tahun 2013 tentang Standar Isi  Pendidikan Dasar dan Menengah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323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Hasil: PEMAHAMAN SKL &amp; SI      #1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346677"/>
              </p:ext>
            </p:extLst>
          </p:nvPr>
        </p:nvGraphicFramePr>
        <p:xfrm>
          <a:off x="457200" y="902716"/>
          <a:ext cx="8153400" cy="5253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275"/>
                <a:gridCol w="3823125"/>
              </a:tblGrid>
              <a:tr h="396973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 Temuan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Rekomendasi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9631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Responden mengetahui SKL dan SI melalui sosialisasi, pelatihan dari Kemdikbud, Disdik, Kemenag, sekolah, Dewan Guru, Bimtek, internet, website BSNP dan blog.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d-ID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Semua responden</a:t>
                      </a:r>
                      <a:r>
                        <a:rPr lang="id-ID" baseline="0" dirty="0" smtClean="0">
                          <a:solidFill>
                            <a:schemeClr val="tx1"/>
                          </a:solidFill>
                        </a:rPr>
                        <a:t> mengetahui SKL dan SI, namun sebagian responden belum memahami SKL dan SII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baseline="0" dirty="0" smtClean="0">
                          <a:solidFill>
                            <a:schemeClr val="tx1"/>
                          </a:solidFill>
                        </a:rPr>
                        <a:t>Sebagian besar guru memahami </a:t>
                      </a:r>
                      <a:r>
                        <a:rPr lang="id-ID" b="1" baseline="0" dirty="0" smtClean="0">
                          <a:solidFill>
                            <a:schemeClr val="tx1"/>
                          </a:solidFill>
                        </a:rPr>
                        <a:t>SKL sebagai standar kelulusan UN.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baseline="0" dirty="0" smtClean="0">
                          <a:solidFill>
                            <a:schemeClr val="tx1"/>
                          </a:solidFill>
                        </a:rPr>
                        <a:t>Sebagian besar guru memahami KI dan KD sebagai turunan SKL dan SI.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SKL dan SI ditulis dalam buku dan disebarkan</a:t>
                      </a:r>
                      <a:r>
                        <a:rPr lang="id-ID" baseline="0" dirty="0" smtClean="0">
                          <a:solidFill>
                            <a:schemeClr val="tx1"/>
                          </a:solidFill>
                        </a:rPr>
                        <a:t> kepada guru. </a:t>
                      </a: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d-ID" baseline="0" dirty="0" smtClean="0">
                          <a:solidFill>
                            <a:schemeClr val="tx1"/>
                          </a:solidFill>
                        </a:rPr>
                        <a:t>Sosialisasi tentang SKL dan SI perlu dilakukan secara intensif dan menyeluruh</a:t>
                      </a:r>
                    </a:p>
                    <a:p>
                      <a:r>
                        <a:rPr lang="id-ID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78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Hasil</a:t>
            </a:r>
            <a:r>
              <a:rPr lang="id-ID" sz="3600" b="1" dirty="0">
                <a:solidFill>
                  <a:srgbClr val="FF0000"/>
                </a:solidFill>
              </a:rPr>
              <a:t>: PEMAHAMAN SKL &amp; SI      </a:t>
            </a:r>
            <a:r>
              <a:rPr lang="id-ID" sz="3600" b="1" dirty="0" smtClean="0">
                <a:solidFill>
                  <a:srgbClr val="FF0000"/>
                </a:solidFill>
              </a:rPr>
              <a:t>#2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872947"/>
              </p:ext>
            </p:extLst>
          </p:nvPr>
        </p:nvGraphicFramePr>
        <p:xfrm>
          <a:off x="476645" y="902717"/>
          <a:ext cx="8170238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5119"/>
                <a:gridCol w="4085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 Temuan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Rekomendasi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baseline="0" dirty="0" smtClean="0"/>
                    </a:p>
                    <a:p>
                      <a:r>
                        <a:rPr lang="id-ID" sz="3200" baseline="0" dirty="0" smtClean="0"/>
                        <a:t>SKL setiap jenjang dan jenis pendidikan terlalu umum, tidak jelas, dan abstrak. </a:t>
                      </a:r>
                    </a:p>
                    <a:p>
                      <a:endParaRPr lang="id-ID" baseline="0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baseline="0" dirty="0" smtClean="0"/>
                        <a:t>Rumusan SKL perlu direkonstruksi ulang sehingga menjadi lebih jelas, mudah dipahami, terukur, dan dapat dicapai.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d-ID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dirty="0" smtClean="0"/>
                        <a:t>Rumusan SKL yang berorientasi ke masa depan dijadikan dasar untuk menyempurnakan SKL yang sudah</a:t>
                      </a:r>
                      <a:r>
                        <a:rPr lang="id-ID" baseline="0" dirty="0" smtClean="0"/>
                        <a:t> ada, sehingga SKL di masa depan dapat disesuaikan dengan kebutuhan peserta didik, perkembangan ilmu pengetahuan, pembangunan, dan kebutuhan masyarakat.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d-ID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baseline="0" dirty="0" smtClean="0"/>
                        <a:t>Kompetensi masa depan mencakup: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d-ID" baseline="0" dirty="0" smtClean="0"/>
                        <a:t>       Pemahaman agama, kewirausahaan,    nilai-nilai patriot 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1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990600" y="1752600"/>
            <a:ext cx="6934200" cy="566057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b="1" dirty="0" smtClean="0"/>
              <a:t>Tujuan</a:t>
            </a:r>
            <a:r>
              <a:rPr lang="id-ID" sz="3600" b="1" dirty="0" smtClean="0"/>
              <a:t> </a:t>
            </a:r>
            <a:endParaRPr lang="en-US" sz="3600" b="1" dirty="0"/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990600" y="2648322"/>
            <a:ext cx="6934200" cy="566057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/>
              <a:t>Metode  </a:t>
            </a:r>
            <a:endParaRPr lang="en-US" sz="3600" b="1" dirty="0"/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990600" y="3743139"/>
            <a:ext cx="6934200" cy="56605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/>
              <a:t>Hasil </a:t>
            </a:r>
            <a:endParaRPr lang="en-US" sz="3600" b="1" dirty="0"/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990600" y="4638861"/>
            <a:ext cx="6934200" cy="56605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3600" b="1" dirty="0" smtClean="0"/>
              <a:t>Rekomendasi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44002" y="479146"/>
            <a:ext cx="6382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b="1" dirty="0" smtClean="0">
                <a:solidFill>
                  <a:srgbClr val="FF0000"/>
                </a:solidFill>
              </a:rPr>
              <a:t>Isi Presentasi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24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Hasil</a:t>
            </a:r>
            <a:r>
              <a:rPr lang="id-ID" sz="3600" b="1" dirty="0">
                <a:solidFill>
                  <a:srgbClr val="FF0000"/>
                </a:solidFill>
              </a:rPr>
              <a:t>: </a:t>
            </a:r>
            <a:r>
              <a:rPr lang="id-ID" sz="3600" b="1" dirty="0" smtClean="0">
                <a:solidFill>
                  <a:srgbClr val="FF0000"/>
                </a:solidFill>
              </a:rPr>
              <a:t>KETERCAPAIAN </a:t>
            </a:r>
            <a:r>
              <a:rPr lang="id-ID" sz="3600" b="1" dirty="0">
                <a:solidFill>
                  <a:srgbClr val="FF0000"/>
                </a:solidFill>
              </a:rPr>
              <a:t>SKL &amp; SI      </a:t>
            </a:r>
            <a:r>
              <a:rPr lang="id-ID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02889"/>
              </p:ext>
            </p:extLst>
          </p:nvPr>
        </p:nvGraphicFramePr>
        <p:xfrm>
          <a:off x="476645" y="902717"/>
          <a:ext cx="817023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5119"/>
                <a:gridCol w="4085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 Temuan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Rekomendasi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baseline="0" dirty="0" smtClean="0"/>
                    </a:p>
                    <a:p>
                      <a:pPr marL="542925" lvl="0" indent="-542925" algn="l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AutoNum type="arabicPeriod"/>
                      </a:pPr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Implementasi SKL dan SI telah dilakukan pada setiap satuan pendidikan. </a:t>
                      </a:r>
                    </a:p>
                    <a:p>
                      <a:pPr marL="542925" lvl="0" indent="-542925" algn="l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AutoNum type="arabicPeriod"/>
                      </a:pPr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Guru lebih memfokuskan pada implementasi dimensi pengetahuan daripada dimensi sikap.   </a:t>
                      </a:r>
                    </a:p>
                    <a:p>
                      <a:endParaRPr lang="id-ID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d-ID" sz="2400" dirty="0" smtClean="0"/>
                        <a:t>Implementasi SKL dan SI perlu dilakukan secara seimbang antara dimentasi sikap, pengetahuan, dan keterampilan.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65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Hasil</a:t>
            </a:r>
            <a:r>
              <a:rPr lang="id-ID" sz="3600" b="1" dirty="0">
                <a:solidFill>
                  <a:srgbClr val="FF0000"/>
                </a:solidFill>
              </a:rPr>
              <a:t>: </a:t>
            </a:r>
            <a:r>
              <a:rPr lang="id-ID" sz="3600" b="1" dirty="0" smtClean="0">
                <a:solidFill>
                  <a:srgbClr val="FF0000"/>
                </a:solidFill>
              </a:rPr>
              <a:t>CARA IMPLEMENTASI </a:t>
            </a:r>
            <a:r>
              <a:rPr lang="id-ID" sz="3600" b="1" dirty="0">
                <a:solidFill>
                  <a:srgbClr val="FF0000"/>
                </a:solidFill>
              </a:rPr>
              <a:t>SKL &amp; SI      </a:t>
            </a:r>
            <a:r>
              <a:rPr lang="id-ID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345355"/>
              </p:ext>
            </p:extLst>
          </p:nvPr>
        </p:nvGraphicFramePr>
        <p:xfrm>
          <a:off x="476645" y="902717"/>
          <a:ext cx="8170238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5119"/>
                <a:gridCol w="4085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 Temuan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Rekomendasi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2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SKL dan SI dijabarkan dalam Kompetensi Inti (KI) dan Kompetensi Dasar (KD) dan sudah diimplementasikan, </a:t>
                      </a:r>
                      <a:r>
                        <a:rPr lang="id-ID" sz="2800" b="1" dirty="0" smtClean="0">
                          <a:solidFill>
                            <a:schemeClr val="tx1"/>
                          </a:solidFill>
                        </a:rPr>
                        <a:t>namun ketika diaplikasikan pada penilaian sikap menjadi sulit</a:t>
                      </a:r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endParaRPr lang="id-ID" sz="2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Dimensi sikap pada SKL diimplementasikan melalui pembiasaan, baik melalui aktivitas pembelajaran di dalam maupun di luar kelas.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5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Hasil</a:t>
            </a:r>
            <a:r>
              <a:rPr lang="id-ID" sz="3600" b="1" dirty="0">
                <a:solidFill>
                  <a:srgbClr val="FF0000"/>
                </a:solidFill>
              </a:rPr>
              <a:t>: </a:t>
            </a:r>
            <a:r>
              <a:rPr lang="id-ID" sz="3600" b="1" dirty="0" smtClean="0">
                <a:solidFill>
                  <a:srgbClr val="FF0000"/>
                </a:solidFill>
              </a:rPr>
              <a:t>KESESUAIAN SKL </a:t>
            </a:r>
            <a:r>
              <a:rPr lang="id-ID" sz="3600" b="1" dirty="0">
                <a:solidFill>
                  <a:srgbClr val="FF0000"/>
                </a:solidFill>
              </a:rPr>
              <a:t>&amp; SI      </a:t>
            </a:r>
            <a:r>
              <a:rPr lang="id-ID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290710"/>
              </p:ext>
            </p:extLst>
          </p:nvPr>
        </p:nvGraphicFramePr>
        <p:xfrm>
          <a:off x="476645" y="902717"/>
          <a:ext cx="8170238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5119"/>
                <a:gridCol w="40851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 Temuan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Rekomendasi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20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d-ID" sz="2000" dirty="0" smtClean="0">
                          <a:solidFill>
                            <a:srgbClr val="333300"/>
                          </a:solidFill>
                        </a:rPr>
                        <a:t>Kesesuaian SKL dan SI yang sedang berlaku dengan pelaksanaan di lapangan secara </a:t>
                      </a:r>
                      <a:r>
                        <a:rPr lang="en-US" sz="2000" dirty="0" smtClean="0">
                          <a:solidFill>
                            <a:srgbClr val="333300"/>
                          </a:solidFill>
                        </a:rPr>
                        <a:t>  </a:t>
                      </a:r>
                      <a:r>
                        <a:rPr lang="id-ID" sz="2000" dirty="0" smtClean="0">
                          <a:solidFill>
                            <a:srgbClr val="333300"/>
                          </a:solidFill>
                        </a:rPr>
                        <a:t>kualitatif saling berkaitan antara dimensi sikap, pengetahuan, dan keterampilan</a:t>
                      </a:r>
                      <a:r>
                        <a:rPr lang="en-US" sz="2000" dirty="0" smtClean="0">
                          <a:solidFill>
                            <a:srgbClr val="333300"/>
                          </a:solidFill>
                        </a:rPr>
                        <a:t>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d-ID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000" dirty="0" smtClean="0">
                          <a:solidFill>
                            <a:srgbClr val="333300"/>
                          </a:solidFill>
                        </a:rPr>
                        <a:t>SKL sudah dijabarkan menjadi SI dan disampaikan kepada peserta didik, serta  digunakan sebagai acuan utama pengembangan SNP</a:t>
                      </a:r>
                      <a:r>
                        <a:rPr lang="id-ID" sz="2000" baseline="0" dirty="0" smtClean="0">
                          <a:solidFill>
                            <a:srgbClr val="333300"/>
                          </a:solidFill>
                        </a:rPr>
                        <a:t> lainnya. </a:t>
                      </a:r>
                      <a:endParaRPr lang="id-ID" sz="2000" dirty="0" smtClean="0">
                        <a:solidFill>
                          <a:srgbClr val="3333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d-ID" sz="2000" baseline="0" dirty="0" smtClean="0">
                        <a:solidFill>
                          <a:srgbClr val="3333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Ada beberapa hal yang masih tidak sesuai antara SKL dan SI.</a:t>
                      </a:r>
                    </a:p>
                    <a:p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id-ID" sz="2000" dirty="0" smtClean="0">
                          <a:solidFill>
                            <a:schemeClr val="tx1"/>
                          </a:solidFill>
                        </a:rPr>
                        <a:t>SKL dan SI perlu disinkronkan dengan perkembangan dunia industri, dunia kerja, dan teknologi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id-ID" altLang="id-ID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d-ID" sz="20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0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Hasil: Hambatan Implementasi SKL &amp; SI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423812"/>
              </p:ext>
            </p:extLst>
          </p:nvPr>
        </p:nvGraphicFramePr>
        <p:xfrm>
          <a:off x="495300" y="800100"/>
          <a:ext cx="79248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 Temuan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solidFill>
                            <a:schemeClr val="tx1"/>
                          </a:solidFill>
                        </a:rPr>
                        <a:t>Rekomendasi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Hambatan yang dihadapi dalam pelaksanaan SKL dan SI  tinggi karena </a:t>
                      </a:r>
                    </a:p>
                    <a:p>
                      <a:pPr marL="0" indent="0" algn="just">
                        <a:buNone/>
                      </a:pP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kemampuan dan kesadaran guru dalam menerapkan SKL dan SI masih kurang,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kompetensi guru beragam, profesionalisme guru masih perlu ditingkatkan,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</a:rPr>
                        <a:t>guru belum menguasai keterampilan bertindak produktif, efektif dan kreatif, belum menguasai iptek, dan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id-ID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d-ID" sz="2000" b="1" dirty="0" smtClean="0">
                          <a:solidFill>
                            <a:srgbClr val="FF0000"/>
                          </a:solidFill>
                        </a:rPr>
                        <a:t>tuntutan mengajar </a:t>
                      </a:r>
                      <a:r>
                        <a:rPr lang="id-ID" sz="2000" b="1" dirty="0" smtClean="0">
                          <a:solidFill>
                            <a:srgbClr val="7030A0"/>
                          </a:solidFill>
                        </a:rPr>
                        <a:t>24 jam </a:t>
                      </a:r>
                      <a:r>
                        <a:rPr lang="id-ID" sz="2000" b="1" dirty="0" smtClean="0">
                          <a:solidFill>
                            <a:srgbClr val="FF0000"/>
                          </a:solidFill>
                        </a:rPr>
                        <a:t>membuat guru kurang dapat mengembangkan diri. </a:t>
                      </a:r>
                      <a:endParaRPr lang="id-ID" sz="2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id-ID" dirty="0" smtClean="0"/>
                        <a:t>Perlu ada pelatihan kompetensi guru yang menyeluruh dan komprehensif. </a:t>
                      </a:r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pPr marL="119063" indent="0"/>
                      <a:r>
                        <a:rPr lang="id-ID" dirty="0" smtClean="0"/>
                        <a:t>Perlu ada red</a:t>
                      </a:r>
                      <a:r>
                        <a:rPr lang="en-US" dirty="0" smtClean="0"/>
                        <a:t>e</a:t>
                      </a:r>
                      <a:r>
                        <a:rPr lang="id-ID" dirty="0" smtClean="0"/>
                        <a:t>finisi</a:t>
                      </a:r>
                      <a:r>
                        <a:rPr lang="id-ID" baseline="0" dirty="0" smtClean="0"/>
                        <a:t> tentang beban kerja guru (24 jam), tidak hanya tatap muka di kelas. 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2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659114" y="320622"/>
            <a:ext cx="7951486" cy="9749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2800" b="1" dirty="0" smtClean="0">
                <a:solidFill>
                  <a:srgbClr val="FF0000"/>
                </a:solidFill>
              </a:rPr>
              <a:t>REKOMENDASI HASIL PEMANTAUAN SKL :  RUMUSAN SKL MASA DEPAN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5400000">
            <a:off x="3842982" y="-259817"/>
            <a:ext cx="1752600" cy="517136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3276601"/>
            <a:ext cx="8001000" cy="246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ts val="800"/>
              </a:spcBef>
              <a:buSzPct val="100000"/>
              <a:buFont typeface="Arial" pitchFamily="34" charset="0"/>
              <a:buChar char="•"/>
              <a:defRPr sz="32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700"/>
              </a:spcBef>
              <a:buSzPct val="100000"/>
              <a:buFont typeface="Arial" pitchFamily="34" charset="0"/>
              <a:buChar char="–"/>
              <a:defRPr sz="28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Arial" pitchFamily="34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500"/>
              </a:spcBef>
              <a:buSzPct val="100000"/>
              <a:buFont typeface="Arial" pitchFamily="34" charset="0"/>
              <a:buChar char="–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500"/>
              </a:spcBef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Arial" pitchFamily="34" charset="0"/>
              <a:buChar char="»"/>
              <a:defRPr sz="20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id-ID" sz="2800" b="1" dirty="0">
                <a:solidFill>
                  <a:schemeClr val="tx1"/>
                </a:solidFill>
              </a:rPr>
              <a:t>Rumusan SKL </a:t>
            </a:r>
            <a:r>
              <a:rPr lang="id-ID" sz="2800" b="1" dirty="0" smtClean="0">
                <a:solidFill>
                  <a:schemeClr val="tx1"/>
                </a:solidFill>
              </a:rPr>
              <a:t>berorientasi masa </a:t>
            </a:r>
            <a:r>
              <a:rPr lang="id-ID" sz="2800" b="1" dirty="0">
                <a:solidFill>
                  <a:schemeClr val="tx1"/>
                </a:solidFill>
              </a:rPr>
              <a:t>depan sangat dibutuhkan dan dijadikan </a:t>
            </a:r>
            <a:r>
              <a:rPr lang="id-ID" sz="2800" b="1" dirty="0" smtClean="0">
                <a:solidFill>
                  <a:schemeClr val="tx1"/>
                </a:solidFill>
              </a:rPr>
              <a:t>dasar </a:t>
            </a:r>
            <a:r>
              <a:rPr lang="id-ID" sz="2800" b="1" dirty="0">
                <a:solidFill>
                  <a:schemeClr val="tx1"/>
                </a:solidFill>
              </a:rPr>
              <a:t>untuk menyempurnakan SKL yang sudah ada, sehingga SKL </a:t>
            </a:r>
            <a:r>
              <a:rPr lang="id-ID" sz="2800" b="1" dirty="0" smtClean="0">
                <a:solidFill>
                  <a:schemeClr val="tx1"/>
                </a:solidFill>
              </a:rPr>
              <a:t>masa </a:t>
            </a:r>
            <a:r>
              <a:rPr lang="id-ID" sz="2800" b="1" dirty="0">
                <a:solidFill>
                  <a:schemeClr val="tx1"/>
                </a:solidFill>
              </a:rPr>
              <a:t>depan dapat disesuaikan dengan </a:t>
            </a:r>
            <a:r>
              <a:rPr lang="id-ID" sz="2800" b="1" dirty="0" smtClean="0">
                <a:solidFill>
                  <a:schemeClr val="tx1"/>
                </a:solidFill>
              </a:rPr>
              <a:t>kebutuhan </a:t>
            </a:r>
            <a:r>
              <a:rPr lang="id-ID" sz="2800" b="1" dirty="0">
                <a:solidFill>
                  <a:schemeClr val="tx1"/>
                </a:solidFill>
              </a:rPr>
              <a:t>peserta didik, perkembangan ilmu pengetahuan</a:t>
            </a:r>
            <a:r>
              <a:rPr lang="en-US" sz="2800" b="1" dirty="0">
                <a:solidFill>
                  <a:schemeClr val="tx1"/>
                </a:solidFill>
              </a:rPr>
              <a:t>,</a:t>
            </a:r>
            <a:r>
              <a:rPr lang="id-ID" sz="2800" b="1" dirty="0">
                <a:solidFill>
                  <a:schemeClr val="tx1"/>
                </a:solidFill>
              </a:rPr>
              <a:t> teknologi,  pembangunan, dan </a:t>
            </a:r>
            <a:r>
              <a:rPr lang="id-ID" sz="2800" b="1" dirty="0" smtClean="0">
                <a:solidFill>
                  <a:schemeClr val="tx1"/>
                </a:solidFill>
              </a:rPr>
              <a:t> masyarakat</a:t>
            </a:r>
            <a:r>
              <a:rPr lang="id-ID" sz="28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218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774185" y="407814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Kerangka Dasar SKL Masa Depan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662304"/>
              </p:ext>
            </p:extLst>
          </p:nvPr>
        </p:nvGraphicFramePr>
        <p:xfrm>
          <a:off x="762000" y="1524000"/>
          <a:ext cx="76200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Sosok </a:t>
                      </a:r>
                    </a:p>
                    <a:p>
                      <a:pPr algn="ctr"/>
                      <a:r>
                        <a:rPr lang="id-ID" sz="2800" b="1" dirty="0" smtClean="0">
                          <a:solidFill>
                            <a:srgbClr val="FF0000"/>
                          </a:solidFill>
                        </a:rPr>
                        <a:t>(5)</a:t>
                      </a:r>
                      <a:r>
                        <a:rPr lang="id-ID" sz="2800" dirty="0" smtClean="0"/>
                        <a:t> </a:t>
                      </a:r>
                      <a:endParaRPr lang="en-US" sz="28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Area Kompetensi </a:t>
                      </a:r>
                    </a:p>
                    <a:p>
                      <a:pPr algn="ctr"/>
                      <a:r>
                        <a:rPr lang="id-ID" sz="2800" dirty="0" smtClean="0">
                          <a:solidFill>
                            <a:srgbClr val="FF0000"/>
                          </a:solidFill>
                        </a:rPr>
                        <a:t>(46) 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Kompetensi</a:t>
                      </a:r>
                    </a:p>
                    <a:p>
                      <a:pPr algn="ctr"/>
                      <a:r>
                        <a:rPr lang="id-ID" sz="2800" dirty="0" smtClean="0">
                          <a:solidFill>
                            <a:srgbClr val="FF0000"/>
                          </a:solidFill>
                        </a:rPr>
                        <a:t>(57) 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58496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="1" baseline="0" dirty="0" smtClean="0"/>
                        <a:t>Beriman dan bertakwa kepada Tuhan </a:t>
                      </a:r>
                      <a:r>
                        <a:rPr lang="id-ID" sz="1600" b="1" baseline="0" dirty="0" smtClean="0"/>
                        <a:t>YME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600" b="1" i="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Warga negara yang peduli dan bertanggungjawab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600" b="1" noProof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Pembelajar sepanjang hayat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6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Pribadi</a:t>
                      </a:r>
                      <a:r>
                        <a:rPr lang="id-ID" sz="16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6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berkarakter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6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Manusia sehat jasmani </a:t>
                      </a:r>
                      <a:r>
                        <a:rPr lang="id-ID" sz="1600" b="1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dan rohani</a:t>
                      </a:r>
                      <a:endParaRPr lang="id-ID" sz="1600" b="1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Kecerdasan </a:t>
                      </a:r>
                      <a:r>
                        <a:rPr lang="id-ID" sz="2400" dirty="0" smtClean="0"/>
                        <a:t>religious </a:t>
                      </a:r>
                    </a:p>
                    <a:p>
                      <a:endParaRPr lang="id-ID" sz="2400" dirty="0" smtClean="0"/>
                    </a:p>
                    <a:p>
                      <a:r>
                        <a:rPr lang="id-ID" sz="2400" dirty="0" smtClean="0"/>
                        <a:t>(1-46)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Memahami, menghayati, dan mengamalkan ajaran agama yang dianut. </a:t>
                      </a:r>
                      <a:endParaRPr lang="id-ID" sz="2400" dirty="0" smtClean="0"/>
                    </a:p>
                    <a:p>
                      <a:endParaRPr lang="id-ID" sz="2400" dirty="0" smtClean="0"/>
                    </a:p>
                    <a:p>
                      <a:r>
                        <a:rPr lang="id-ID" sz="2400" dirty="0" smtClean="0"/>
                        <a:t>(1-57)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3276600" y="28956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67400" y="28956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1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464221"/>
              </p:ext>
            </p:extLst>
          </p:nvPr>
        </p:nvGraphicFramePr>
        <p:xfrm>
          <a:off x="541807" y="1147832"/>
          <a:ext cx="8288816" cy="517676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728"/>
                <a:gridCol w="1572155"/>
                <a:gridCol w="1848173"/>
                <a:gridCol w="4486760"/>
              </a:tblGrid>
              <a:tr h="4384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SOSOK</a:t>
                      </a:r>
                      <a:endParaRPr lang="id-ID" sz="1400" b="1" noProof="0" dirty="0">
                        <a:solidFill>
                          <a:srgbClr val="0000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AREA KOMPETENSI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KOMPETENSI</a:t>
                      </a:r>
                    </a:p>
                  </a:txBody>
                  <a:tcPr marL="51441" marR="51441" marT="0" marB="0" anchor="ctr"/>
                </a:tc>
              </a:tr>
              <a:tr h="5537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Beriman dan bertakwa  kepada Tuhan YME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i="0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 Kecerdasan religius</a:t>
                      </a:r>
                      <a:endParaRPr lang="id-ID" sz="1200" b="1" i="0" noProof="0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Memahami,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menghayati,</a:t>
                      </a:r>
                      <a:r>
                        <a:rPr lang="id-ID" sz="1200" b="1" i="1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</a:t>
                      </a: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mengamalkan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ajaran </a:t>
                      </a: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agama yang dianut</a:t>
                      </a:r>
                      <a:endParaRPr lang="id-ID" sz="12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720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Mengamalkan dengan keyakinan hidup rukun dan damai inter dan antar umat serta antarumat beragama  selaras dengan wawasan Negara Kesatuan Republik Indonesia (NKRI)</a:t>
                      </a:r>
                      <a:endParaRPr lang="id-ID" sz="12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720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 b="1" i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Warga negara yang peduli dan bertanggungjawab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i="0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2. Ketaatan </a:t>
                      </a:r>
                      <a:r>
                        <a:rPr lang="id-ID" sz="1200" b="1" i="0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pada norma  dan hukum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Menunjukkan kebiasaan menegakkan tata tertib, norma sosial, dan peraturan perundang-undangan</a:t>
                      </a:r>
                      <a:endParaRPr lang="id-ID" sz="12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4801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i="0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 Penghargaan </a:t>
                      </a:r>
                      <a:r>
                        <a:rPr lang="id-ID" sz="1200" b="1" i="0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dan ketaatan pada HAM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Menghormati hak diri sendiri dan orang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lain</a:t>
                      </a:r>
                      <a:r>
                        <a:rPr lang="id-ID" sz="1200" b="1" i="1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serta </a:t>
                      </a: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melaksanakan kewajiban diri sendiri</a:t>
                      </a:r>
                      <a:endParaRPr lang="id-ID" sz="12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720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i="0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 Kesadaran </a:t>
                      </a:r>
                      <a:r>
                        <a:rPr lang="id-ID" sz="1200" b="1" i="0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sebagai warga </a:t>
                      </a:r>
                      <a:r>
                        <a:rPr lang="id-ID" sz="1200" b="1" i="0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masyarakat dunia</a:t>
                      </a:r>
                      <a:endParaRPr lang="id-ID" sz="1200" b="1" i="0" noProof="0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Partisipasi sebagai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warga </a:t>
                      </a: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masyarakat dunia dan mampu berkontribusi terhadap perdamaian,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keadilan,</a:t>
                      </a:r>
                      <a:r>
                        <a:rPr lang="id-ID" sz="1200" b="1" i="1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</a:t>
                      </a: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kesejahteraan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dunia</a:t>
                      </a:r>
                      <a:endParaRPr lang="id-ID" sz="12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4801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i="0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5. Kecerdasan </a:t>
                      </a:r>
                      <a:r>
                        <a:rPr lang="id-ID" sz="1200" b="1" i="0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Lingkungan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Mengenal, memanfaatkan,</a:t>
                      </a:r>
                      <a:r>
                        <a:rPr lang="id-ID" sz="1200" b="1" i="1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melestarikan sumber daya dan  fenomena alam serta pemanfaatannya</a:t>
                      </a:r>
                      <a:endParaRPr lang="id-ID" sz="12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5838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Mengetahui cara memanfaatkan lingkungan dan melestarikannya secara aktif, </a:t>
                      </a: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proaktif, </a:t>
                      </a:r>
                      <a:r>
                        <a:rPr lang="id-ID" sz="12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bertanggung jawab</a:t>
                      </a:r>
                      <a:endParaRPr lang="id-ID" sz="12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4801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Mengenal dan berpartisipasi dalam pencegahan dan penanggulangan dampak bencana</a:t>
                      </a:r>
                      <a:endParaRPr lang="id-ID" sz="12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40607" y="446162"/>
            <a:ext cx="8241224" cy="448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id-ID" sz="21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7669" y="1116224"/>
            <a:ext cx="904805" cy="447588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softEdge rad="11250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225437" y="472479"/>
            <a:ext cx="6644879" cy="43696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sz="2100" b="1" dirty="0">
                <a:solidFill>
                  <a:srgbClr val="C00000"/>
                </a:solidFill>
              </a:rPr>
              <a:t>DRAF STANDAR KOMPETENSI LULUSAN MASA DEPAN </a:t>
            </a:r>
            <a:r>
              <a:rPr lang="id-ID" sz="1500" b="1" dirty="0">
                <a:solidFill>
                  <a:srgbClr val="C00000"/>
                </a:solidFill>
              </a:rPr>
              <a:t>(1/7)</a:t>
            </a:r>
          </a:p>
        </p:txBody>
      </p:sp>
      <p:sp>
        <p:nvSpPr>
          <p:cNvPr id="9" name="Rectangle 8"/>
          <p:cNvSpPr/>
          <p:nvPr/>
        </p:nvSpPr>
        <p:spPr>
          <a:xfrm>
            <a:off x="-24123" y="0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-24123" y="6662239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-24123" y="183524"/>
            <a:ext cx="212392" cy="64918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8946012" y="183524"/>
            <a:ext cx="173865" cy="64639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543139"/>
              </p:ext>
            </p:extLst>
          </p:nvPr>
        </p:nvGraphicFramePr>
        <p:xfrm>
          <a:off x="582604" y="1101000"/>
          <a:ext cx="8126085" cy="53985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728"/>
                <a:gridCol w="1093068"/>
                <a:gridCol w="1828800"/>
                <a:gridCol w="4822489"/>
              </a:tblGrid>
              <a:tr h="5071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SOSOK</a:t>
                      </a:r>
                      <a:endParaRPr lang="id-ID" sz="1400" b="1" noProof="0" dirty="0">
                        <a:solidFill>
                          <a:srgbClr val="0000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AREA KOMPETENSI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KOMPETENSI</a:t>
                      </a:r>
                    </a:p>
                  </a:txBody>
                  <a:tcPr marL="51441" marR="51441" marT="0" marB="0" anchor="ctr"/>
                </a:tc>
              </a:tr>
              <a:tr h="35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6. Kecerdasan sosial</a:t>
                      </a:r>
                      <a:endParaRPr lang="id-ID" sz="1400" b="1" noProof="0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Menunjukkan kepekaan terhadap fenomena sosial</a:t>
                      </a:r>
                      <a:endParaRPr lang="id-ID" sz="16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3212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Menunjukkan kepedulian terhadap lingkungan sosial </a:t>
                      </a:r>
                      <a:endParaRPr lang="id-ID" sz="16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3327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Menunjukkan simpati dan empati terhadap  orang lain </a:t>
                      </a:r>
                      <a:endParaRPr lang="id-ID" sz="16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3212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Berpartisipasi terhadap pembentukan modal sosial</a:t>
                      </a:r>
                      <a:endParaRPr lang="id-ID" sz="16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8329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7. Nasionalisme </a:t>
                      </a:r>
                      <a:r>
                        <a:rPr lang="id-ID" sz="14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dan </a:t>
                      </a:r>
                      <a:r>
                        <a:rPr lang="id-ID" sz="14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patriotisme</a:t>
                      </a:r>
                      <a:endParaRPr lang="id-ID" sz="1400" b="1" noProof="0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Menunjukkan jiwa dan perilaku yang mencerminkan nasionalisme dan patriotisme dalam membangun kehidupan kebangsaan yang berdaulat, </a:t>
                      </a:r>
                      <a:r>
                        <a:rPr lang="id-ID" sz="1600" b="1" i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bermartabat, dan mandiri</a:t>
                      </a:r>
                      <a:endParaRPr lang="id-ID" sz="16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555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8. Resolusi </a:t>
                      </a:r>
                      <a:r>
                        <a:rPr lang="id-ID" sz="14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konflik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Mencegah terjadinya konflik dan menemukan solusi damai terhadap suatu perselisihan</a:t>
                      </a:r>
                    </a:p>
                  </a:txBody>
                  <a:tcPr marL="51441" marR="51441" marT="0" marB="0"/>
                </a:tc>
              </a:tr>
              <a:tr h="8079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9. Pemahaman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multikultural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Menghargai kebhinekaan bangsa yang meliputi aspek sosial, ekonomi, budaya, </a:t>
                      </a:r>
                      <a:r>
                        <a:rPr lang="id-ID" sz="1600" b="1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suku/ras  </a:t>
                      </a:r>
                      <a:r>
                        <a:rPr lang="id-ID" sz="16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agama, serta perbedaan jender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  <a:tr h="11105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441" marR="514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Memelihara nilai-nilai kebersamaan dalam kehidupan bermasyarakat, berbangsa, dan bernegara secara demokratis dalam wadah NKRI dan masyarakat dunia dan menganalisis peran Indonesia dalam hubungan internasional</a:t>
                      </a:r>
                      <a:endParaRPr lang="id-ID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55426" y="428151"/>
            <a:ext cx="8101739" cy="448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id-ID" sz="21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5479" y="423782"/>
            <a:ext cx="904805" cy="447588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softEdge rad="11250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90600" y="423782"/>
            <a:ext cx="6644879" cy="43696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sz="2100" b="1" dirty="0">
                <a:solidFill>
                  <a:srgbClr val="C00000"/>
                </a:solidFill>
              </a:rPr>
              <a:t>DRAF STANDAR KOMPETENSI LULUSAN MASA DEPAN </a:t>
            </a:r>
            <a:r>
              <a:rPr lang="id-ID" sz="1500" b="1" dirty="0">
                <a:solidFill>
                  <a:srgbClr val="C00000"/>
                </a:solidFill>
              </a:rPr>
              <a:t>(2/7)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674476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0" y="183524"/>
            <a:ext cx="269633" cy="65034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8970136" y="183292"/>
            <a:ext cx="173865" cy="64911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354643"/>
              </p:ext>
            </p:extLst>
          </p:nvPr>
        </p:nvGraphicFramePr>
        <p:xfrm>
          <a:off x="417360" y="1153834"/>
          <a:ext cx="8265567" cy="50945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728"/>
                <a:gridCol w="953512"/>
                <a:gridCol w="1981200"/>
                <a:gridCol w="4949127"/>
              </a:tblGrid>
              <a:tr h="4426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SOSOK</a:t>
                      </a:r>
                      <a:endParaRPr lang="id-ID" sz="1400" b="1" noProof="0" dirty="0">
                        <a:solidFill>
                          <a:srgbClr val="0000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AREA KOMPETENSI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KOMPETENSI</a:t>
                      </a:r>
                    </a:p>
                  </a:txBody>
                  <a:tcPr marL="51441" marR="51441" marT="0" marB="0" anchor="ctr"/>
                </a:tc>
              </a:tr>
              <a:tr h="727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</a:t>
                      </a:r>
                      <a:endParaRPr lang="id-ID" sz="12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Pembelajar sepanjang hayat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10. Literasi TIK</a:t>
                      </a:r>
                      <a:endParaRPr lang="id-ID" sz="1200" b="1" noProof="0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Menggunakan  teknologi informasi dan komunikasi  untuk mencari, menyeleksi, mengolah, dan memanfaatkan informasi secara </a:t>
                      </a:r>
                      <a:r>
                        <a:rPr lang="id-ID" sz="1400" b="1" i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bertanggung </a:t>
                      </a:r>
                      <a:r>
                        <a:rPr lang="id-ID" sz="1400" b="1" i="1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jawab dan produktif</a:t>
                      </a:r>
                      <a:endParaRPr lang="id-ID" sz="14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4847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 Hasrat </a:t>
                      </a:r>
                      <a:r>
                        <a:rPr lang="id-ID" sz="12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ingin tahu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Menunjukkan keingintahuan terhadap hal baru dan belum diketahui dalam berbagai aspek kehidupan </a:t>
                      </a:r>
                      <a:endParaRPr lang="id-ID" sz="14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4847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12. Pemecahan </a:t>
                      </a:r>
                      <a:r>
                        <a:rPr lang="id-ID" sz="12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masalah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Menemukan cara penyelesaian masalah dalam kehidupan</a:t>
                      </a:r>
                      <a:endParaRPr lang="id-ID" sz="14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4700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13. Sikap </a:t>
                      </a:r>
                      <a:r>
                        <a:rPr lang="id-ID" sz="12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ilmiah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Menunjukkan kebiasaan berpikir secara logis, </a:t>
                      </a:r>
                      <a:r>
                        <a:rPr lang="id-ID" sz="1400" b="1" i="1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kritis, </a:t>
                      </a:r>
                      <a:r>
                        <a:rPr lang="id-ID" sz="1400" b="1" i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analitis</a:t>
                      </a:r>
                      <a:endParaRPr lang="id-ID" sz="14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5140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14. Keterampilan inkuiri</a:t>
                      </a:r>
                      <a:endParaRPr lang="id-ID" sz="1200" b="1" noProof="0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Memiliki kecakapan menerapkan prosedur penelitian </a:t>
                      </a:r>
                      <a:r>
                        <a:rPr lang="id-ID" sz="1400" b="1" i="1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ilmiah</a:t>
                      </a:r>
                      <a:endParaRPr lang="id-ID" sz="14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72713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15. Kreatif </a:t>
                      </a:r>
                      <a:r>
                        <a:rPr lang="id-ID" sz="12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dan inovatif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Menemukan ide, gagasan, alternatif, metode, pola, aturan, norma dan atau karya baru dan mewujudkannya ke dalam jasa atau produk yang memiliki nilai bagi kehidupan</a:t>
                      </a:r>
                      <a:endParaRPr lang="id-ID" sz="14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5169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200" b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16. Pemanfaatan </a:t>
                      </a:r>
                      <a:r>
                        <a:rPr lang="id-ID" sz="12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pengetahuan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Menggunakan apa yang sudah dipelajari dalam bentuk perilaku sehari-hari</a:t>
                      </a:r>
                      <a:endParaRPr lang="id-ID" sz="14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72713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2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200" b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200" b="1" noProof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17. Pengelolaan </a:t>
                      </a:r>
                      <a:r>
                        <a:rPr lang="id-ID" sz="1200" b="1" noProof="0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pengetahuan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Melakukan identifikasi, kreasi, komunikasi, sosialisasi, komunikasi, </a:t>
                      </a:r>
                      <a:r>
                        <a:rPr lang="id-ID" sz="1400" b="1" i="1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pengukuran, </a:t>
                      </a:r>
                      <a:r>
                        <a:rPr lang="id-ID" sz="1400" b="1" i="1" noProof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peningkatan pengetahuan untuk mendukung tujuan </a:t>
                      </a:r>
                      <a:r>
                        <a:rPr lang="id-ID" sz="1400" b="1" i="1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hidup</a:t>
                      </a:r>
                      <a:endParaRPr lang="id-ID" sz="1400" b="1" i="1" noProof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44846" y="453528"/>
            <a:ext cx="8241224" cy="448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id-ID" sz="21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2374" y="447213"/>
            <a:ext cx="904805" cy="447588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softEdge rad="11250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54414" y="471749"/>
            <a:ext cx="6644879" cy="43696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sz="2100" b="1" dirty="0">
                <a:solidFill>
                  <a:srgbClr val="C00000"/>
                </a:solidFill>
              </a:rPr>
              <a:t>DRAF STANDAR KOMPETENSI LULUSAN MASA DEPAN </a:t>
            </a:r>
            <a:r>
              <a:rPr lang="id-ID" sz="1500" b="1" dirty="0">
                <a:solidFill>
                  <a:srgbClr val="C00000"/>
                </a:solidFill>
              </a:rPr>
              <a:t>(3/7)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4654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-35257" y="6674476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9396" y="223434"/>
            <a:ext cx="159340" cy="645104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8944269" y="188177"/>
            <a:ext cx="203079" cy="648629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00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661546"/>
              </p:ext>
            </p:extLst>
          </p:nvPr>
        </p:nvGraphicFramePr>
        <p:xfrm>
          <a:off x="463853" y="1019825"/>
          <a:ext cx="8172578" cy="55227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728"/>
                <a:gridCol w="754619"/>
                <a:gridCol w="1981200"/>
                <a:gridCol w="5055031"/>
              </a:tblGrid>
              <a:tr h="4549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SOSOK</a:t>
                      </a:r>
                      <a:endParaRPr lang="id-ID" sz="1400" b="1" noProof="0" dirty="0">
                        <a:solidFill>
                          <a:srgbClr val="0000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AREA KOMPETENSI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KOMPETENSI</a:t>
                      </a:r>
                    </a:p>
                  </a:txBody>
                  <a:tcPr marL="51441" marR="51441" marT="0" marB="0" anchor="ctr"/>
                </a:tc>
              </a:tr>
              <a:tr h="4982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18. Literasi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Memiliki kegemaran dan keterampilan menyimak, berbicara, membaca, dan menulis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72475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19. Penalaran kuantitatif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dan </a:t>
                      </a: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kualitatif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Menggunakan logika dan memanfaatkan data-data numerik serta informasi lainnya untuk menyelesaikan masalah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4982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Pribadi</a:t>
                      </a:r>
                      <a:r>
                        <a:rPr lang="id-ID" sz="14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berkarakter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20. Kepemimpinan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Mempengaruhi dan menginspirasi orang lain untuk bekerja secara optimal dalam rangka mencapai tujuan bersama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4982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21. Kecakapan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berkomunikasi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Menyampaikan pesan secara dialogis, baik verbal maupun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non-verbal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sesuai dengan norma budaya 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72475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22. Kecerdasan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emosi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Memiliki kecakapan untuk mengenali emosi diri dan orang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lain</a:t>
                      </a:r>
                      <a:r>
                        <a:rPr lang="id-ID" sz="1400" b="1" i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serta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membedakan  berbagai emosi untuk  mengarahkan pikiran dan perilaku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7474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23. Kewirausahaan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i-FI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Memanfaatkan berbagai peluang </a:t>
                      </a:r>
                      <a:r>
                        <a:rPr lang="fi-FI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</a:t>
                      </a:r>
                      <a:r>
                        <a:rPr lang="fi-FI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memiliki keberanian mengambil risiko yang terkalkulasi dengan tujuan untuk menciptakan nilai tambah secara signifikan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6171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24. Bekerja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dalam kelompok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Memiliki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kecakapan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untuk bertindak secara kolektif,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kolaboratif,</a:t>
                      </a:r>
                      <a:r>
                        <a:rPr lang="id-ID" sz="1400" b="1" i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sinergis untuk mencapai tujuan bersama 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6171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25. Jejaring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Memiliki kecakapan untuk membangun interkoneksi horisontal dan vertikal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dalam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rangka saling memberdayakan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88197" y="426182"/>
            <a:ext cx="8148234" cy="448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id-ID" sz="21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1670" y="434899"/>
            <a:ext cx="904805" cy="447588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softEdge rad="11250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58400" y="383194"/>
            <a:ext cx="6644879" cy="43696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sz="2100" b="1" dirty="0">
                <a:solidFill>
                  <a:srgbClr val="C00000"/>
                </a:solidFill>
              </a:rPr>
              <a:t>DRAF STANDAR KOMPETENSI LULUSAN MASA DEPAN </a:t>
            </a:r>
            <a:r>
              <a:rPr lang="id-ID" sz="1500" b="1" dirty="0">
                <a:solidFill>
                  <a:srgbClr val="C00000"/>
                </a:solidFill>
              </a:rPr>
              <a:t>(4/7)</a:t>
            </a:r>
          </a:p>
        </p:txBody>
      </p:sp>
      <p:sp>
        <p:nvSpPr>
          <p:cNvPr id="9" name="Rectangle 8"/>
          <p:cNvSpPr/>
          <p:nvPr/>
        </p:nvSpPr>
        <p:spPr>
          <a:xfrm>
            <a:off x="-21858" y="0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687971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-5438" y="183524"/>
            <a:ext cx="223285" cy="650444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8977953" y="183524"/>
            <a:ext cx="149627" cy="64421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9024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5" y="60198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0403" y="152400"/>
            <a:ext cx="8883254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id-ID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</a:endParaRPr>
          </a:p>
          <a:p>
            <a:pPr>
              <a:defRPr/>
            </a:pPr>
            <a:r>
              <a:rPr lang="id-ID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</a:rPr>
              <a:t>Tujuan </a:t>
            </a:r>
            <a:r>
              <a:rPr lang="en-US" sz="3600" b="1" dirty="0" err="1" smtClean="0">
                <a:solidFill>
                  <a:srgbClr val="FF0000"/>
                </a:solidFill>
                <a:latin typeface="Copperplate Gothic Bold" pitchFamily="34" charset="0"/>
              </a:rPr>
              <a:t>Evaluasi</a:t>
            </a:r>
            <a:r>
              <a:rPr lang="en-US" sz="3600" b="1" dirty="0" smtClean="0">
                <a:solidFill>
                  <a:srgbClr val="FF0000"/>
                </a:solidFill>
                <a:latin typeface="Copperplate Gothic Bold" pitchFamily="34" charset="0"/>
              </a:rPr>
              <a:t> UN</a:t>
            </a:r>
            <a:r>
              <a:rPr lang="id-ID" sz="3600" b="1" dirty="0" smtClean="0">
                <a:solidFill>
                  <a:srgbClr val="0070C0"/>
                </a:solidFill>
                <a:latin typeface="Copperplate Gothic Bold" pitchFamily="34" charset="0"/>
              </a:rPr>
              <a:t>:</a:t>
            </a:r>
          </a:p>
          <a:p>
            <a:pPr>
              <a:defRPr/>
            </a:pPr>
            <a:endParaRPr lang="en-US" sz="3600" b="1" dirty="0">
              <a:solidFill>
                <a:srgbClr val="C00000"/>
              </a:solidFill>
            </a:endParaRPr>
          </a:p>
          <a:p>
            <a:pPr marL="476250" indent="-304800">
              <a:buFont typeface="Arial" pitchFamily="34" charset="0"/>
              <a:buChar char="•"/>
              <a:defRPr/>
            </a:pPr>
            <a:r>
              <a:rPr lang="id-ID" b="1" dirty="0"/>
              <a:t>Melakukan penilaian dan kajian terhadap </a:t>
            </a:r>
            <a:r>
              <a:rPr lang="id-ID" b="1" dirty="0">
                <a:solidFill>
                  <a:srgbClr val="FF0000"/>
                </a:solidFill>
              </a:rPr>
              <a:t>sistem, pelaksanaan, </a:t>
            </a:r>
            <a:r>
              <a:rPr lang="id-ID" b="1" dirty="0"/>
              <a:t>dan</a:t>
            </a:r>
            <a:r>
              <a:rPr lang="id-ID" b="1" dirty="0">
                <a:solidFill>
                  <a:srgbClr val="FF0000"/>
                </a:solidFill>
              </a:rPr>
              <a:t> kelembagaan</a:t>
            </a:r>
            <a:r>
              <a:rPr lang="id-ID" b="1" dirty="0"/>
              <a:t> UN </a:t>
            </a:r>
            <a:r>
              <a:rPr lang="id-ID" b="1" dirty="0" smtClean="0"/>
              <a:t> </a:t>
            </a:r>
          </a:p>
          <a:p>
            <a:pPr marL="476250" indent="-304800">
              <a:buFont typeface="Arial" pitchFamily="34" charset="0"/>
              <a:buChar char="•"/>
              <a:defRPr/>
            </a:pPr>
            <a:endParaRPr lang="id-ID" b="1" dirty="0" smtClean="0"/>
          </a:p>
          <a:p>
            <a:pPr marL="476250" indent="-304800">
              <a:buFont typeface="Arial" pitchFamily="34" charset="0"/>
              <a:buChar char="•"/>
              <a:defRPr/>
            </a:pPr>
            <a:r>
              <a:rPr lang="id-ID" b="1" dirty="0"/>
              <a:t>Menghimpun masukan dari berbagai pemangku kepentingan untuk perbaikan sistem, pelaksanaan, dan kelembagaan </a:t>
            </a:r>
            <a:r>
              <a:rPr lang="id-ID" b="1" dirty="0" smtClean="0"/>
              <a:t>UN</a:t>
            </a:r>
          </a:p>
          <a:p>
            <a:pPr marL="476250" indent="-304800">
              <a:buFont typeface="Arial" pitchFamily="34" charset="0"/>
              <a:buChar char="•"/>
              <a:defRPr/>
            </a:pPr>
            <a:endParaRPr lang="id-ID" b="1" dirty="0" smtClean="0"/>
          </a:p>
          <a:p>
            <a:pPr marL="476250" indent="-304800">
              <a:buFont typeface="Arial" pitchFamily="34" charset="0"/>
              <a:buChar char="•"/>
              <a:defRPr/>
            </a:pPr>
            <a:r>
              <a:rPr lang="id-ID" b="1" dirty="0" smtClean="0"/>
              <a:t>M</a:t>
            </a:r>
            <a:r>
              <a:rPr lang="en-US" b="1" dirty="0" err="1" smtClean="0"/>
              <a:t>enghasilkan</a:t>
            </a:r>
            <a:r>
              <a:rPr lang="en-US" b="1" dirty="0" smtClean="0"/>
              <a:t> </a:t>
            </a:r>
            <a:r>
              <a:rPr lang="en-US" b="1" dirty="0" err="1">
                <a:solidFill>
                  <a:srgbClr val="FF0000"/>
                </a:solidFill>
              </a:rPr>
              <a:t>rekomendasi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kebijakan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UN </a:t>
            </a:r>
            <a:r>
              <a:rPr lang="id-ID" b="1" dirty="0"/>
              <a:t>yang </a:t>
            </a:r>
            <a:r>
              <a:rPr lang="id-ID" b="1" i="1" dirty="0">
                <a:solidFill>
                  <a:srgbClr val="0070C0"/>
                </a:solidFill>
              </a:rPr>
              <a:t>credib</a:t>
            </a:r>
            <a:r>
              <a:rPr lang="en-US" b="1" i="1" dirty="0">
                <a:solidFill>
                  <a:srgbClr val="0070C0"/>
                </a:solidFill>
              </a:rPr>
              <a:t>l</a:t>
            </a:r>
            <a:r>
              <a:rPr lang="id-ID" b="1" i="1" dirty="0" smtClean="0">
                <a:solidFill>
                  <a:srgbClr val="0070C0"/>
                </a:solidFill>
              </a:rPr>
              <a:t>e,</a:t>
            </a:r>
            <a:r>
              <a:rPr lang="id-ID" b="1" dirty="0" smtClean="0">
                <a:solidFill>
                  <a:srgbClr val="0070C0"/>
                </a:solidFill>
              </a:rPr>
              <a:t> </a:t>
            </a:r>
            <a:r>
              <a:rPr lang="id-ID" b="1" i="1" dirty="0">
                <a:solidFill>
                  <a:srgbClr val="0070C0"/>
                </a:solidFill>
              </a:rPr>
              <a:t>acceptab</a:t>
            </a:r>
            <a:r>
              <a:rPr lang="en-US" b="1" i="1" dirty="0">
                <a:solidFill>
                  <a:srgbClr val="0070C0"/>
                </a:solidFill>
              </a:rPr>
              <a:t>l</a:t>
            </a:r>
            <a:r>
              <a:rPr lang="id-ID" b="1" i="1" dirty="0" smtClean="0">
                <a:solidFill>
                  <a:srgbClr val="0070C0"/>
                </a:solidFill>
              </a:rPr>
              <a:t>e, </a:t>
            </a:r>
            <a:r>
              <a:rPr lang="id-ID" b="1" dirty="0" smtClean="0"/>
              <a:t>dan</a:t>
            </a:r>
            <a:r>
              <a:rPr lang="id-ID" b="1" i="1" dirty="0" smtClean="0">
                <a:solidFill>
                  <a:srgbClr val="0070C0"/>
                </a:solidFill>
              </a:rPr>
              <a:t> accountable</a:t>
            </a:r>
            <a:r>
              <a:rPr lang="id-ID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90229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85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814655"/>
              </p:ext>
            </p:extLst>
          </p:nvPr>
        </p:nvGraphicFramePr>
        <p:xfrm>
          <a:off x="480970" y="887526"/>
          <a:ext cx="8309576" cy="57053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8127"/>
                <a:gridCol w="898586"/>
                <a:gridCol w="1936934"/>
                <a:gridCol w="5085929"/>
              </a:tblGrid>
              <a:tr h="4735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SOSOK</a:t>
                      </a:r>
                      <a:endParaRPr lang="id-ID" sz="1400" b="1" noProof="0" dirty="0">
                        <a:solidFill>
                          <a:srgbClr val="0000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AREA KOMPETENSI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KOMPETENSI</a:t>
                      </a:r>
                    </a:p>
                  </a:txBody>
                  <a:tcPr marL="51441" marR="51441" marT="0" marB="0" anchor="ctr"/>
                </a:tc>
              </a:tr>
              <a:tr h="77785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Calibri"/>
                        </a:rPr>
                        <a:t>26. Kebebasan berpendapat</a:t>
                      </a:r>
                      <a:endParaRPr lang="id-ID" sz="14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Memiliki kebebasan dalam mengeluarkan pendapat atau gagasan dengan tidak mendapatkan gangguan dan dilaksanakan dengan penuh rasa tanggungjawab</a:t>
                      </a:r>
                      <a:endParaRPr lang="id-ID" sz="14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</a:tr>
              <a:tr h="77785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Calibri"/>
                        </a:rPr>
                        <a:t>27. Jiwa profesional</a:t>
                      </a:r>
                      <a:endParaRPr lang="id-ID" sz="14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Memiliki jiwa dan keinginan kuat untuk menampilkan dan meningkatkan perilaku sebagai perwujudan sikap profesional</a:t>
                      </a:r>
                      <a:r>
                        <a:rPr lang="id-ID" sz="1400" b="1" i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  <a:cs typeface="Tahoma"/>
                        </a:rPr>
                        <a:t> (</a:t>
                      </a:r>
                      <a:r>
                        <a:rPr lang="id-ID" sz="1400" b="1" i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perilaku yang dipandang mendekati sempurna dan dijadikan sebagai rujukan)</a:t>
                      </a:r>
                      <a:endParaRPr lang="id-ID" sz="14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</a:tr>
              <a:tr h="35276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28. Manajemen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diri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Mengendalikan, memonitor, mengevaluasi, dan mengembangkan diri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5185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u="none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u="none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u="none">
                          <a:solidFill>
                            <a:srgbClr val="333300"/>
                          </a:solidFill>
                          <a:effectLst/>
                          <a:latin typeface="+mn-lt"/>
                          <a:ea typeface="Calibri"/>
                        </a:rPr>
                        <a:t>29. Disiplin diri</a:t>
                      </a:r>
                      <a:endParaRPr lang="id-ID" sz="1400" b="1" u="none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i="1" u="none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Memiliki komitmen dan ketaatan terhadap </a:t>
                      </a:r>
                      <a:r>
                        <a:rPr lang="id-ID" sz="1400" b="1" i="1" u="none" dirty="0" smtClean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nilai-nilai </a:t>
                      </a:r>
                      <a:r>
                        <a:rPr lang="id-ID" sz="1400" b="1" i="1" u="none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yang diyakini dalam melakukan suatu </a:t>
                      </a:r>
                      <a:r>
                        <a:rPr lang="id-ID" sz="1400" b="1" i="1" u="none" dirty="0" smtClean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pekerjaan</a:t>
                      </a:r>
                      <a:r>
                        <a:rPr lang="id-ID" sz="1400" b="1" i="1" u="none" baseline="0" dirty="0" smtClean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id-ID" sz="1400" b="1" i="1" u="none" dirty="0" smtClean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yang </a:t>
                      </a:r>
                      <a:r>
                        <a:rPr lang="id-ID" sz="1400" b="1" i="1" u="none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menjadi tanggungjawabnya</a:t>
                      </a:r>
                      <a:endParaRPr lang="id-ID" sz="1400" b="1" u="none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</a:tr>
              <a:tr h="5527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30. Jujur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Moralitas yang menjunjung tinggi nilai-nilai kebenaran,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integritas,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ketulusan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53648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31. Adil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Moralitas untuk menghargai  dan memberikan kepada diri dan orang lain apa yang harus menjadi haknya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5185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</a:rPr>
                        <a:t/>
                      </a:r>
                      <a:br>
                        <a:rPr lang="id-ID" sz="1400" b="1" dirty="0"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32. Mandiri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Kecakapan untuk berpikir dan bertindak  secara bebas dari ketergantungan,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tekanan,</a:t>
                      </a:r>
                      <a:r>
                        <a:rPr lang="id-ID" sz="1400" b="1" i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pengaruh pihak  lain 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55380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33. Percaya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diri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Memiliki keberanian menampilkan diri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berdasarkan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keyakinan akan kualitas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kemampuan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diri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3721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34. Kompetitif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Memiliki dorongan dan kemampuan untuk mencapai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keunggulan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03924" y="395859"/>
            <a:ext cx="8113363" cy="448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id-ID" sz="21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4873" y="457375"/>
            <a:ext cx="904805" cy="447588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softEdge rad="11250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244126" y="395859"/>
            <a:ext cx="6644879" cy="43696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sz="2100" b="1" dirty="0">
                <a:solidFill>
                  <a:srgbClr val="C00000"/>
                </a:solidFill>
              </a:rPr>
              <a:t>DRAF STANDAR KOMPETENSI LULUSAN MASA DEPAN </a:t>
            </a:r>
            <a:r>
              <a:rPr lang="id-ID" sz="1500" b="1" dirty="0">
                <a:solidFill>
                  <a:srgbClr val="C00000"/>
                </a:solidFill>
              </a:rPr>
              <a:t>(5/7)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9" y="0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749" y="6674476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15324" y="183524"/>
            <a:ext cx="138074" cy="64909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8993382" y="183524"/>
            <a:ext cx="174686" cy="64909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2469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402458"/>
              </p:ext>
            </p:extLst>
          </p:nvPr>
        </p:nvGraphicFramePr>
        <p:xfrm>
          <a:off x="475477" y="1891513"/>
          <a:ext cx="8219073" cy="47382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728"/>
                <a:gridCol w="971595"/>
                <a:gridCol w="1752600"/>
                <a:gridCol w="5113150"/>
              </a:tblGrid>
              <a:tr h="4216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SOSOK</a:t>
                      </a:r>
                      <a:endParaRPr lang="id-ID" sz="1400" b="1" noProof="0" dirty="0">
                        <a:solidFill>
                          <a:srgbClr val="0000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AREA KOMPETENSI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KOMPETENSI</a:t>
                      </a:r>
                    </a:p>
                  </a:txBody>
                  <a:tcPr marL="51441" marR="51441" marT="0" marB="0" anchor="ctr"/>
                </a:tc>
              </a:tr>
              <a:tr h="69261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</a:rPr>
                        <a:t/>
                      </a:r>
                      <a:br>
                        <a:rPr lang="id-ID" sz="1400" b="1" dirty="0"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Calibri"/>
                        </a:rPr>
                        <a:t>35. Ketabahan</a:t>
                      </a:r>
                      <a:endParaRPr lang="id-ID" sz="14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Memiliki ketetapan dan kekuatan hati yang kuat dalam menghadapi cobaan dan kesulitan hidup dalam berusaha memperoleh sesuatu</a:t>
                      </a:r>
                      <a:endParaRPr lang="id-ID" sz="14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</a:tr>
              <a:tr h="69261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Calibri"/>
                        </a:rPr>
                        <a:t>36. Rasa Syukur</a:t>
                      </a:r>
                      <a:endParaRPr lang="id-ID" sz="14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Mengungkapkan (ucapan, sikap, dan perbuatan) terima kasih kepada Tuhan dan memberikan pengakuan yang tulus atas segala nikmat dan karunia yang telah diberikan-Nya</a:t>
                      </a:r>
                      <a:endParaRPr lang="id-ID" sz="14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</a:tr>
              <a:tr h="69261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rgbClr val="333300"/>
                          </a:solidFill>
                          <a:effectLst/>
                          <a:latin typeface="+mn-lt"/>
                          <a:ea typeface="Calibri"/>
                        </a:rPr>
                        <a:t>37. Kesabaran</a:t>
                      </a:r>
                      <a:endParaRPr lang="id-ID" sz="1400" b="1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Memiliki kemampuan menahan diri dari sifat-sifat kegundahan dan rasa emosi, menahan lisan dari keluh kesah, serta menahan anggota tubuh dari perbuatan yang tidak terarah</a:t>
                      </a:r>
                      <a:endParaRPr lang="id-ID" sz="14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</a:tr>
              <a:tr h="4617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38. Daya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juang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Memiliki ketekunan dan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mengerahkan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segala daya dan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upaya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pantang menyerah dalam mencapai tujuan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31225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39. Bertanggung</a:t>
                      </a:r>
                      <a:r>
                        <a:rPr lang="id-ID" sz="1400" b="1" baseline="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jawab</a:t>
                      </a:r>
                      <a:endParaRPr lang="id-ID" sz="14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Memenuhi kewajiban yang diamanahkan secara memuaskan 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31225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40. Pengambilan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Keputusan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Menentukan pilihan terbaik  dari berbagai alternatif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4617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41. Penyesuaian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diri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Kemampuan beradaptasi terhadap berbagai perubahan </a:t>
                      </a:r>
                      <a:r>
                        <a:rPr lang="id-ID" sz="14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dan/ </a:t>
                      </a: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atau lingkungan baru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4617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4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42. Pengelolaan  </a:t>
                      </a:r>
                      <a:r>
                        <a:rPr lang="id-ID" sz="1400" b="1" dirty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sumber daya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Memanfaatkan sumber daya secara optimal</a:t>
                      </a:r>
                      <a:endParaRPr lang="id-ID" sz="1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76574" y="1254428"/>
            <a:ext cx="8206352" cy="448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id-ID" sz="21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7928" y="1255706"/>
            <a:ext cx="904805" cy="447588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softEdge rad="11250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202191" y="1266335"/>
            <a:ext cx="6644879" cy="43696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sz="2100" b="1" dirty="0">
                <a:solidFill>
                  <a:srgbClr val="C00000"/>
                </a:solidFill>
              </a:rPr>
              <a:t>DRAF STANDAR KOMPETENSI LULUSAN MASA DEPAN </a:t>
            </a:r>
            <a:r>
              <a:rPr lang="id-ID" sz="1500" b="1" dirty="0">
                <a:solidFill>
                  <a:srgbClr val="C00000"/>
                </a:solidFill>
              </a:rPr>
              <a:t>(6/7)</a:t>
            </a:r>
          </a:p>
        </p:txBody>
      </p:sp>
      <p:sp>
        <p:nvSpPr>
          <p:cNvPr id="9" name="Rectangle 8"/>
          <p:cNvSpPr/>
          <p:nvPr/>
        </p:nvSpPr>
        <p:spPr>
          <a:xfrm>
            <a:off x="7750" y="0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658312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14403" y="183524"/>
            <a:ext cx="173865" cy="64747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8971232" y="127178"/>
            <a:ext cx="194921" cy="65311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8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230920"/>
              </p:ext>
            </p:extLst>
          </p:nvPr>
        </p:nvGraphicFramePr>
        <p:xfrm>
          <a:off x="475477" y="2112358"/>
          <a:ext cx="8219073" cy="42104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1728"/>
                <a:gridCol w="1200195"/>
                <a:gridCol w="2220133"/>
                <a:gridCol w="4417017"/>
              </a:tblGrid>
              <a:tr h="7066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SOSOK</a:t>
                      </a:r>
                      <a:endParaRPr lang="id-ID" sz="1400" b="1" noProof="0" dirty="0">
                        <a:solidFill>
                          <a:srgbClr val="0000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AREA KOMPETENSI</a:t>
                      </a:r>
                    </a:p>
                  </a:txBody>
                  <a:tcPr marL="51441" marR="514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b="1" noProof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KOMPETENSI</a:t>
                      </a:r>
                    </a:p>
                  </a:txBody>
                  <a:tcPr marL="51441" marR="51441" marT="0" marB="0" anchor="ctr"/>
                </a:tc>
              </a:tr>
              <a:tr h="116062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Calibri"/>
                        </a:rPr>
                        <a:t>43. Berintegritas</a:t>
                      </a:r>
                      <a:endParaRPr lang="id-ID" sz="16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 b="1" i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</a:rPr>
                        <a:t>Memiliki sifat yang menggambarkan keadaan dan kesatuan secara utuh sehingga memiliki potensi dan kemampuan yang memancarkan suatu kepribadian yang baik dan jujur</a:t>
                      </a:r>
                      <a:endParaRPr lang="id-ID" sz="16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</a:tr>
              <a:tr h="4938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6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44. Estetika</a:t>
                      </a:r>
                      <a:endParaRPr lang="id-ID" sz="16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Mengapresiasi nilai-nilai keindahan secara positif </a:t>
                      </a: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87397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 b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Calibri"/>
                        </a:rPr>
                        <a:t>45.Etika</a:t>
                      </a:r>
                      <a:endParaRPr lang="id-ID" sz="16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600" b="1" i="1" dirty="0">
                          <a:solidFill>
                            <a:srgbClr val="333300"/>
                          </a:solidFill>
                          <a:effectLst/>
                          <a:latin typeface="+mn-lt"/>
                          <a:ea typeface="Times New Roman"/>
                          <a:cs typeface="Tahoma"/>
                        </a:rPr>
                        <a:t>Menerapkan nilai-nilai kebenaran dan kebaikan dalam memutuskan sesuatu tindakan</a:t>
                      </a:r>
                      <a:endParaRPr lang="id-ID" sz="1600" b="1" dirty="0">
                        <a:solidFill>
                          <a:srgbClr val="3333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/>
                </a:tc>
              </a:tr>
              <a:tr h="8247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5.</a:t>
                      </a: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Manusia </a:t>
                      </a:r>
                      <a:r>
                        <a:rPr lang="id-ID" sz="16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sehat jasmani </a:t>
                      </a:r>
                      <a:r>
                        <a:rPr lang="id-ID" sz="16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dan rohani</a:t>
                      </a: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600" b="1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46. Sehat </a:t>
                      </a:r>
                      <a:endParaRPr lang="id-ID" sz="1600" b="1" dirty="0">
                        <a:solidFill>
                          <a:srgbClr val="0033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6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Menjaga kesejahteraan dan kualitas hidup dalam aspek </a:t>
                      </a:r>
                      <a:r>
                        <a:rPr lang="id-ID" sz="16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fisik mental </a:t>
                      </a:r>
                      <a:r>
                        <a:rPr lang="id-ID" sz="1600" b="1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dan </a:t>
                      </a:r>
                      <a:r>
                        <a:rPr lang="id-ID" sz="1600" b="1" i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sosial</a:t>
                      </a:r>
                      <a:endParaRPr lang="id-ID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99821" y="1475275"/>
            <a:ext cx="8183105" cy="448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rgbClr val="000000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id-ID" sz="21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1434" y="1476553"/>
            <a:ext cx="904805" cy="447588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softEdge rad="11250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132450" y="1487181"/>
            <a:ext cx="6644879" cy="43696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sz="2100" b="1" dirty="0">
                <a:solidFill>
                  <a:srgbClr val="C00000"/>
                </a:solidFill>
              </a:rPr>
              <a:t>DRAF STANDAR KOMPETENSI LULUSAN MASA DEPAN </a:t>
            </a:r>
            <a:r>
              <a:rPr lang="id-ID" sz="1500" b="1" dirty="0">
                <a:solidFill>
                  <a:srgbClr val="C00000"/>
                </a:solidFill>
              </a:rPr>
              <a:t>(7/7)</a:t>
            </a:r>
          </a:p>
        </p:txBody>
      </p:sp>
      <p:sp>
        <p:nvSpPr>
          <p:cNvPr id="8" name="Rectangle 7"/>
          <p:cNvSpPr/>
          <p:nvPr/>
        </p:nvSpPr>
        <p:spPr>
          <a:xfrm>
            <a:off x="13013" y="-6152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9373" y="6699255"/>
            <a:ext cx="9144000" cy="1835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641" y="123507"/>
            <a:ext cx="178627" cy="657574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981759" y="177372"/>
            <a:ext cx="186585" cy="650141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468226" y="1994848"/>
            <a:ext cx="8187076" cy="14478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5400" b="1" dirty="0" smtClean="0">
                <a:solidFill>
                  <a:srgbClr val="FF0000"/>
                </a:solidFill>
              </a:rPr>
              <a:t>Standar  Proses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07438" y="3491142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Permendikbud No</a:t>
            </a:r>
            <a:r>
              <a:rPr lang="en-US" dirty="0" err="1"/>
              <a:t>mor</a:t>
            </a:r>
            <a:r>
              <a:rPr lang="en-US" dirty="0"/>
              <a:t> </a:t>
            </a:r>
            <a:r>
              <a:rPr lang="id-ID" dirty="0"/>
              <a:t>65 </a:t>
            </a:r>
            <a:r>
              <a:rPr lang="en-US" dirty="0"/>
              <a:t>T</a:t>
            </a:r>
            <a:r>
              <a:rPr lang="id-ID" dirty="0"/>
              <a:t>ahun 2013 tentang Standar Proses Pendidikan Dasar dan </a:t>
            </a:r>
            <a:r>
              <a:rPr lang="id-ID" dirty="0" smtClean="0"/>
              <a:t>Menengah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1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609600" y="446754"/>
            <a:ext cx="818707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200" b="1" dirty="0" smtClean="0">
                <a:solidFill>
                  <a:srgbClr val="FF0000"/>
                </a:solidFill>
              </a:rPr>
              <a:t>Hasil Pemantauan Implementasi Standar  Proses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23248" y="1676868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09600" y="2363136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09600" y="3006537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80532" y="1625505"/>
            <a:ext cx="6668068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id-ID" sz="2800" b="1" dirty="0" smtClean="0"/>
              <a:t>Perencanaan Pembelajaran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180532" y="2373316"/>
            <a:ext cx="6668068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d-ID" sz="2800" b="1" dirty="0" smtClean="0"/>
              <a:t>Pelaksanaan Pembelajaran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180532" y="3053336"/>
            <a:ext cx="666806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d-ID" sz="2800" b="1" dirty="0" smtClean="0"/>
              <a:t>Pengawasan Pembelajaran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1624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Perencanaan Pembelajaran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775532"/>
              </p:ext>
            </p:extLst>
          </p:nvPr>
        </p:nvGraphicFramePr>
        <p:xfrm>
          <a:off x="402040" y="772893"/>
          <a:ext cx="830580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  </a:t>
                      </a:r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Temuan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Semua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sekolah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telah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memiliki</a:t>
                      </a:r>
                      <a:r>
                        <a:rPr lang="en-US" sz="2400" dirty="0" smtClean="0"/>
                        <a:t> RPP </a:t>
                      </a:r>
                      <a:r>
                        <a:rPr lang="en-US" sz="2400" dirty="0" err="1" smtClean="0"/>
                        <a:t>dengan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komponen</a:t>
                      </a:r>
                      <a:r>
                        <a:rPr lang="en-US" sz="2400" dirty="0" smtClean="0"/>
                        <a:t> yang </a:t>
                      </a:r>
                      <a:r>
                        <a:rPr lang="en-US" sz="2400" dirty="0" err="1" smtClean="0"/>
                        <a:t>lengkap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yang </a:t>
                      </a:r>
                      <a:r>
                        <a:rPr lang="en-US" sz="2400" dirty="0" err="1" smtClean="0"/>
                        <a:t>disusun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secara</a:t>
                      </a:r>
                      <a:r>
                        <a:rPr lang="en-US" sz="2400" dirty="0" smtClean="0"/>
                        <a:t> individual </a:t>
                      </a:r>
                      <a:r>
                        <a:rPr lang="en-US" sz="2400" dirty="0" err="1" smtClean="0"/>
                        <a:t>oleh</a:t>
                      </a:r>
                      <a:r>
                        <a:rPr lang="en-US" sz="2400" dirty="0" smtClean="0"/>
                        <a:t> guru </a:t>
                      </a:r>
                      <a:r>
                        <a:rPr lang="en-US" sz="2400" dirty="0" err="1" smtClean="0"/>
                        <a:t>maupun</a:t>
                      </a:r>
                      <a:r>
                        <a:rPr lang="en-US" sz="2400" dirty="0" smtClean="0"/>
                        <a:t> forum MGMP</a:t>
                      </a:r>
                      <a:endParaRPr lang="id-ID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Sekolah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umumnya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memfasilitasi</a:t>
                      </a:r>
                      <a:r>
                        <a:rPr lang="en-US" sz="2400" dirty="0" smtClean="0"/>
                        <a:t> para guru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penyusunan</a:t>
                      </a:r>
                      <a:r>
                        <a:rPr lang="en-US" sz="2400" dirty="0" smtClean="0"/>
                        <a:t> RPP </a:t>
                      </a:r>
                      <a:r>
                        <a:rPr lang="en-US" sz="2400" dirty="0" err="1" smtClean="0"/>
                        <a:t>melalui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penyediaan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contoh</a:t>
                      </a:r>
                      <a:r>
                        <a:rPr lang="en-US" sz="2400" dirty="0" smtClean="0"/>
                        <a:t> RPP, </a:t>
                      </a:r>
                      <a:r>
                        <a:rPr lang="en-US" sz="2400" dirty="0" err="1" smtClean="0"/>
                        <a:t>kegiatan</a:t>
                      </a:r>
                      <a:r>
                        <a:rPr lang="en-US" sz="2400" dirty="0" smtClean="0"/>
                        <a:t> workshop,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mendatangkan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narasumber</a:t>
                      </a:r>
                      <a:r>
                        <a:rPr lang="en-US" sz="2400" dirty="0" smtClean="0"/>
                        <a:t>. </a:t>
                      </a:r>
                      <a:endParaRPr lang="id-ID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Sebagian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besar</a:t>
                      </a:r>
                      <a:r>
                        <a:rPr lang="en-US" sz="2400" dirty="0" smtClean="0"/>
                        <a:t> guru </a:t>
                      </a:r>
                      <a:r>
                        <a:rPr lang="en-US" sz="2400" dirty="0" err="1" smtClean="0"/>
                        <a:t>merasa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mudah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memahami</a:t>
                      </a:r>
                      <a:r>
                        <a:rPr lang="en-US" sz="2400" dirty="0" smtClean="0"/>
                        <a:t> KD, </a:t>
                      </a:r>
                      <a:r>
                        <a:rPr lang="en-US" sz="2400" dirty="0" err="1" smtClean="0"/>
                        <a:t>merumuskan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tujuan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menentukan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alokasi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waktu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memilih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sumber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belajar</a:t>
                      </a:r>
                      <a:r>
                        <a:rPr lang="en-US" sz="2400" dirty="0" smtClean="0"/>
                        <a:t>. </a:t>
                      </a:r>
                      <a:r>
                        <a:rPr lang="en-US" sz="2400" dirty="0" err="1" smtClean="0"/>
                        <a:t>Namun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mengalami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kesulitan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merancang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penilaian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menurunkan</a:t>
                      </a:r>
                      <a:r>
                        <a:rPr lang="en-US" sz="2400" dirty="0" smtClean="0"/>
                        <a:t> KD </a:t>
                      </a:r>
                      <a:r>
                        <a:rPr lang="en-US" sz="2400" dirty="0" err="1" smtClean="0"/>
                        <a:t>menjadi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indikator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menentukan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metode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memilih</a:t>
                      </a:r>
                      <a:r>
                        <a:rPr lang="en-US" sz="2400" dirty="0" smtClean="0"/>
                        <a:t> media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menentukan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langkah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. 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06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4000" b="1" dirty="0" smtClean="0">
                <a:solidFill>
                  <a:srgbClr val="FF0000"/>
                </a:solidFill>
              </a:rPr>
              <a:t>Perencanaan Pembelajaran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277350"/>
              </p:ext>
            </p:extLst>
          </p:nvPr>
        </p:nvGraphicFramePr>
        <p:xfrm>
          <a:off x="381000" y="902717"/>
          <a:ext cx="8415676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56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 </a:t>
                      </a:r>
                      <a:r>
                        <a:rPr lang="id-ID" sz="3200" dirty="0" smtClean="0">
                          <a:solidFill>
                            <a:schemeClr val="tx1"/>
                          </a:solidFill>
                        </a:rPr>
                        <a:t>Temuan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Ada </a:t>
                      </a:r>
                      <a:r>
                        <a:rPr lang="en-US" sz="2400" dirty="0" err="1" smtClean="0"/>
                        <a:t>cukup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banyak</a:t>
                      </a:r>
                      <a:r>
                        <a:rPr lang="en-US" sz="2400" dirty="0" smtClean="0"/>
                        <a:t> guru yang </a:t>
                      </a:r>
                      <a:r>
                        <a:rPr lang="en-US" sz="2400" dirty="0" err="1" smtClean="0"/>
                        <a:t>mengalami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kesulitan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mengakomodasi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pengembangan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budaya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membaca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menulis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melakukan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terpadu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menerapkan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prinsip-prinsip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memanfaatkan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teknologi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informasi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penyusunan</a:t>
                      </a:r>
                      <a:r>
                        <a:rPr lang="en-US" sz="2400" dirty="0" smtClean="0"/>
                        <a:t> RPP. </a:t>
                      </a:r>
                      <a:endParaRPr lang="id-ID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d-ID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Sebagian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besar</a:t>
                      </a:r>
                      <a:r>
                        <a:rPr lang="en-US" sz="2400" dirty="0" smtClean="0"/>
                        <a:t> guru </a:t>
                      </a:r>
                      <a:r>
                        <a:rPr lang="en-US" sz="2400" dirty="0" err="1" smtClean="0"/>
                        <a:t>mengalami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kesulitan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mengakomodasi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perbedaan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peserta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didik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tingkat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intelektual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motivasi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belajar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kebutuhan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khusus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kecepatan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belajar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latar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belakang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lingkungan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belajar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siswa</a:t>
                      </a:r>
                      <a:r>
                        <a:rPr lang="en-US" sz="2400" dirty="0" smtClean="0"/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8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Pelaksanaan  Pembelajaran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458387"/>
              </p:ext>
            </p:extLst>
          </p:nvPr>
        </p:nvGraphicFramePr>
        <p:xfrm>
          <a:off x="381000" y="902717"/>
          <a:ext cx="83058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solidFill>
                            <a:schemeClr val="tx1"/>
                          </a:solidFill>
                        </a:rPr>
                        <a:t>Temuan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Alokasi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waktu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pencapaian</a:t>
                      </a:r>
                      <a:r>
                        <a:rPr lang="en-US" sz="2400" dirty="0" smtClean="0"/>
                        <a:t> KD </a:t>
                      </a:r>
                      <a:r>
                        <a:rPr lang="en-US" sz="2400" dirty="0" err="1" smtClean="0"/>
                        <a:t>pada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teori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sudah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cukup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namun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belum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ada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aturan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di </a:t>
                      </a:r>
                      <a:r>
                        <a:rPr lang="en-US" sz="2400" dirty="0" err="1" smtClean="0"/>
                        <a:t>tempat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praktek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pada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mata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produktif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pada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layanan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khusus</a:t>
                      </a:r>
                      <a:r>
                        <a:rPr lang="en-US" sz="2400" dirty="0" smtClean="0"/>
                        <a:t>. </a:t>
                      </a:r>
                      <a:endParaRPr lang="id-ID" sz="24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Buku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teks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mata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menjadi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pegangan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utama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penugasan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tapi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ketersediaan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buku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teks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pada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sebagian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besar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mata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jenjang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pendidikan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belum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mencukupi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mendukung</a:t>
                      </a:r>
                      <a:r>
                        <a:rPr lang="en-US" sz="2400" dirty="0" smtClean="0"/>
                        <a:t> proses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secara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efektif</a:t>
                      </a:r>
                      <a:r>
                        <a:rPr lang="en-US" sz="2400" dirty="0" smtClean="0"/>
                        <a:t>. </a:t>
                      </a:r>
                      <a:endParaRPr lang="id-ID" sz="24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Belum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ada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buku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teks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mata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produktif</a:t>
                      </a:r>
                      <a:r>
                        <a:rPr lang="en-US" sz="2400" dirty="0" smtClean="0"/>
                        <a:t> di SMK.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57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Pelaksanaan  Pembelajaran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524479"/>
              </p:ext>
            </p:extLst>
          </p:nvPr>
        </p:nvGraphicFramePr>
        <p:xfrm>
          <a:off x="381000" y="902717"/>
          <a:ext cx="8415676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56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 </a:t>
                      </a:r>
                      <a:r>
                        <a:rPr lang="id-ID" sz="3200" dirty="0" smtClean="0">
                          <a:solidFill>
                            <a:schemeClr val="tx1"/>
                          </a:solidFill>
                        </a:rPr>
                        <a:t>Temuan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Selain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menggunakan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buku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teks</a:t>
                      </a:r>
                      <a:r>
                        <a:rPr lang="en-US" sz="2400" dirty="0" smtClean="0"/>
                        <a:t>, guru </a:t>
                      </a:r>
                      <a:r>
                        <a:rPr lang="en-US" sz="2400" dirty="0" err="1" smtClean="0"/>
                        <a:t>maupun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siswa</a:t>
                      </a:r>
                      <a:r>
                        <a:rPr lang="en-US" sz="2400" dirty="0" smtClean="0"/>
                        <a:t> juga </a:t>
                      </a:r>
                      <a:r>
                        <a:rPr lang="en-US" sz="2400" dirty="0" err="1" smtClean="0"/>
                        <a:t>menggunakan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sumber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belajar</a:t>
                      </a:r>
                      <a:r>
                        <a:rPr lang="en-US" sz="2400" dirty="0" smtClean="0"/>
                        <a:t> lain </a:t>
                      </a:r>
                      <a:r>
                        <a:rPr lang="en-US" sz="2400" dirty="0" err="1" smtClean="0"/>
                        <a:t>yaitu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buku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referensi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website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artikel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CD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. </a:t>
                      </a:r>
                      <a:endParaRPr lang="id-ID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Pengelolaan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kelas</a:t>
                      </a:r>
                      <a:r>
                        <a:rPr lang="en-US" sz="2400" dirty="0" smtClean="0"/>
                        <a:t> yang </a:t>
                      </a:r>
                      <a:r>
                        <a:rPr lang="en-US" sz="2400" dirty="0" err="1" smtClean="0"/>
                        <a:t>dilakukan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oleh</a:t>
                      </a:r>
                      <a:r>
                        <a:rPr lang="en-US" sz="2400" dirty="0" smtClean="0"/>
                        <a:t> guru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pelaksanaan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sudah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baik</a:t>
                      </a:r>
                      <a:r>
                        <a:rPr lang="en-US" sz="2400" dirty="0" smtClean="0"/>
                        <a:t>. </a:t>
                      </a:r>
                      <a:endParaRPr lang="id-ID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Kegiatan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pendahuluan</a:t>
                      </a:r>
                      <a:r>
                        <a:rPr lang="en-US" sz="2400" dirty="0" smtClean="0"/>
                        <a:t> proses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sudah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dilakukan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dengan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baik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namun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masih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perlu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ditingkatkan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hal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penjelasan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uraian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kegiatan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sesuai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silabus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perhatian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pada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kondisi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kesehatan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siswa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serta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penjelasan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tujuan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cakupan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materi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62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4000" b="1" dirty="0" smtClean="0">
                <a:solidFill>
                  <a:srgbClr val="FF0000"/>
                </a:solidFill>
              </a:rPr>
              <a:t>Pelaksanaan  Pembelajaran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649165"/>
              </p:ext>
            </p:extLst>
          </p:nvPr>
        </p:nvGraphicFramePr>
        <p:xfrm>
          <a:off x="381000" y="1302246"/>
          <a:ext cx="8415676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56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 </a:t>
                      </a:r>
                      <a:r>
                        <a:rPr lang="id-ID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Temuan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Guru </a:t>
                      </a:r>
                      <a:r>
                        <a:rPr lang="en-US" sz="2400" dirty="0" err="1" smtClean="0"/>
                        <a:t>umumnya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telah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memahami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konsep</a:t>
                      </a:r>
                      <a:r>
                        <a:rPr lang="en-US" sz="2400" dirty="0" smtClean="0"/>
                        <a:t> proses </a:t>
                      </a:r>
                      <a:r>
                        <a:rPr lang="en-US" sz="2400" dirty="0" err="1" smtClean="0"/>
                        <a:t>saintifik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namun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masih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sulit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menerapkan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tahapan</a:t>
                      </a:r>
                      <a:r>
                        <a:rPr lang="en-US" sz="2400" dirty="0" smtClean="0"/>
                        <a:t> 5M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membangun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sikap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pengetahuan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keterampilan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siswa</a:t>
                      </a:r>
                      <a:r>
                        <a:rPr lang="en-US" sz="2400" dirty="0" smtClean="0"/>
                        <a:t>. </a:t>
                      </a:r>
                      <a:endParaRPr lang="id-ID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Hampir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semua</a:t>
                      </a:r>
                      <a:r>
                        <a:rPr lang="en-US" sz="2400" dirty="0" smtClean="0"/>
                        <a:t> guru </a:t>
                      </a:r>
                      <a:r>
                        <a:rPr lang="en-US" sz="2400" dirty="0" err="1" smtClean="0"/>
                        <a:t>belum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pernah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membaca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Permendikbud</a:t>
                      </a:r>
                      <a:r>
                        <a:rPr lang="en-US" sz="2400" dirty="0" smtClean="0"/>
                        <a:t> No. 65 </a:t>
                      </a:r>
                      <a:r>
                        <a:rPr lang="en-US" sz="2400" dirty="0" err="1" smtClean="0"/>
                        <a:t>Tahun</a:t>
                      </a:r>
                      <a:r>
                        <a:rPr lang="en-US" sz="2400" dirty="0" smtClean="0"/>
                        <a:t> 2013 </a:t>
                      </a:r>
                      <a:r>
                        <a:rPr lang="en-US" sz="2400" dirty="0" err="1" smtClean="0"/>
                        <a:t>tentang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Standar</a:t>
                      </a:r>
                      <a:r>
                        <a:rPr lang="en-US" sz="2400" dirty="0" smtClean="0"/>
                        <a:t> Proses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Pendidikan </a:t>
                      </a:r>
                      <a:r>
                        <a:rPr lang="en-US" sz="2400" dirty="0" err="1" smtClean="0"/>
                        <a:t>Dasar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Menengah</a:t>
                      </a:r>
                      <a:r>
                        <a:rPr lang="en-US" sz="2400" dirty="0" smtClean="0"/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56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609600" y="558265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Tujuan Pemantauan Implementasi Standar: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7324" y="1295400"/>
            <a:ext cx="535264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2000" b="1" dirty="0" smtClean="0"/>
              <a:t>Memperoleh dan manganalisis data dan informasi tentang implementasi standar (SKL, SI, Proses, Penilaian).</a:t>
            </a:r>
          </a:p>
          <a:p>
            <a:pPr marL="342900" indent="-342900">
              <a:buFont typeface="+mj-lt"/>
              <a:buAutoNum type="arabicPeriod"/>
            </a:pPr>
            <a:endParaRPr lang="id-ID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id-ID" sz="2000" b="1" dirty="0" smtClean="0"/>
              <a:t>Menganalisis hambatan dan tantangan alam implementasi standar </a:t>
            </a:r>
            <a:r>
              <a:rPr lang="id-ID" sz="2000" b="1" dirty="0"/>
              <a:t>(SKL, SI, Proses, Penilaian</a:t>
            </a:r>
            <a:r>
              <a:rPr lang="id-ID" sz="2000" b="1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id-ID" sz="2000" b="1" dirty="0"/>
          </a:p>
          <a:p>
            <a:pPr marL="342900" indent="-342900">
              <a:buFont typeface="+mj-lt"/>
              <a:buAutoNum type="arabicPeriod"/>
            </a:pPr>
            <a:r>
              <a:rPr lang="id-ID" sz="2000" b="1" dirty="0" smtClean="0"/>
              <a:t>Menghasilkan rekomendasi perbaikan implementasi dan revisi standar berdasarkan hasil analisis  data dan informasi tentang implementasi standar </a:t>
            </a:r>
            <a:r>
              <a:rPr lang="id-ID" sz="2000" b="1" dirty="0"/>
              <a:t>(SKL, SI, Proses, Penilaian)</a:t>
            </a:r>
            <a:r>
              <a:rPr lang="id-ID" sz="2000" b="1" dirty="0" smtClean="0"/>
              <a:t> </a:t>
            </a:r>
            <a:endParaRPr lang="en-US" sz="2000" b="1" dirty="0"/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2329801096"/>
              </p:ext>
            </p:extLst>
          </p:nvPr>
        </p:nvGraphicFramePr>
        <p:xfrm>
          <a:off x="5410200" y="3366026"/>
          <a:ext cx="3505200" cy="248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Oval 19"/>
          <p:cNvSpPr/>
          <p:nvPr/>
        </p:nvSpPr>
        <p:spPr>
          <a:xfrm>
            <a:off x="5932670" y="3429000"/>
            <a:ext cx="500419" cy="5289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928565" y="4346158"/>
            <a:ext cx="500419" cy="5289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2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928564" y="5263316"/>
            <a:ext cx="500419" cy="5289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4000" b="1" dirty="0" smtClean="0">
                <a:solidFill>
                  <a:srgbClr val="FF0000"/>
                </a:solidFill>
              </a:rPr>
              <a:t>Pengawasan Pembelajaran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62436"/>
              </p:ext>
            </p:extLst>
          </p:nvPr>
        </p:nvGraphicFramePr>
        <p:xfrm>
          <a:off x="381000" y="866884"/>
          <a:ext cx="841567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567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3200" dirty="0" smtClean="0"/>
                        <a:t> </a:t>
                      </a:r>
                      <a:r>
                        <a:rPr lang="id-ID" sz="3200" dirty="0" smtClean="0">
                          <a:solidFill>
                            <a:schemeClr val="tx1"/>
                          </a:solidFill>
                        </a:rPr>
                        <a:t>Temuan</a:t>
                      </a:r>
                      <a:endParaRPr lang="en-US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Pengawasan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dilakukan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kepala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sekolah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terhadap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perencanaan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pelaksanaan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penilaian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hasil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pembelajaran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melalui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observasi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wawancara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diskusi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kelompok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penelusuran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dokumen</a:t>
                      </a:r>
                      <a:r>
                        <a:rPr lang="en-US" sz="2400" dirty="0" smtClean="0"/>
                        <a:t>. 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Panduan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melaksanakan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pengawasan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kurang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operasional</a:t>
                      </a:r>
                      <a:r>
                        <a:rPr lang="en-US" sz="2400" dirty="0" smtClean="0"/>
                        <a:t>.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err="1" smtClean="0"/>
                        <a:t>Hasil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pengawasan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oleh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kepala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sekolah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disampaikan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kepada</a:t>
                      </a:r>
                      <a:r>
                        <a:rPr lang="en-US" sz="2400" dirty="0" smtClean="0"/>
                        <a:t> guru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ditindaklanjuti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penilaian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kinerja</a:t>
                      </a:r>
                      <a:r>
                        <a:rPr lang="en-US" sz="2400" dirty="0" smtClean="0"/>
                        <a:t> guru, </a:t>
                      </a:r>
                      <a:r>
                        <a:rPr lang="en-US" sz="2400" dirty="0" err="1" smtClean="0"/>
                        <a:t>kesempatan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bagi</a:t>
                      </a:r>
                      <a:r>
                        <a:rPr lang="en-US" sz="2400" dirty="0" smtClean="0"/>
                        <a:t> guru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mengikuti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pelatihan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teguran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konstruktif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penguatan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penghargaan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penambahan</a:t>
                      </a:r>
                      <a:r>
                        <a:rPr lang="en-US" sz="2400" dirty="0" smtClean="0"/>
                        <a:t>/ </a:t>
                      </a:r>
                      <a:r>
                        <a:rPr lang="en-US" sz="2400" dirty="0" err="1" smtClean="0"/>
                        <a:t>perbaikan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sarana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prasarana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penambahan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buku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teks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pengurangan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jumlah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siswa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untuk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setiap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rombongan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belajar</a:t>
                      </a:r>
                      <a:r>
                        <a:rPr lang="en-US" sz="2400" dirty="0" smtClean="0"/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7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Rekomendasi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520889"/>
              </p:ext>
            </p:extLst>
          </p:nvPr>
        </p:nvGraphicFramePr>
        <p:xfrm>
          <a:off x="353926" y="902717"/>
          <a:ext cx="8415676" cy="5754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674"/>
                <a:gridCol w="58740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 </a:t>
                      </a:r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Temuan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Rekomendasi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400" dirty="0" smtClean="0"/>
                        <a:t>Aspek persiapan, pelaksanaan, dan pengawasan</a:t>
                      </a:r>
                      <a:r>
                        <a:rPr lang="id-ID" sz="2400" baseline="0" dirty="0" smtClean="0"/>
                        <a:t> pembelajaran (</a:t>
                      </a:r>
                      <a:r>
                        <a:rPr lang="id-ID" sz="2400" baseline="0" dirty="0" smtClean="0">
                          <a:solidFill>
                            <a:srgbClr val="C00000"/>
                          </a:solidFill>
                        </a:rPr>
                        <a:t>pemahaman dan kemampuan guru</a:t>
                      </a:r>
                      <a:r>
                        <a:rPr lang="id-ID" sz="2400" baseline="0" dirty="0" smtClean="0"/>
                        <a:t>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dirty="0" err="1" smtClean="0"/>
                        <a:t>Diadakan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sosialisasi</a:t>
                      </a:r>
                      <a:r>
                        <a:rPr lang="en-US" sz="1800" dirty="0" smtClean="0"/>
                        <a:t> yang </a:t>
                      </a:r>
                      <a:r>
                        <a:rPr lang="en-US" sz="1800" dirty="0" err="1" smtClean="0"/>
                        <a:t>lebih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intensif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masif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mengenai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Permendikbud</a:t>
                      </a:r>
                      <a:r>
                        <a:rPr lang="en-US" sz="1800" dirty="0" smtClean="0"/>
                        <a:t> No.65 </a:t>
                      </a:r>
                      <a:r>
                        <a:rPr lang="en-US" sz="1800" dirty="0" err="1" smtClean="0"/>
                        <a:t>Tahun</a:t>
                      </a:r>
                      <a:r>
                        <a:rPr lang="en-US" sz="1800" dirty="0" smtClean="0"/>
                        <a:t> 2013 </a:t>
                      </a:r>
                      <a:r>
                        <a:rPr lang="en-US" sz="1800" dirty="0" err="1" smtClean="0"/>
                        <a:t>tentang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Standar</a:t>
                      </a:r>
                      <a:r>
                        <a:rPr lang="en-US" sz="1800" dirty="0" smtClean="0"/>
                        <a:t> Proses </a:t>
                      </a:r>
                      <a:r>
                        <a:rPr lang="en-US" sz="1800" dirty="0" err="1" smtClean="0"/>
                        <a:t>untuk</a:t>
                      </a:r>
                      <a:r>
                        <a:rPr lang="en-US" sz="1800" dirty="0" smtClean="0"/>
                        <a:t> Pendidikan </a:t>
                      </a:r>
                      <a:r>
                        <a:rPr lang="en-US" sz="1800" dirty="0" err="1" smtClean="0"/>
                        <a:t>Dasar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Menengah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beserta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pedoman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dasar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pelaksanaannya</a:t>
                      </a:r>
                      <a:r>
                        <a:rPr lang="en-US" sz="1800" dirty="0" smtClean="0"/>
                        <a:t>. </a:t>
                      </a:r>
                    </a:p>
                    <a:p>
                      <a:pPr marL="342900" indent="-342900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endParaRPr lang="id-ID" sz="18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err="1" smtClean="0"/>
                        <a:t>Diadakan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pelatihan</a:t>
                      </a:r>
                      <a:r>
                        <a:rPr lang="en-US" sz="1800" dirty="0" smtClean="0"/>
                        <a:t> yang </a:t>
                      </a:r>
                      <a:r>
                        <a:rPr lang="en-US" sz="1800" dirty="0" err="1" smtClean="0"/>
                        <a:t>lebih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intensif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komprehensif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bagi</a:t>
                      </a:r>
                      <a:r>
                        <a:rPr lang="en-US" sz="1800" dirty="0" smtClean="0"/>
                        <a:t> guru </a:t>
                      </a:r>
                      <a:r>
                        <a:rPr lang="en-US" sz="1800" dirty="0" err="1" smtClean="0"/>
                        <a:t>untuk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menyusun</a:t>
                      </a:r>
                      <a:r>
                        <a:rPr lang="en-US" sz="1800" dirty="0" smtClean="0"/>
                        <a:t> RPP, </a:t>
                      </a:r>
                      <a:r>
                        <a:rPr lang="en-US" sz="1800" dirty="0" err="1" smtClean="0"/>
                        <a:t>pembelajaran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i="1" dirty="0" smtClean="0"/>
                        <a:t>inquiry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i="1" dirty="0" smtClean="0"/>
                        <a:t>discovery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penggunaan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teknologi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informasi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dalam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pembelajaran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menurunkan</a:t>
                      </a:r>
                      <a:r>
                        <a:rPr lang="en-US" sz="1800" dirty="0" smtClean="0"/>
                        <a:t> KD </a:t>
                      </a:r>
                      <a:r>
                        <a:rPr lang="en-US" sz="1800" dirty="0" err="1" smtClean="0"/>
                        <a:t>ke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dalam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indikator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mengakomodasi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perbedaan</a:t>
                      </a:r>
                      <a:r>
                        <a:rPr lang="en-US" sz="1800" dirty="0" smtClean="0"/>
                        <a:t> individual </a:t>
                      </a:r>
                      <a:r>
                        <a:rPr lang="en-US" sz="1800" dirty="0" err="1" smtClean="0"/>
                        <a:t>peserta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didik</a:t>
                      </a:r>
                      <a:r>
                        <a:rPr lang="en-US" sz="1800" dirty="0" smtClean="0"/>
                        <a:t>. </a:t>
                      </a:r>
                      <a:endParaRPr lang="id-ID" sz="18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d-ID" sz="18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err="1" smtClean="0"/>
                        <a:t>Dikembangkan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pedoman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pelaksanaan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standar</a:t>
                      </a:r>
                      <a:r>
                        <a:rPr lang="en-US" dirty="0" smtClean="0"/>
                        <a:t> proses yang </a:t>
                      </a:r>
                      <a:r>
                        <a:rPr lang="en-US" dirty="0" err="1" smtClean="0"/>
                        <a:t>sesuai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kekhasan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daerah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difasilitasi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oleh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Pemerintah</a:t>
                      </a:r>
                      <a:r>
                        <a:rPr lang="en-US" dirty="0" smtClean="0"/>
                        <a:t> Daerah. </a:t>
                      </a:r>
                      <a:endParaRPr lang="id-ID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 smtClean="0"/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6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Pengawasan Pembelajaran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797164"/>
              </p:ext>
            </p:extLst>
          </p:nvPr>
        </p:nvGraphicFramePr>
        <p:xfrm>
          <a:off x="381000" y="1302246"/>
          <a:ext cx="81534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472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 </a:t>
                      </a:r>
                      <a:r>
                        <a:rPr lang="id-ID" sz="3200" dirty="0" smtClean="0">
                          <a:solidFill>
                            <a:schemeClr val="tx1"/>
                          </a:solidFill>
                        </a:rPr>
                        <a:t>Temuan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solidFill>
                            <a:schemeClr val="tx1"/>
                          </a:solidFill>
                        </a:rPr>
                        <a:t>Rekomendasi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800" dirty="0" smtClean="0"/>
                        <a:t>Ketersediaan buku teks pelajaran 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dirty="0" smtClean="0"/>
                        <a:t>Perlu d</a:t>
                      </a:r>
                      <a:r>
                        <a:rPr lang="en-US" sz="2800" dirty="0" err="1" smtClean="0"/>
                        <a:t>isediakan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jumlah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buku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teks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untuk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semua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mata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pelajaran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dalam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jumlah</a:t>
                      </a:r>
                      <a:r>
                        <a:rPr lang="en-US" sz="2800" dirty="0" smtClean="0"/>
                        <a:t> yang </a:t>
                      </a:r>
                      <a:r>
                        <a:rPr lang="en-US" sz="2800" dirty="0" err="1" smtClean="0"/>
                        <a:t>sesuai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dengan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kebutuhan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siswa</a:t>
                      </a:r>
                      <a:r>
                        <a:rPr lang="en-US" sz="2800" dirty="0" smtClean="0"/>
                        <a:t>. </a:t>
                      </a:r>
                      <a:r>
                        <a:rPr lang="id-ID" sz="2800" dirty="0" smtClean="0"/>
                        <a:t> </a:t>
                      </a:r>
                      <a:endParaRPr lang="en-US" sz="2800" dirty="0" smtClean="0"/>
                    </a:p>
                    <a:p>
                      <a:endParaRPr lang="en-US" sz="2800" dirty="0" smtClean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47324" y="4464563"/>
            <a:ext cx="8001000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d-ID" dirty="0" smtClean="0"/>
              <a:t>Perlu d</a:t>
            </a:r>
            <a:r>
              <a:rPr lang="en-US" dirty="0" err="1" smtClean="0"/>
              <a:t>ilakukan</a:t>
            </a:r>
            <a:r>
              <a:rPr lang="en-US" dirty="0" smtClean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Permendikbud</a:t>
            </a:r>
            <a:r>
              <a:rPr lang="id-ID" dirty="0" smtClean="0"/>
              <a:t> </a:t>
            </a:r>
            <a:r>
              <a:rPr lang="en-US" dirty="0" smtClean="0"/>
              <a:t> </a:t>
            </a:r>
            <a:r>
              <a:rPr lang="en-US" dirty="0"/>
              <a:t>No. 65 </a:t>
            </a:r>
            <a:r>
              <a:rPr lang="en-US" dirty="0" err="1"/>
              <a:t>Tahun</a:t>
            </a:r>
            <a:r>
              <a:rPr lang="en-US" dirty="0"/>
              <a:t> 2013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Proses </a:t>
            </a:r>
            <a:r>
              <a:rPr lang="en-US" dirty="0" err="1" smtClean="0"/>
              <a:t>untuk</a:t>
            </a:r>
            <a:r>
              <a:rPr lang="id-ID" dirty="0" smtClean="0"/>
              <a:t> </a:t>
            </a:r>
            <a:r>
              <a:rPr lang="en-US" dirty="0" smtClean="0"/>
              <a:t> </a:t>
            </a:r>
            <a:r>
              <a:rPr lang="en-US" dirty="0"/>
              <a:t>Pendidikan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Menengah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 smtClean="0"/>
              <a:t>efektivitas</a:t>
            </a:r>
            <a:r>
              <a:rPr lang="en-US" dirty="0" smtClean="0"/>
              <a:t> </a:t>
            </a:r>
            <a:r>
              <a:rPr lang="en-US" dirty="0" err="1"/>
              <a:t>implementasinya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055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468226" y="2438400"/>
            <a:ext cx="8187076" cy="1004248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5400" b="1" dirty="0" smtClean="0">
                <a:solidFill>
                  <a:srgbClr val="FF0000"/>
                </a:solidFill>
              </a:rPr>
              <a:t>Standar  Penilaian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5463" y="3592333"/>
            <a:ext cx="8551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Permendikbud Nomor 66 Tahun 2013 Tentang Standar Penilaian</a:t>
            </a:r>
            <a:r>
              <a:rPr lang="en-US" dirty="0" smtClean="0"/>
              <a:t> </a:t>
            </a:r>
            <a:r>
              <a:rPr lang="id-ID" dirty="0" smtClean="0"/>
              <a:t>Pendidikan </a:t>
            </a:r>
            <a:r>
              <a:rPr lang="id-ID" dirty="0"/>
              <a:t>Dasar dan Menengah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48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Hasil: Penilaian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289087"/>
              </p:ext>
            </p:extLst>
          </p:nvPr>
        </p:nvGraphicFramePr>
        <p:xfrm>
          <a:off x="457200" y="781295"/>
          <a:ext cx="8339476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9738"/>
                <a:gridCol w="4169738"/>
              </a:tblGrid>
              <a:tr h="406601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solidFill>
                            <a:schemeClr val="tx1"/>
                          </a:solidFill>
                        </a:rPr>
                        <a:t>Hasil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solidFill>
                            <a:schemeClr val="tx1"/>
                          </a:solidFill>
                        </a:rPr>
                        <a:t>  Rekomendasi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13402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Perencanaan penilaian hasil belajar di satuan pendidikan </a:t>
                      </a:r>
                      <a:r>
                        <a:rPr lang="id-ID" sz="2000" b="1" dirty="0" smtClean="0">
                          <a:solidFill>
                            <a:srgbClr val="FF0000"/>
                          </a:solidFill>
                        </a:rPr>
                        <a:t>belum dilaksanakan</a:t>
                      </a:r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d-ID" sz="2000" baseline="0" dirty="0" smtClean="0"/>
                        <a:t>sesuai ketentuan standar penilaian pendidikan. </a:t>
                      </a:r>
                    </a:p>
                    <a:p>
                      <a:endParaRPr lang="id-ID" sz="2000" baseline="0" dirty="0" smtClean="0"/>
                    </a:p>
                    <a:p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Indikator: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000" baseline="0" dirty="0" smtClean="0"/>
                        <a:t>Pembuatan soal tidak diawali dengan kisi-kisi.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000" baseline="0" dirty="0" smtClean="0"/>
                        <a:t>Tidak ada pedoman penskoran atau rubrik.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000" baseline="0" dirty="0" smtClean="0"/>
                        <a:t>Tidak dilakukan analisis instrumen penilaian hasil belajar yang memenuhi  substansi, konstruksi, dan bahasa terutama untuk ulasan harian dan UTS.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000" baseline="0" dirty="0" smtClean="0"/>
                        <a:t>Hampir semua guru belum memahami rubrik. 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Menyusun petunjuk teknis penilaian </a:t>
                      </a:r>
                      <a:r>
                        <a:rPr lang="id-ID" sz="2000" dirty="0" smtClean="0"/>
                        <a:t>hasil belajar yang meliputi:</a:t>
                      </a:r>
                      <a:r>
                        <a:rPr lang="id-ID" sz="2000" baseline="0" dirty="0" smtClean="0"/>
                        <a:t> </a:t>
                      </a:r>
                      <a:endParaRPr lang="en-US" sz="2000" baseline="0" dirty="0" smtClean="0"/>
                    </a:p>
                    <a:p>
                      <a:pPr marL="457200" indent="-457200">
                        <a:buAutoNum type="alphaLcPeriod"/>
                      </a:pPr>
                      <a:r>
                        <a:rPr lang="id-ID" sz="2000" baseline="0" dirty="0" smtClean="0"/>
                        <a:t>penyusunan dan analisis instrumen,</a:t>
                      </a:r>
                      <a:endParaRPr lang="en-US" sz="2000" baseline="0" dirty="0" smtClean="0"/>
                    </a:p>
                    <a:p>
                      <a:pPr marL="457200" indent="-457200">
                        <a:buAutoNum type="alphaLcPeriod"/>
                      </a:pPr>
                      <a:r>
                        <a:rPr lang="id-ID" sz="2000" baseline="0" dirty="0" smtClean="0"/>
                        <a:t>pelaksanaan dan analisis penilaia</a:t>
                      </a:r>
                      <a:r>
                        <a:rPr lang="en-US" sz="2000" baseline="0" dirty="0" smtClean="0"/>
                        <a:t>n</a:t>
                      </a:r>
                      <a:r>
                        <a:rPr lang="id-ID" sz="2000" baseline="0" dirty="0" smtClean="0"/>
                        <a:t> hasil belajar, dan </a:t>
                      </a:r>
                      <a:endParaRPr lang="en-US" sz="2000" baseline="0" dirty="0" smtClean="0"/>
                    </a:p>
                    <a:p>
                      <a:pPr marL="457200" indent="-457200">
                        <a:buAutoNum type="alphaLcPeriod"/>
                      </a:pPr>
                      <a:r>
                        <a:rPr lang="id-ID" sz="2000" baseline="0" dirty="0" smtClean="0"/>
                        <a:t>pelaporan hasil belajar. </a:t>
                      </a:r>
                    </a:p>
                    <a:p>
                      <a:endParaRPr lang="id-ID" sz="2000" baseline="0" dirty="0" smtClean="0"/>
                    </a:p>
                    <a:p>
                      <a:r>
                        <a:rPr lang="en-US" sz="2000" b="1" baseline="0" dirty="0" err="1" smtClean="0">
                          <a:solidFill>
                            <a:srgbClr val="002060"/>
                          </a:solidFill>
                        </a:rPr>
                        <a:t>Meningkatkan</a:t>
                      </a:r>
                      <a:r>
                        <a:rPr lang="en-US" sz="20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rgbClr val="002060"/>
                          </a:solidFill>
                        </a:rPr>
                        <a:t>kompetensi</a:t>
                      </a:r>
                      <a:r>
                        <a:rPr lang="en-US" sz="2000" b="1" baseline="0" dirty="0" smtClean="0">
                          <a:solidFill>
                            <a:srgbClr val="002060"/>
                          </a:solidFill>
                        </a:rPr>
                        <a:t> guru </a:t>
                      </a:r>
                      <a:r>
                        <a:rPr lang="id-ID" sz="2000" baseline="0" dirty="0" smtClean="0"/>
                        <a:t>dalam pengembangan instrumen penilaian, meliputi antara lain penyusunan</a:t>
                      </a:r>
                      <a:r>
                        <a:rPr lang="en-US" sz="2000" baseline="0" dirty="0" smtClean="0"/>
                        <a:t>:</a:t>
                      </a:r>
                    </a:p>
                    <a:p>
                      <a:pPr marL="225425" indent="-225425">
                        <a:buAutoNum type="alphaLcPeriod"/>
                      </a:pPr>
                      <a:r>
                        <a:rPr lang="id-ID" sz="2000" baseline="0" dirty="0" smtClean="0"/>
                        <a:t>kisi-kisi instrumen, </a:t>
                      </a:r>
                      <a:endParaRPr lang="en-US" sz="2000" baseline="0" dirty="0" smtClean="0"/>
                    </a:p>
                    <a:p>
                      <a:pPr marL="225425" indent="-225425">
                        <a:buAutoNum type="alphaLcPeriod"/>
                      </a:pPr>
                      <a:r>
                        <a:rPr lang="id-ID" sz="2000" baseline="0" dirty="0" smtClean="0"/>
                        <a:t>pedoman penskoran/rubrik, </a:t>
                      </a:r>
                      <a:endParaRPr lang="en-US" sz="2000" baseline="0" dirty="0" smtClean="0"/>
                    </a:p>
                    <a:p>
                      <a:pPr marL="225425" indent="-225425">
                        <a:buAutoNum type="alphaLcPeriod"/>
                      </a:pPr>
                      <a:r>
                        <a:rPr lang="id-ID" sz="2000" baseline="0" dirty="0" smtClean="0"/>
                        <a:t>analisis pemanfaatan hasil penilaian, dan </a:t>
                      </a:r>
                      <a:endParaRPr lang="en-US" sz="2000" baseline="0" dirty="0" smtClean="0"/>
                    </a:p>
                    <a:p>
                      <a:pPr marL="225425" indent="-225425">
                        <a:buAutoNum type="alphaLcPeriod"/>
                      </a:pPr>
                      <a:r>
                        <a:rPr lang="id-ID" sz="2000" baseline="0" dirty="0" smtClean="0"/>
                        <a:t>pelaporan hasil belajar. 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4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Hasil: Penilaian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845135"/>
              </p:ext>
            </p:extLst>
          </p:nvPr>
        </p:nvGraphicFramePr>
        <p:xfrm>
          <a:off x="495300" y="879970"/>
          <a:ext cx="8301376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1700"/>
                <a:gridCol w="2319676"/>
              </a:tblGrid>
              <a:tr h="378387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Hasil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 Rekomendasi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758348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Secara </a:t>
                      </a:r>
                      <a:r>
                        <a:rPr lang="id-ID" sz="2000" b="1" dirty="0" smtClean="0">
                          <a:solidFill>
                            <a:srgbClr val="FF0000"/>
                          </a:solidFill>
                        </a:rPr>
                        <a:t>teknis procedural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id-ID" sz="2000" b="1" dirty="0" smtClean="0">
                          <a:solidFill>
                            <a:srgbClr val="FF0000"/>
                          </a:solidFill>
                        </a:rPr>
                        <a:t> penilaian </a:t>
                      </a:r>
                      <a:r>
                        <a:rPr lang="id-ID" sz="2000" dirty="0" smtClean="0"/>
                        <a:t>oleh pendidik da</a:t>
                      </a:r>
                      <a:r>
                        <a:rPr lang="id-ID" sz="2000" baseline="0" dirty="0" smtClean="0"/>
                        <a:t>n satuan pendidikan (ulangan harian, UTS, UAS, dan US) pada semua jenjang (SD/MI, SMP/MTs, SMA/MA, SMK) </a:t>
                      </a:r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belum sepenuhnya dilaksanakan sesuai standar</a:t>
                      </a:r>
                      <a:r>
                        <a:rPr lang="id-ID" sz="2000" baseline="0" dirty="0" smtClean="0"/>
                        <a:t>. </a:t>
                      </a:r>
                    </a:p>
                    <a:p>
                      <a:endParaRPr lang="id-ID" sz="2000" baseline="0" dirty="0" smtClean="0"/>
                    </a:p>
                    <a:p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Indikator: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000" baseline="0" dirty="0" smtClean="0"/>
                        <a:t>Guru mengalami kesulitan melakukan penilaian ketiga ranah kompetensi </a:t>
                      </a:r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secara simultan dan terintegrasi dalam proses pembelajaran.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000" baseline="0" dirty="0" smtClean="0"/>
                        <a:t>Guru mengalami kesulitan dalampenilaian </a:t>
                      </a:r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kompetensi sikap </a:t>
                      </a:r>
                      <a:r>
                        <a:rPr lang="id-ID" sz="2000" baseline="0" dirty="0" smtClean="0"/>
                        <a:t>dan siswa mengalami kesulitan dalam  </a:t>
                      </a:r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penilaian diri </a:t>
                      </a:r>
                      <a:r>
                        <a:rPr lang="id-ID" sz="2000" b="1" baseline="0" dirty="0" smtClean="0">
                          <a:solidFill>
                            <a:schemeClr val="tx1"/>
                          </a:solidFill>
                        </a:rPr>
                        <a:t>dan </a:t>
                      </a:r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penilaian antar teman</a:t>
                      </a:r>
                      <a:r>
                        <a:rPr lang="id-ID" sz="2000" baseline="0" dirty="0" smtClean="0"/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000" baseline="0" dirty="0" smtClean="0"/>
                        <a:t>Guru mengalami kesulitan dlm </a:t>
                      </a:r>
                      <a:r>
                        <a:rPr lang="id-ID" sz="2000" b="1" baseline="0" dirty="0" smtClean="0">
                          <a:solidFill>
                            <a:srgbClr val="FF0000"/>
                          </a:solidFill>
                        </a:rPr>
                        <a:t>menganalisis validitas dan reliabilitas instrumen </a:t>
                      </a:r>
                      <a:r>
                        <a:rPr lang="id-ID" sz="2000" baseline="0" dirty="0" smtClean="0"/>
                        <a:t>dan dalam diagnostik kesulitan belajar siswa.</a:t>
                      </a:r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sosialisasi</a:t>
                      </a:r>
                      <a:r>
                        <a:rPr lang="en-US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kepala</a:t>
                      </a:r>
                      <a:r>
                        <a:rPr lang="en-US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US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pengaturan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koordinasi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tugas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siswa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UTS, UAS,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penentuan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kriteria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kenaikan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pemantauan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penentuan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pelaporan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9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Hasil: Penilaian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864916"/>
              </p:ext>
            </p:extLst>
          </p:nvPr>
        </p:nvGraphicFramePr>
        <p:xfrm>
          <a:off x="421312" y="831058"/>
          <a:ext cx="8301376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3288"/>
                <a:gridCol w="2398088"/>
              </a:tblGrid>
              <a:tr h="480164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Hasil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solidFill>
                            <a:schemeClr val="tx1"/>
                          </a:solidFill>
                        </a:rPr>
                        <a:t> Rekomendasi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735865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Kendala dalam pelaporan terkait dengan penilaian rentang 1-4 dan rentang</a:t>
                      </a:r>
                      <a:r>
                        <a:rPr lang="id-ID" sz="2400" baseline="0" dirty="0" smtClean="0"/>
                        <a:t> penilaian huruf serta deskripsi. </a:t>
                      </a:r>
                    </a:p>
                    <a:p>
                      <a:endParaRPr lang="id-ID" sz="2400" baseline="0" dirty="0" smtClean="0"/>
                    </a:p>
                    <a:p>
                      <a:r>
                        <a:rPr lang="id-ID" sz="2400" baseline="0" dirty="0" smtClean="0"/>
                        <a:t>Pendidik tidak selalu memberikan laporan hasil belajar kepada kepala sekolah, dan belum semua satuan pendidikan menyampaikan laporan hasil belajar secara berkala kepada Dinas Pendidikan/le</a:t>
                      </a:r>
                      <a:r>
                        <a:rPr lang="en-US" sz="2400" baseline="0" dirty="0" smtClean="0"/>
                        <a:t>m</a:t>
                      </a:r>
                      <a:r>
                        <a:rPr lang="id-ID" sz="2400" baseline="0" dirty="0" smtClean="0"/>
                        <a:t>baga terkait. </a:t>
                      </a:r>
                    </a:p>
                    <a:p>
                      <a:endParaRPr lang="id-ID" sz="2400" baseline="0" dirty="0" smtClean="0"/>
                    </a:p>
                    <a:p>
                      <a:r>
                        <a:rPr lang="id-ID" sz="2400" baseline="0" dirty="0" smtClean="0"/>
                        <a:t>Pemerintah dan Dinas Pendidikan terkait belum melakukan dan memanfaatkan analisis hasil belajar dari seluruh satuan pendidikan 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>
                          <a:solidFill>
                            <a:srgbClr val="002060"/>
                          </a:solidFill>
                        </a:rPr>
                        <a:t>Mengembangkan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</a:rPr>
                        <a:t>aplikasi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 IT</a:t>
                      </a:r>
                      <a:r>
                        <a:rPr lang="en-US" sz="2400" dirty="0" smtClean="0"/>
                        <a:t> </a:t>
                      </a:r>
                      <a:r>
                        <a:rPr lang="id-ID" sz="2400" dirty="0" smtClean="0"/>
                        <a:t>untuk menerima laporan hasil belajar dari sekolah.</a:t>
                      </a:r>
                      <a:r>
                        <a:rPr lang="id-ID" sz="2400" baseline="0" dirty="0" smtClean="0"/>
                        <a:t> 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28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811087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200" b="1" dirty="0" smtClean="0">
                <a:solidFill>
                  <a:srgbClr val="FF0000"/>
                </a:solidFill>
              </a:rPr>
              <a:t>Rekomendasi untuk Revisi Standar Penilaian 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6686" y="806168"/>
            <a:ext cx="84493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200" dirty="0" smtClean="0"/>
              <a:t>Penggunaan rentang nilai </a:t>
            </a:r>
            <a:r>
              <a:rPr lang="id-ID" sz="2200" b="1" dirty="0" smtClean="0">
                <a:solidFill>
                  <a:srgbClr val="FF0000"/>
                </a:solidFill>
              </a:rPr>
              <a:t>1-4</a:t>
            </a:r>
            <a:r>
              <a:rPr lang="id-ID" sz="2200" dirty="0" smtClean="0"/>
              <a:t> agar dikembalikan ke rentang </a:t>
            </a:r>
            <a:r>
              <a:rPr lang="id-ID" sz="2200" b="1" dirty="0" smtClean="0">
                <a:solidFill>
                  <a:srgbClr val="FF0000"/>
                </a:solidFill>
              </a:rPr>
              <a:t>0-100</a:t>
            </a:r>
            <a:r>
              <a:rPr lang="id-ID" sz="2200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200" dirty="0" smtClean="0"/>
              <a:t>Penggunaan predikat penilaian huruf (SB, B,C, dan K) menjadi deskripsi pada </a:t>
            </a:r>
            <a:r>
              <a:rPr lang="id-ID" sz="2200" b="1" dirty="0" smtClean="0">
                <a:solidFill>
                  <a:srgbClr val="FF0000"/>
                </a:solidFill>
              </a:rPr>
              <a:t>penilaian sikap</a:t>
            </a:r>
            <a:r>
              <a:rPr lang="id-ID" sz="2200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200" dirty="0" smtClean="0"/>
              <a:t>Penyusunan deskripsi laporan hasil belajar untuk pengetahuan dan keterampilan dalam bentuk nilai angka yang menunjukkan persentase penguasaan materi.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200" dirty="0" smtClean="0"/>
              <a:t>Ketentuan penilaian diri dan penilaian antar teman</a:t>
            </a:r>
            <a:r>
              <a:rPr lang="en-US" sz="2200" dirty="0" smtClean="0"/>
              <a:t> </a:t>
            </a:r>
            <a:r>
              <a:rPr lang="en-US" sz="2200" dirty="0" err="1" smtClean="0"/>
              <a:t>ditinjau</a:t>
            </a:r>
            <a:r>
              <a:rPr lang="en-US" sz="2200" dirty="0" smtClean="0"/>
              <a:t> </a:t>
            </a:r>
            <a:r>
              <a:rPr lang="en-US" sz="2200" dirty="0" err="1" smtClean="0"/>
              <a:t>ulang</a:t>
            </a:r>
            <a:r>
              <a:rPr lang="id-ID" sz="2200" dirty="0" smtClean="0"/>
              <a:t>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200" dirty="0" smtClean="0"/>
              <a:t>Penyederhanaan prosedur dan teknik </a:t>
            </a:r>
            <a:r>
              <a:rPr lang="id-ID" sz="2200" dirty="0" smtClean="0"/>
              <a:t>penilaian.  </a:t>
            </a:r>
            <a:r>
              <a:rPr lang="id-ID" sz="2200" b="1" dirty="0" smtClean="0">
                <a:solidFill>
                  <a:srgbClr val="FF0000"/>
                </a:solidFill>
              </a:rPr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910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657600"/>
            <a:ext cx="5867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chemeClr val="tx2"/>
                </a:solidFill>
              </a:rPr>
              <a:t>Sekretariat</a:t>
            </a:r>
            <a:r>
              <a:rPr lang="en-US" b="1" dirty="0" smtClean="0">
                <a:solidFill>
                  <a:schemeClr val="tx2"/>
                </a:solidFill>
              </a:rPr>
              <a:t> BSNP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000" dirty="0" err="1" smtClean="0"/>
              <a:t>Gedung</a:t>
            </a:r>
            <a:r>
              <a:rPr lang="en-US" sz="2000" dirty="0" smtClean="0"/>
              <a:t> D </a:t>
            </a:r>
            <a:r>
              <a:rPr lang="en-US" sz="2000" dirty="0" err="1" smtClean="0"/>
              <a:t>Lantai</a:t>
            </a:r>
            <a:r>
              <a:rPr lang="en-US" sz="2000" dirty="0" smtClean="0"/>
              <a:t> 2, </a:t>
            </a:r>
            <a:r>
              <a:rPr lang="en-US" sz="2000" dirty="0" err="1" smtClean="0"/>
              <a:t>Komplek</a:t>
            </a:r>
            <a:r>
              <a:rPr lang="en-US" sz="2000" dirty="0" smtClean="0"/>
              <a:t> </a:t>
            </a:r>
            <a:r>
              <a:rPr lang="en-US" sz="2000" dirty="0" err="1" smtClean="0"/>
              <a:t>Mandikdasmen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Jl. RS </a:t>
            </a:r>
            <a:r>
              <a:rPr lang="en-US" sz="2000" dirty="0" err="1" smtClean="0"/>
              <a:t>Fatmawati</a:t>
            </a:r>
            <a:r>
              <a:rPr lang="en-US" sz="2000" dirty="0" smtClean="0"/>
              <a:t>, </a:t>
            </a:r>
            <a:r>
              <a:rPr lang="en-US" sz="2000" dirty="0" err="1" smtClean="0"/>
              <a:t>Cipete</a:t>
            </a:r>
            <a:r>
              <a:rPr lang="en-US" sz="2000" dirty="0" smtClean="0"/>
              <a:t> – Jakarta Selatan </a:t>
            </a:r>
            <a:br>
              <a:rPr lang="en-US" sz="2000" dirty="0" smtClean="0"/>
            </a:br>
            <a:r>
              <a:rPr lang="en-US" sz="2000" dirty="0" err="1" smtClean="0"/>
              <a:t>Telp</a:t>
            </a:r>
            <a:r>
              <a:rPr lang="en-US" sz="2000" dirty="0" smtClean="0"/>
              <a:t>: 021- 7668590, 0811 9999 80, </a:t>
            </a:r>
            <a:br>
              <a:rPr lang="en-US" sz="2000" dirty="0" smtClean="0"/>
            </a:br>
            <a:r>
              <a:rPr lang="id-ID" sz="2000" dirty="0" smtClean="0"/>
              <a:t> </a:t>
            </a:r>
            <a:endParaRPr lang="en-US" sz="2000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43001"/>
            <a:ext cx="2057400" cy="41147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1" descr="C:\Users\HAFIDZ\Downloads\logo-bsnp-c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276600"/>
            <a:ext cx="762000" cy="239485"/>
          </a:xfrm>
          <a:prstGeom prst="rect">
            <a:avLst/>
          </a:prstGeom>
          <a:noFill/>
        </p:spPr>
      </p:pic>
      <p:pic>
        <p:nvPicPr>
          <p:cNvPr id="7" name="Picture 1" descr="C:\Users\HAFIDZ\Downloads\logo-bsnp-c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163490"/>
            <a:ext cx="2209800" cy="694509"/>
          </a:xfrm>
          <a:prstGeom prst="rect">
            <a:avLst/>
          </a:prstGeom>
          <a:noFill/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790700" y="2133601"/>
            <a:ext cx="800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itchFamily="34" charset="0"/>
              </a:rPr>
              <a:t>TERIMA</a:t>
            </a:r>
          </a:p>
          <a:p>
            <a:r>
              <a:rPr lang="en-US" sz="1200" b="1" dirty="0" smtClean="0">
                <a:latin typeface="Arial" pitchFamily="34" charset="0"/>
              </a:rPr>
              <a:t> KASIH </a:t>
            </a:r>
          </a:p>
        </p:txBody>
      </p:sp>
    </p:spTree>
    <p:extLst>
      <p:ext uri="{BB962C8B-B14F-4D97-AF65-F5344CB8AC3E}">
        <p14:creationId xmlns:p14="http://schemas.microsoft.com/office/powerpoint/2010/main" val="329530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Metode: </a:t>
            </a:r>
            <a:r>
              <a:rPr lang="id-ID" sz="3600" b="1" dirty="0" smtClean="0">
                <a:solidFill>
                  <a:srgbClr val="002060"/>
                </a:solidFill>
              </a:rPr>
              <a:t>Tim Ahli (@ 20 orang)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264876"/>
              </p:ext>
            </p:extLst>
          </p:nvPr>
        </p:nvGraphicFramePr>
        <p:xfrm>
          <a:off x="457200" y="1066801"/>
          <a:ext cx="8339475" cy="5115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418"/>
                <a:gridCol w="2433582"/>
                <a:gridCol w="914400"/>
                <a:gridCol w="3615075"/>
              </a:tblGrid>
              <a:tr h="74417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Standar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Ketua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Wakil</a:t>
                      </a:r>
                      <a:r>
                        <a:rPr lang="id-ID" baseline="0" dirty="0" smtClean="0"/>
                        <a:t> Ketua/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Sekretaris</a:t>
                      </a:r>
                      <a:endParaRPr lang="en-US" dirty="0"/>
                    </a:p>
                  </a:txBody>
                  <a:tcPr/>
                </a:tc>
              </a:tr>
              <a:tr h="1178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 smtClean="0"/>
                        <a:t>Evaluasi UN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Bahrul Hayat, Ph.D</a:t>
                      </a:r>
                    </a:p>
                    <a:p>
                      <a:r>
                        <a:rPr lang="id-ID" dirty="0" smtClean="0"/>
                        <a:t>(Kemdikbud/UIN</a:t>
                      </a:r>
                      <a:r>
                        <a:rPr lang="id-ID" baseline="0" dirty="0" smtClean="0"/>
                        <a:t> Jkt)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Prof. Dr.</a:t>
                      </a:r>
                      <a:r>
                        <a:rPr lang="id-ID" baseline="0" dirty="0" smtClean="0"/>
                        <a:t> Djemari Mardapi</a:t>
                      </a:r>
                    </a:p>
                    <a:p>
                      <a:r>
                        <a:rPr lang="id-ID" baseline="0" dirty="0" smtClean="0"/>
                        <a:t>(UNY) 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117871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SKL &amp; 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Prof. Dr. H. Haris Supratno (UNESA)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Efriyanto, SE.,MM</a:t>
                      </a:r>
                    </a:p>
                    <a:p>
                      <a:r>
                        <a:rPr lang="id-ID" dirty="0" smtClean="0"/>
                        <a:t>(Poltek</a:t>
                      </a:r>
                      <a:r>
                        <a:rPr lang="id-ID" baseline="0" dirty="0" smtClean="0"/>
                        <a:t> Jakarta)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17871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Proses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Prof. Dr. Sunardi </a:t>
                      </a:r>
                    </a:p>
                    <a:p>
                      <a:r>
                        <a:rPr lang="id-ID" dirty="0" smtClean="0"/>
                        <a:t>(UNS) </a:t>
                      </a:r>
                      <a:r>
                        <a:rPr lang="id-ID" dirty="0" smtClean="0">
                          <a:sym typeface="Wingdings" panose="05000000000000000000" pitchFamily="2" charset="2"/>
                        </a:rPr>
                        <a:t></a:t>
                      </a:r>
                      <a:endParaRPr lang="id-ID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Prof.Dr.Ir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Musliar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MS</a:t>
                      </a: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(UNAND)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Prof. Dr. Ali</a:t>
                      </a:r>
                      <a:r>
                        <a:rPr lang="id-ID" baseline="0" dirty="0" smtClean="0"/>
                        <a:t> Nina Liche</a:t>
                      </a:r>
                    </a:p>
                    <a:p>
                      <a:r>
                        <a:rPr lang="id-ID" baseline="0" dirty="0" smtClean="0"/>
                        <a:t> Seniati, M.Si</a:t>
                      </a:r>
                    </a:p>
                    <a:p>
                      <a:r>
                        <a:rPr lang="id-ID" baseline="0" dirty="0" smtClean="0"/>
                        <a:t>(UI) 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825098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Penilaian </a:t>
                      </a:r>
                      <a:endParaRPr lang="en-US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Hari Setiadi, Ph.D</a:t>
                      </a:r>
                    </a:p>
                    <a:p>
                      <a:r>
                        <a:rPr lang="id-ID" dirty="0" smtClean="0"/>
                        <a:t>(UHAMKA)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Dr. Lili Nurlaili, M.Ed</a:t>
                      </a:r>
                    </a:p>
                    <a:p>
                      <a:r>
                        <a:rPr lang="id-ID" dirty="0" smtClean="0"/>
                        <a:t>(Puskurbuk)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Picture 9" descr="hari Suparn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77" y="3026098"/>
            <a:ext cx="864436" cy="1092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efriyan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878" y="3091920"/>
            <a:ext cx="859120" cy="1026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lich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137" y="4186645"/>
            <a:ext cx="904715" cy="11382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ari S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77" y="5334001"/>
            <a:ext cx="864435" cy="8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D:\Foto Bsnp 2013\File Pilihan\New Folder\Djemari Mardapi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596" y="1799883"/>
            <a:ext cx="904715" cy="1210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bahrul hayat (1)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77" y="1887754"/>
            <a:ext cx="864435" cy="11221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Description: Bu Lili Yang Cuantik5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080" y="5406873"/>
            <a:ext cx="904715" cy="683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77" y="4225405"/>
            <a:ext cx="864435" cy="1089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3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67796" y="393635"/>
            <a:ext cx="8428880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2800" b="1" dirty="0" smtClean="0">
                <a:solidFill>
                  <a:srgbClr val="FF0000"/>
                </a:solidFill>
              </a:rPr>
              <a:t>Metode</a:t>
            </a:r>
            <a:r>
              <a:rPr lang="id-ID" sz="2400" b="1" dirty="0" smtClean="0">
                <a:solidFill>
                  <a:srgbClr val="FF0000"/>
                </a:solidFill>
              </a:rPr>
              <a:t>: </a:t>
            </a:r>
            <a:r>
              <a:rPr lang="id-ID" sz="2400" b="1" dirty="0" smtClean="0">
                <a:solidFill>
                  <a:srgbClr val="0070C0"/>
                </a:solidFill>
              </a:rPr>
              <a:t>Tahapan Kegiatan Pemantauan Standar &amp; Evaluasi UN</a:t>
            </a:r>
            <a:endParaRPr lang="en-US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91952294"/>
              </p:ext>
            </p:extLst>
          </p:nvPr>
        </p:nvGraphicFramePr>
        <p:xfrm>
          <a:off x="228600" y="959692"/>
          <a:ext cx="8568076" cy="2456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98009710"/>
              </p:ext>
            </p:extLst>
          </p:nvPr>
        </p:nvGraphicFramePr>
        <p:xfrm>
          <a:off x="228600" y="2819400"/>
          <a:ext cx="86868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145275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b="1" dirty="0" smtClean="0">
                <a:solidFill>
                  <a:srgbClr val="0070C0"/>
                </a:solidFill>
              </a:rPr>
              <a:t>Maret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9400" y="3803715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b="1" dirty="0" smtClean="0">
                <a:solidFill>
                  <a:srgbClr val="0070C0"/>
                </a:solidFill>
              </a:rPr>
              <a:t>November</a:t>
            </a:r>
            <a:endParaRPr lang="en-US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49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347324" y="282630"/>
            <a:ext cx="6335486" cy="56605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id-ID" sz="3600" b="1" dirty="0" smtClean="0">
                <a:solidFill>
                  <a:srgbClr val="FF0000"/>
                </a:solidFill>
              </a:rPr>
              <a:t>Metode : </a:t>
            </a:r>
            <a:r>
              <a:rPr lang="id-ID" sz="3600" b="1" dirty="0" smtClean="0">
                <a:solidFill>
                  <a:srgbClr val="0070C0"/>
                </a:solidFill>
              </a:rPr>
              <a:t>responden dan instrumen 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garmin.id/wp-content/uploads/2013/09/indo.map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82" y="825508"/>
            <a:ext cx="8676564" cy="584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58436" y="939119"/>
            <a:ext cx="42569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1800" b="1" dirty="0" smtClean="0"/>
              <a:t>Maret-November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1800" b="1" dirty="0" smtClean="0"/>
              <a:t>15 provinsi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1800" b="1" dirty="0" smtClean="0"/>
              <a:t>@ 40 responden (purposive sampling)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1800" b="1" dirty="0" smtClean="0"/>
              <a:t>Observasi (khusus St. Proses)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1800" b="1" dirty="0" smtClean="0"/>
              <a:t>FGD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1800" b="1" dirty="0" smtClean="0"/>
              <a:t>Kuesionair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24883" y="5605401"/>
            <a:ext cx="8319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b="1" dirty="0" smtClean="0"/>
              <a:t>Responden:</a:t>
            </a:r>
            <a:r>
              <a:rPr lang="id-ID" sz="1800" dirty="0" smtClean="0"/>
              <a:t> </a:t>
            </a:r>
          </a:p>
          <a:p>
            <a:r>
              <a:rPr lang="id-ID" sz="1800" dirty="0" smtClean="0"/>
              <a:t>siswa, guru, kepsek/kamad, pengawas, tutor, akademisi, praktisi, dan dinas pend/Kemenag</a:t>
            </a:r>
            <a:endParaRPr lang="en-US" sz="1800" dirty="0"/>
          </a:p>
        </p:txBody>
      </p:sp>
      <p:sp>
        <p:nvSpPr>
          <p:cNvPr id="11" name="Oval 10"/>
          <p:cNvSpPr/>
          <p:nvPr/>
        </p:nvSpPr>
        <p:spPr>
          <a:xfrm>
            <a:off x="2300091" y="3644189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17242" y="5184508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679903" y="5222376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026960" y="3416490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00600" y="4474918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38600" y="4016429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378577" y="3102029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141038" y="5071195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461190" y="4953028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91438" y="4767941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466310" y="5053579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958721" y="4982170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90600" y="2551279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207526" y="4337521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969934" y="5207805"/>
            <a:ext cx="152400" cy="1428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8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236" y="6629400"/>
            <a:ext cx="91440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016706"/>
            <a:ext cx="1100476" cy="6126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216090"/>
            <a:ext cx="228600" cy="6400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468226" y="1994848"/>
            <a:ext cx="8187076" cy="14478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id-ID" sz="5400" b="1" dirty="0" smtClean="0">
                <a:solidFill>
                  <a:srgbClr val="FF0000"/>
                </a:solidFill>
              </a:rPr>
              <a:t>EVALUASI UN 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3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Screen shot 2009-11-24 at 9.31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248400"/>
            <a:ext cx="148113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4818" y="0"/>
            <a:ext cx="5822156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d-ID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Sejarah dan problematika UN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749785"/>
              </p:ext>
            </p:extLst>
          </p:nvPr>
        </p:nvGraphicFramePr>
        <p:xfrm>
          <a:off x="264818" y="622789"/>
          <a:ext cx="8636297" cy="5625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6782"/>
                <a:gridCol w="713469"/>
                <a:gridCol w="750607"/>
                <a:gridCol w="1162156"/>
                <a:gridCol w="955473"/>
                <a:gridCol w="896220"/>
                <a:gridCol w="866592"/>
                <a:gridCol w="1203601"/>
                <a:gridCol w="981397"/>
              </a:tblGrid>
              <a:tr h="4793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Tahun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1950-1960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1965-1971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1972-1982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1982-2002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2002-2005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2006-2010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2011-2014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2015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</a:tr>
              <a:tr h="654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b="1" dirty="0">
                          <a:effectLst/>
                        </a:rPr>
                        <a:t>Nama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Ujian Penghabisan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Ujian Negara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EBTA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EBTANAS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UAN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UN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26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b="1" dirty="0">
                          <a:effectLst/>
                        </a:rPr>
                        <a:t>Penyelenggara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Negara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Sekolah</a:t>
                      </a:r>
                      <a:r>
                        <a:rPr lang="id-ID" sz="1400" b="1" dirty="0" smtClean="0">
                          <a:effectLst/>
                        </a:rPr>
                        <a:t>/</a:t>
                      </a:r>
                      <a:endParaRPr lang="en-US" sz="14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 smtClean="0">
                          <a:effectLst/>
                        </a:rPr>
                        <a:t>Kelompok </a:t>
                      </a:r>
                      <a:r>
                        <a:rPr lang="id-ID" sz="1400" b="1" dirty="0">
                          <a:effectLst/>
                        </a:rPr>
                        <a:t>sekolah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Sekolah dan Pemerintah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Sekolah dan BSNP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60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b="1" dirty="0">
                          <a:effectLst/>
                        </a:rPr>
                        <a:t>Penentu Kelulusan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Negara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Sekolah atau Kelompok sekolah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51435" marR="51435" marT="0" marB="0" anchor="ctr">
                    <a:blipFill rotWithShape="1">
                      <a:blip r:embed="rId3"/>
                      <a:stretch>
                        <a:fillRect l="-391866" t="-131658" r="-413876" b="-14623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Terdapat nilai minimal batas lulus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Terdapat nilai minimal dan Rerata minimal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NA=0,4NS+0,6NUN dan terdapat nilai minimal dan Rerata minimal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FF0000"/>
                          </a:solidFill>
                          <a:effectLst/>
                        </a:rPr>
                        <a:t>UN</a:t>
                      </a:r>
                      <a:r>
                        <a:rPr lang="id-ID" sz="1400" b="1" dirty="0">
                          <a:effectLst/>
                        </a:rPr>
                        <a:t> wajib </a:t>
                      </a:r>
                      <a:r>
                        <a:rPr lang="id-ID" sz="1400" b="1" dirty="0" smtClean="0">
                          <a:effectLst/>
                        </a:rPr>
                        <a:t>ditempuh</a:t>
                      </a:r>
                      <a:r>
                        <a:rPr lang="id-ID" sz="1400" b="1" dirty="0">
                          <a:effectLst/>
                        </a:rPr>
                        <a:t>, </a:t>
                      </a:r>
                      <a:r>
                        <a:rPr lang="id-ID" sz="1400" b="1" dirty="0">
                          <a:solidFill>
                            <a:srgbClr val="FF0000"/>
                          </a:solidFill>
                          <a:effectLst/>
                        </a:rPr>
                        <a:t>bukan penentu kelulusan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  <a:tr h="6540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b="1" dirty="0">
                          <a:effectLst/>
                        </a:rPr>
                        <a:t>Tingkat Kelulusan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</a:rPr>
                        <a:t>Rendah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Hampir 100%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Hampir 100%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</a:rPr>
                        <a:t>Mulai ada yg tdk lulus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± (80</a:t>
                      </a:r>
                      <a:r>
                        <a:rPr lang="id-ID" sz="1400" b="1" dirty="0" smtClean="0">
                          <a:effectLst/>
                        </a:rPr>
                        <a:t>% </a:t>
                      </a:r>
                      <a:r>
                        <a:rPr lang="id-ID" sz="1400" b="1" dirty="0">
                          <a:effectLst/>
                        </a:rPr>
                        <a:t>- </a:t>
                      </a:r>
                      <a:r>
                        <a:rPr lang="id-ID" sz="1400" b="1" dirty="0" smtClean="0">
                          <a:effectLst/>
                        </a:rPr>
                        <a:t>9</a:t>
                      </a:r>
                      <a:r>
                        <a:rPr lang="en-US" sz="1400" b="1" dirty="0" smtClean="0">
                          <a:effectLst/>
                        </a:rPr>
                        <a:t>5</a:t>
                      </a:r>
                      <a:r>
                        <a:rPr lang="id-ID" sz="1400" b="1" dirty="0" smtClean="0">
                          <a:effectLst/>
                        </a:rPr>
                        <a:t>%</a:t>
                      </a:r>
                      <a:r>
                        <a:rPr lang="en-US" sz="1400" b="1" dirty="0" smtClean="0">
                          <a:effectLst/>
                        </a:rPr>
                        <a:t>)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&gt; </a:t>
                      </a:r>
                      <a:r>
                        <a:rPr lang="id-ID" sz="1400" b="1" dirty="0" smtClean="0">
                          <a:effectLst/>
                        </a:rPr>
                        <a:t>99%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 smtClean="0">
                          <a:effectLst/>
                        </a:rPr>
                        <a:t>Hampir 100</a:t>
                      </a:r>
                      <a:r>
                        <a:rPr lang="id-ID" sz="1400" b="1" dirty="0">
                          <a:effectLst/>
                        </a:rPr>
                        <a:t>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FF0000"/>
                    </a:solidFill>
                  </a:tcPr>
                </a:tc>
              </a:tr>
              <a:tr h="13278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b="1" dirty="0">
                          <a:effectLst/>
                        </a:rPr>
                        <a:t>Permasalahan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</a:rPr>
                        <a:t>Yang lulus sedikit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FF0000"/>
                          </a:solidFill>
                          <a:effectLst/>
                        </a:rPr>
                        <a:t>Kendali mutu rendah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FF0000"/>
                          </a:solidFill>
                          <a:effectLst/>
                        </a:rPr>
                        <a:t>Terjadi rekayasa pemaksimalan nilai rapor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Pro-kontra terhadap UAN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gridSpan="2">
                  <a:txBody>
                    <a:bodyPr/>
                    <a:lstStyle/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id-ID" sz="1400" b="1" dirty="0">
                          <a:effectLst/>
                        </a:rPr>
                        <a:t>Terjadi kebocoran</a:t>
                      </a:r>
                      <a:r>
                        <a:rPr lang="id-ID" sz="1400" b="1" dirty="0" smtClean="0">
                          <a:effectLst/>
                        </a:rPr>
                        <a:t>/</a:t>
                      </a:r>
                      <a:r>
                        <a:rPr lang="en-US" sz="1400" b="1" dirty="0" smtClean="0">
                          <a:effectLst/>
                        </a:rPr>
                        <a:t> </a:t>
                      </a:r>
                      <a:r>
                        <a:rPr lang="id-ID" sz="1400" b="1" dirty="0" smtClean="0">
                          <a:effectLst/>
                        </a:rPr>
                        <a:t>kecurangan</a:t>
                      </a:r>
                      <a:endParaRPr lang="en-US" sz="1400" b="1" dirty="0" smtClean="0">
                        <a:effectLst/>
                      </a:endParaRPr>
                    </a:p>
                    <a:p>
                      <a:pPr marL="228600" marR="0" lvl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id-ID" sz="1400" b="1" dirty="0" smtClean="0">
                          <a:effectLst/>
                        </a:rPr>
                        <a:t>Pro-kontra </a:t>
                      </a:r>
                      <a:r>
                        <a:rPr lang="id-ID" sz="1400" b="1" dirty="0">
                          <a:effectLst/>
                        </a:rPr>
                        <a:t>terhadap UN</a:t>
                      </a:r>
                      <a:endParaRPr lang="en-US" sz="1400" b="1" dirty="0">
                        <a:effectLst/>
                      </a:endParaRPr>
                    </a:p>
                    <a:p>
                      <a:pPr marL="228600" marR="0" indent="-228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FF0000"/>
                          </a:solidFill>
                          <a:effectLst/>
                        </a:rPr>
                        <a:t>Masih ada kecurangan/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FF0000"/>
                          </a:solidFill>
                          <a:effectLst/>
                        </a:rPr>
                        <a:t>kebocoran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3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Office The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10752</TotalTime>
  <Words>3552</Words>
  <Application>Microsoft Office PowerPoint</Application>
  <PresentationFormat>On-screen Show (4:3)</PresentationFormat>
  <Paragraphs>620</Paragraphs>
  <Slides>48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7" baseType="lpstr">
      <vt:lpstr>Arial</vt:lpstr>
      <vt:lpstr>Calibri</vt:lpstr>
      <vt:lpstr>Copperplate Gothic Bold</vt:lpstr>
      <vt:lpstr>ＭＳ Ｐゴシック</vt:lpstr>
      <vt:lpstr>Symbol</vt:lpstr>
      <vt:lpstr>Tahoma</vt:lpstr>
      <vt:lpstr>Times New Roman</vt:lpstr>
      <vt:lpstr>Wingdings</vt:lpstr>
      <vt:lpstr>Office Theme</vt:lpstr>
      <vt:lpstr>HASIL EVALUASI UJIAN NASIONAL DAN PEMANTAUAN IMPLEMENTASI STANDAR NASIONAL PENDIDIKAN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HASIL EVALUASI PENYELENGGARAAN UN</vt:lpstr>
      <vt:lpstr>Tujuan UN dan Pemanfaatan Hasil UN (1)</vt:lpstr>
      <vt:lpstr>Tujuan UN dan Pemanfaatan Hasil UN (2)</vt:lpstr>
      <vt:lpstr>Tujuan UN dan Pemanfaatan Hasil UN (3)</vt:lpstr>
      <vt:lpstr>Kelembagaan Penyelenggara UN</vt:lpstr>
      <vt:lpstr>Penyelenggaraan dan Pelaksanaan UN</vt:lpstr>
      <vt:lpstr>Peta Jalan (Road Map) UN dan Penilaian Pendidikan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Sekretariat BSNP Gedung D Lantai 2, Komplek Mandikdasmen Jl. RS Fatmawati, Cipete – Jakarta Selatan  Telp: 021- 7668590, 0811 9999 80,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PAPARAN PPK BSNP  DALAM PELAKSANAAN RAKOR TERPADU  BALITBANG KEMDIKBUD</dc:title>
  <dc:creator>LENOVO</dc:creator>
  <cp:lastModifiedBy>Bambang Suryadi</cp:lastModifiedBy>
  <cp:revision>378</cp:revision>
  <cp:lastPrinted>2015-03-10T02:23:59Z</cp:lastPrinted>
  <dcterms:created xsi:type="dcterms:W3CDTF">2013-12-02T05:54:48Z</dcterms:created>
  <dcterms:modified xsi:type="dcterms:W3CDTF">2015-12-05T00:41:08Z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TC010184381033</vt:lpwstr>
  </property>
</Properties>
</file>