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70" r:id="rId3"/>
    <p:sldId id="271" r:id="rId4"/>
    <p:sldId id="272" r:id="rId5"/>
    <p:sldId id="269" r:id="rId6"/>
    <p:sldId id="266" r:id="rId7"/>
    <p:sldId id="263" r:id="rId8"/>
    <p:sldId id="265" r:id="rId9"/>
    <p:sldId id="268" r:id="rId10"/>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8" autoAdjust="0"/>
    <p:restoredTop sz="94660"/>
  </p:normalViewPr>
  <p:slideViewPr>
    <p:cSldViewPr snapToGrid="0">
      <p:cViewPr varScale="1">
        <p:scale>
          <a:sx n="74" d="100"/>
          <a:sy n="74" d="100"/>
        </p:scale>
        <p:origin x="-36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CDC3333E-CD87-4416-AFED-5A927C9D901E}" type="datetimeFigureOut">
              <a:rPr lang="id-ID" smtClean="0"/>
              <a:t>06/12/2015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9512555-286D-4F2D-9BB0-427C1A326AC1}" type="slidenum">
              <a:rPr lang="id-ID" smtClean="0"/>
              <a:t>‹#›</a:t>
            </a:fld>
            <a:endParaRPr lang="id-ID"/>
          </a:p>
        </p:txBody>
      </p:sp>
    </p:spTree>
    <p:extLst>
      <p:ext uri="{BB962C8B-B14F-4D97-AF65-F5344CB8AC3E}">
        <p14:creationId xmlns:p14="http://schemas.microsoft.com/office/powerpoint/2010/main" val="650433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DC3333E-CD87-4416-AFED-5A927C9D901E}" type="datetimeFigureOut">
              <a:rPr lang="id-ID" smtClean="0"/>
              <a:t>06/12/2015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9512555-286D-4F2D-9BB0-427C1A326AC1}" type="slidenum">
              <a:rPr lang="id-ID" smtClean="0"/>
              <a:t>‹#›</a:t>
            </a:fld>
            <a:endParaRPr lang="id-ID"/>
          </a:p>
        </p:txBody>
      </p:sp>
    </p:spTree>
    <p:extLst>
      <p:ext uri="{BB962C8B-B14F-4D97-AF65-F5344CB8AC3E}">
        <p14:creationId xmlns:p14="http://schemas.microsoft.com/office/powerpoint/2010/main" val="2292050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DC3333E-CD87-4416-AFED-5A927C9D901E}" type="datetimeFigureOut">
              <a:rPr lang="id-ID" smtClean="0"/>
              <a:t>06/12/2015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9512555-286D-4F2D-9BB0-427C1A326AC1}" type="slidenum">
              <a:rPr lang="id-ID" smtClean="0"/>
              <a:t>‹#›</a:t>
            </a:fld>
            <a:endParaRPr lang="id-ID"/>
          </a:p>
        </p:txBody>
      </p:sp>
    </p:spTree>
    <p:extLst>
      <p:ext uri="{BB962C8B-B14F-4D97-AF65-F5344CB8AC3E}">
        <p14:creationId xmlns:p14="http://schemas.microsoft.com/office/powerpoint/2010/main" val="636089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DC3333E-CD87-4416-AFED-5A927C9D901E}" type="datetimeFigureOut">
              <a:rPr lang="id-ID" smtClean="0"/>
              <a:t>06/12/2015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9512555-286D-4F2D-9BB0-427C1A326AC1}" type="slidenum">
              <a:rPr lang="id-ID" smtClean="0"/>
              <a:t>‹#›</a:t>
            </a:fld>
            <a:endParaRPr lang="id-ID"/>
          </a:p>
        </p:txBody>
      </p:sp>
    </p:spTree>
    <p:extLst>
      <p:ext uri="{BB962C8B-B14F-4D97-AF65-F5344CB8AC3E}">
        <p14:creationId xmlns:p14="http://schemas.microsoft.com/office/powerpoint/2010/main" val="4154294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C3333E-CD87-4416-AFED-5A927C9D901E}" type="datetimeFigureOut">
              <a:rPr lang="id-ID" smtClean="0"/>
              <a:t>06/12/2015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9512555-286D-4F2D-9BB0-427C1A326AC1}" type="slidenum">
              <a:rPr lang="id-ID" smtClean="0"/>
              <a:t>‹#›</a:t>
            </a:fld>
            <a:endParaRPr lang="id-ID"/>
          </a:p>
        </p:txBody>
      </p:sp>
    </p:spTree>
    <p:extLst>
      <p:ext uri="{BB962C8B-B14F-4D97-AF65-F5344CB8AC3E}">
        <p14:creationId xmlns:p14="http://schemas.microsoft.com/office/powerpoint/2010/main" val="1054889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CDC3333E-CD87-4416-AFED-5A927C9D901E}" type="datetimeFigureOut">
              <a:rPr lang="id-ID" smtClean="0"/>
              <a:t>06/12/2015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9512555-286D-4F2D-9BB0-427C1A326AC1}" type="slidenum">
              <a:rPr lang="id-ID" smtClean="0"/>
              <a:t>‹#›</a:t>
            </a:fld>
            <a:endParaRPr lang="id-ID"/>
          </a:p>
        </p:txBody>
      </p:sp>
    </p:spTree>
    <p:extLst>
      <p:ext uri="{BB962C8B-B14F-4D97-AF65-F5344CB8AC3E}">
        <p14:creationId xmlns:p14="http://schemas.microsoft.com/office/powerpoint/2010/main" val="2793471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CDC3333E-CD87-4416-AFED-5A927C9D901E}" type="datetimeFigureOut">
              <a:rPr lang="id-ID" smtClean="0"/>
              <a:t>06/12/2015</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9512555-286D-4F2D-9BB0-427C1A326AC1}" type="slidenum">
              <a:rPr lang="id-ID" smtClean="0"/>
              <a:t>‹#›</a:t>
            </a:fld>
            <a:endParaRPr lang="id-ID"/>
          </a:p>
        </p:txBody>
      </p:sp>
    </p:spTree>
    <p:extLst>
      <p:ext uri="{BB962C8B-B14F-4D97-AF65-F5344CB8AC3E}">
        <p14:creationId xmlns:p14="http://schemas.microsoft.com/office/powerpoint/2010/main" val="1666751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CDC3333E-CD87-4416-AFED-5A927C9D901E}" type="datetimeFigureOut">
              <a:rPr lang="id-ID" smtClean="0"/>
              <a:t>06/12/2015</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9512555-286D-4F2D-9BB0-427C1A326AC1}" type="slidenum">
              <a:rPr lang="id-ID" smtClean="0"/>
              <a:t>‹#›</a:t>
            </a:fld>
            <a:endParaRPr lang="id-ID"/>
          </a:p>
        </p:txBody>
      </p:sp>
    </p:spTree>
    <p:extLst>
      <p:ext uri="{BB962C8B-B14F-4D97-AF65-F5344CB8AC3E}">
        <p14:creationId xmlns:p14="http://schemas.microsoft.com/office/powerpoint/2010/main" val="40800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C3333E-CD87-4416-AFED-5A927C9D901E}" type="datetimeFigureOut">
              <a:rPr lang="id-ID" smtClean="0"/>
              <a:t>06/12/2015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9512555-286D-4F2D-9BB0-427C1A326AC1}" type="slidenum">
              <a:rPr lang="id-ID" smtClean="0"/>
              <a:t>‹#›</a:t>
            </a:fld>
            <a:endParaRPr lang="id-ID"/>
          </a:p>
        </p:txBody>
      </p:sp>
    </p:spTree>
    <p:extLst>
      <p:ext uri="{BB962C8B-B14F-4D97-AF65-F5344CB8AC3E}">
        <p14:creationId xmlns:p14="http://schemas.microsoft.com/office/powerpoint/2010/main" val="356114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C3333E-CD87-4416-AFED-5A927C9D901E}" type="datetimeFigureOut">
              <a:rPr lang="id-ID" smtClean="0"/>
              <a:t>06/12/2015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9512555-286D-4F2D-9BB0-427C1A326AC1}" type="slidenum">
              <a:rPr lang="id-ID" smtClean="0"/>
              <a:t>‹#›</a:t>
            </a:fld>
            <a:endParaRPr lang="id-ID"/>
          </a:p>
        </p:txBody>
      </p:sp>
    </p:spTree>
    <p:extLst>
      <p:ext uri="{BB962C8B-B14F-4D97-AF65-F5344CB8AC3E}">
        <p14:creationId xmlns:p14="http://schemas.microsoft.com/office/powerpoint/2010/main" val="175264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C3333E-CD87-4416-AFED-5A927C9D901E}" type="datetimeFigureOut">
              <a:rPr lang="id-ID" smtClean="0"/>
              <a:t>06/12/2015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9512555-286D-4F2D-9BB0-427C1A326AC1}" type="slidenum">
              <a:rPr lang="id-ID" smtClean="0"/>
              <a:t>‹#›</a:t>
            </a:fld>
            <a:endParaRPr lang="id-ID"/>
          </a:p>
        </p:txBody>
      </p:sp>
    </p:spTree>
    <p:extLst>
      <p:ext uri="{BB962C8B-B14F-4D97-AF65-F5344CB8AC3E}">
        <p14:creationId xmlns:p14="http://schemas.microsoft.com/office/powerpoint/2010/main" val="2235306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C3333E-CD87-4416-AFED-5A927C9D901E}" type="datetimeFigureOut">
              <a:rPr lang="id-ID" smtClean="0"/>
              <a:t>06/12/2015</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12555-286D-4F2D-9BB0-427C1A326AC1}" type="slidenum">
              <a:rPr lang="id-ID" smtClean="0"/>
              <a:t>‹#›</a:t>
            </a:fld>
            <a:endParaRPr lang="id-ID"/>
          </a:p>
        </p:txBody>
      </p:sp>
    </p:spTree>
    <p:extLst>
      <p:ext uri="{BB962C8B-B14F-4D97-AF65-F5344CB8AC3E}">
        <p14:creationId xmlns:p14="http://schemas.microsoft.com/office/powerpoint/2010/main" val="38359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b="1" dirty="0" smtClean="0">
                <a:solidFill>
                  <a:srgbClr val="002060"/>
                </a:solidFill>
              </a:rPr>
              <a:t>TIM PERUMUS FGD</a:t>
            </a:r>
            <a:br>
              <a:rPr lang="id-ID" b="1" dirty="0" smtClean="0">
                <a:solidFill>
                  <a:srgbClr val="002060"/>
                </a:solidFill>
              </a:rPr>
            </a:br>
            <a:r>
              <a:rPr lang="id-ID" b="1" dirty="0" smtClean="0">
                <a:solidFill>
                  <a:srgbClr val="002060"/>
                </a:solidFill>
              </a:rPr>
              <a:t>STANDAR PENILAIAN BERBASIS TIK</a:t>
            </a:r>
            <a:endParaRPr lang="id-ID" dirty="0"/>
          </a:p>
        </p:txBody>
      </p:sp>
      <p:sp>
        <p:nvSpPr>
          <p:cNvPr id="3" name="Content Placeholder 2"/>
          <p:cNvSpPr>
            <a:spLocks noGrp="1"/>
          </p:cNvSpPr>
          <p:nvPr>
            <p:ph idx="1"/>
          </p:nvPr>
        </p:nvSpPr>
        <p:spPr>
          <a:solidFill>
            <a:schemeClr val="accent2"/>
          </a:solidFill>
        </p:spPr>
        <p:txBody>
          <a:bodyPr>
            <a:normAutofit fontScale="92500" lnSpcReduction="10000"/>
          </a:bodyPr>
          <a:lstStyle/>
          <a:p>
            <a:pPr lvl="0"/>
            <a:r>
              <a:rPr lang="en-US" sz="3200" dirty="0" err="1"/>
              <a:t>Anggota</a:t>
            </a:r>
            <a:r>
              <a:rPr lang="en-US" sz="3200" dirty="0"/>
              <a:t> BSNP</a:t>
            </a:r>
            <a:r>
              <a:rPr lang="id-ID" sz="3200" dirty="0"/>
              <a:t>		: </a:t>
            </a:r>
            <a:r>
              <a:rPr lang="id-ID" sz="2600" dirty="0"/>
              <a:t>1. </a:t>
            </a:r>
            <a:r>
              <a:rPr lang="en-ID" sz="2600" dirty="0" err="1"/>
              <a:t>Prof.</a:t>
            </a:r>
            <a:r>
              <a:rPr lang="en-ID" sz="2600" dirty="0"/>
              <a:t> </a:t>
            </a:r>
            <a:r>
              <a:rPr lang="en-ID" sz="2600" dirty="0" err="1"/>
              <a:t>Dr.</a:t>
            </a:r>
            <a:r>
              <a:rPr lang="en-ID" sz="2600" dirty="0"/>
              <a:t> </a:t>
            </a:r>
            <a:r>
              <a:rPr lang="en-ID" sz="2600" dirty="0" err="1"/>
              <a:t>Zaki</a:t>
            </a:r>
            <a:r>
              <a:rPr lang="en-ID" sz="2600" dirty="0"/>
              <a:t> </a:t>
            </a:r>
            <a:r>
              <a:rPr lang="en-ID" sz="2600" dirty="0" err="1"/>
              <a:t>Suud</a:t>
            </a:r>
            <a:r>
              <a:rPr lang="en-ID" sz="2600" dirty="0"/>
              <a:t>, </a:t>
            </a:r>
            <a:r>
              <a:rPr lang="en-ID" sz="2600" dirty="0" err="1"/>
              <a:t>M.Eng</a:t>
            </a:r>
            <a:endParaRPr lang="id-ID" sz="2600" dirty="0"/>
          </a:p>
          <a:p>
            <a:pPr lvl="8"/>
            <a:r>
              <a:rPr lang="id-ID" sz="2600" dirty="0" smtClean="0"/>
              <a:t>2. </a:t>
            </a:r>
            <a:r>
              <a:rPr lang="en-ID" sz="2600" dirty="0" err="1" smtClean="0"/>
              <a:t>Dr</a:t>
            </a:r>
            <a:r>
              <a:rPr lang="en-ID" sz="2600" dirty="0" err="1"/>
              <a:t>.</a:t>
            </a:r>
            <a:r>
              <a:rPr lang="en-ID" sz="2600" dirty="0"/>
              <a:t> Ir. Kiki </a:t>
            </a:r>
            <a:r>
              <a:rPr lang="en-ID" sz="2600" dirty="0" err="1"/>
              <a:t>Yuliati</a:t>
            </a:r>
            <a:r>
              <a:rPr lang="en-ID" sz="2600" dirty="0"/>
              <a:t>, </a:t>
            </a:r>
            <a:r>
              <a:rPr lang="en-ID" sz="2600" dirty="0" err="1"/>
              <a:t>M.Sc</a:t>
            </a:r>
            <a:endParaRPr lang="id-ID" sz="2600" dirty="0"/>
          </a:p>
          <a:p>
            <a:pPr lvl="8"/>
            <a:r>
              <a:rPr lang="id-ID" sz="2600" dirty="0" smtClean="0"/>
              <a:t>3. </a:t>
            </a:r>
            <a:r>
              <a:rPr lang="en-ID" sz="2600" dirty="0" smtClean="0"/>
              <a:t>dr</a:t>
            </a:r>
            <a:r>
              <a:rPr lang="en-ID" sz="2600" dirty="0"/>
              <a:t>. </a:t>
            </a:r>
            <a:r>
              <a:rPr lang="en-ID" sz="2600" dirty="0" err="1"/>
              <a:t>Rr</a:t>
            </a:r>
            <a:r>
              <a:rPr lang="en-ID" sz="2600" dirty="0"/>
              <a:t>. </a:t>
            </a:r>
            <a:r>
              <a:rPr lang="en-ID" sz="2600" dirty="0" err="1"/>
              <a:t>Titi</a:t>
            </a:r>
            <a:r>
              <a:rPr lang="en-ID" sz="2600" dirty="0"/>
              <a:t> </a:t>
            </a:r>
            <a:r>
              <a:rPr lang="en-ID" sz="2600" dirty="0" err="1"/>
              <a:t>Savitri</a:t>
            </a:r>
            <a:r>
              <a:rPr lang="en-ID" sz="2600" dirty="0"/>
              <a:t> </a:t>
            </a:r>
            <a:r>
              <a:rPr lang="en-ID" sz="2600" dirty="0" err="1"/>
              <a:t>Prihatiningsih</a:t>
            </a:r>
            <a:r>
              <a:rPr lang="en-ID" sz="2600" dirty="0"/>
              <a:t>, M.Ed.</a:t>
            </a:r>
            <a:endParaRPr lang="id-ID" sz="2000" dirty="0"/>
          </a:p>
          <a:p>
            <a:pPr lvl="0"/>
            <a:r>
              <a:rPr lang="id-ID" sz="3200" dirty="0"/>
              <a:t>Tim Ahli Standar         	: </a:t>
            </a:r>
            <a:r>
              <a:rPr lang="id-ID" sz="2600" dirty="0"/>
              <a:t>1. </a:t>
            </a:r>
            <a:r>
              <a:rPr lang="en-ID" sz="2600" dirty="0" err="1"/>
              <a:t>Urip</a:t>
            </a:r>
            <a:r>
              <a:rPr lang="en-ID" sz="2600" dirty="0"/>
              <a:t> P</a:t>
            </a:r>
            <a:r>
              <a:rPr lang="id-ID" sz="2600" dirty="0"/>
              <a:t>u</a:t>
            </a:r>
            <a:r>
              <a:rPr lang="en-ID" sz="2600" dirty="0" err="1"/>
              <a:t>rwono</a:t>
            </a:r>
            <a:r>
              <a:rPr lang="en-ID" sz="2600" dirty="0"/>
              <a:t>, M.Sc., Ph.D., Psi.</a:t>
            </a:r>
            <a:r>
              <a:rPr lang="id-ID" sz="2600" dirty="0"/>
              <a:t> (Ketua)</a:t>
            </a:r>
          </a:p>
          <a:p>
            <a:pPr lvl="8"/>
            <a:r>
              <a:rPr lang="id-ID" sz="2600" dirty="0" smtClean="0"/>
              <a:t>2. </a:t>
            </a:r>
            <a:r>
              <a:rPr lang="en-ID" sz="2600" dirty="0" err="1" smtClean="0"/>
              <a:t>Dr</a:t>
            </a:r>
            <a:r>
              <a:rPr lang="en-ID" sz="2600" dirty="0" err="1"/>
              <a:t>.</a:t>
            </a:r>
            <a:r>
              <a:rPr lang="en-ID" sz="2600" dirty="0"/>
              <a:t> </a:t>
            </a:r>
            <a:r>
              <a:rPr lang="en-ID" sz="2600" dirty="0" err="1"/>
              <a:t>Hari</a:t>
            </a:r>
            <a:r>
              <a:rPr lang="en-ID" sz="2600" dirty="0"/>
              <a:t> </a:t>
            </a:r>
            <a:r>
              <a:rPr lang="en-ID" sz="2600" dirty="0" err="1"/>
              <a:t>Wibawanto</a:t>
            </a:r>
            <a:r>
              <a:rPr lang="en-ID" sz="2600" dirty="0"/>
              <a:t>, MT</a:t>
            </a:r>
            <a:r>
              <a:rPr lang="id-ID" sz="2600" dirty="0"/>
              <a:t> (Sekretaris)</a:t>
            </a:r>
          </a:p>
          <a:p>
            <a:pPr lvl="0"/>
            <a:r>
              <a:rPr lang="en-US" sz="3200" dirty="0"/>
              <a:t>Tim </a:t>
            </a:r>
            <a:r>
              <a:rPr lang="en-US" sz="3200" dirty="0" err="1"/>
              <a:t>Perumus</a:t>
            </a:r>
            <a:r>
              <a:rPr lang="id-ID" sz="3200" dirty="0"/>
              <a:t>              	: </a:t>
            </a:r>
            <a:r>
              <a:rPr lang="id-ID" sz="2600" dirty="0"/>
              <a:t>1. Prof. Sofyan Salam (ketua </a:t>
            </a:r>
            <a:r>
              <a:rPr lang="id-ID" sz="2600" dirty="0" smtClean="0"/>
              <a:t>tim perumus)</a:t>
            </a:r>
            <a:endParaRPr lang="id-ID" sz="3200" dirty="0"/>
          </a:p>
          <a:p>
            <a:pPr lvl="8"/>
            <a:r>
              <a:rPr lang="id-ID" sz="2600" dirty="0" smtClean="0"/>
              <a:t>2. </a:t>
            </a:r>
            <a:r>
              <a:rPr lang="en-ID" sz="2600" dirty="0" err="1" smtClean="0"/>
              <a:t>Dr</a:t>
            </a:r>
            <a:r>
              <a:rPr lang="en-ID" sz="2600" dirty="0" err="1"/>
              <a:t>.</a:t>
            </a:r>
            <a:r>
              <a:rPr lang="en-ID" sz="2600" dirty="0"/>
              <a:t> </a:t>
            </a:r>
            <a:r>
              <a:rPr lang="en-ID" sz="2600" dirty="0" err="1"/>
              <a:t>Sumarno</a:t>
            </a:r>
            <a:r>
              <a:rPr lang="id-ID" sz="2600" dirty="0"/>
              <a:t> (sekretaris)</a:t>
            </a:r>
          </a:p>
          <a:p>
            <a:pPr lvl="8"/>
            <a:r>
              <a:rPr lang="id-ID" sz="2600" dirty="0" smtClean="0"/>
              <a:t>3. </a:t>
            </a:r>
            <a:r>
              <a:rPr lang="en-ID" sz="2600" dirty="0" err="1" smtClean="0"/>
              <a:t>Dr</a:t>
            </a:r>
            <a:r>
              <a:rPr lang="en-ID" sz="2600" dirty="0" err="1"/>
              <a:t>.</a:t>
            </a:r>
            <a:r>
              <a:rPr lang="en-ID" sz="2600" dirty="0"/>
              <a:t> Edi </a:t>
            </a:r>
            <a:r>
              <a:rPr lang="en-ID" sz="2600" dirty="0" err="1"/>
              <a:t>Drajat</a:t>
            </a:r>
            <a:r>
              <a:rPr lang="id-ID" sz="2600" dirty="0"/>
              <a:t>, M.Pd</a:t>
            </a:r>
          </a:p>
          <a:p>
            <a:pPr lvl="8"/>
            <a:r>
              <a:rPr lang="id-ID" sz="2600" dirty="0" smtClean="0"/>
              <a:t>4. Sri </a:t>
            </a:r>
            <a:r>
              <a:rPr lang="id-ID" sz="2600" dirty="0"/>
              <a:t>Takarini, S. Pd., M.Pd </a:t>
            </a:r>
          </a:p>
          <a:p>
            <a:pPr lvl="8"/>
            <a:r>
              <a:rPr lang="id-ID" sz="2600" dirty="0" smtClean="0"/>
              <a:t>5. </a:t>
            </a:r>
            <a:r>
              <a:rPr lang="en-ID" sz="2600" dirty="0" err="1" smtClean="0"/>
              <a:t>Wahyu</a:t>
            </a:r>
            <a:r>
              <a:rPr lang="id-ID" sz="2600" dirty="0"/>
              <a:t>n</a:t>
            </a:r>
            <a:r>
              <a:rPr lang="en-ID" sz="2600" dirty="0" err="1"/>
              <a:t>i</a:t>
            </a:r>
            <a:r>
              <a:rPr lang="en-ID" sz="2600" dirty="0"/>
              <a:t> </a:t>
            </a:r>
            <a:r>
              <a:rPr lang="en-ID" sz="2600" dirty="0" err="1"/>
              <a:t>Inderawati</a:t>
            </a:r>
            <a:r>
              <a:rPr lang="en-ID" sz="2600" dirty="0"/>
              <a:t>, </a:t>
            </a:r>
            <a:r>
              <a:rPr lang="en-ID" sz="2600" dirty="0" err="1"/>
              <a:t>S.Si</a:t>
            </a:r>
            <a:r>
              <a:rPr lang="en-ID" sz="2600" dirty="0"/>
              <a:t>., M.M. </a:t>
            </a:r>
            <a:endParaRPr lang="id-ID" sz="2600" dirty="0"/>
          </a:p>
          <a:p>
            <a:pPr lvl="8"/>
            <a:r>
              <a:rPr lang="id-ID" sz="2600" dirty="0" smtClean="0"/>
              <a:t>6. H</a:t>
            </a:r>
            <a:r>
              <a:rPr lang="id-ID" sz="2600" dirty="0"/>
              <a:t>. Aidy Furqan, M.Pd</a:t>
            </a:r>
            <a:r>
              <a:rPr lang="en-ID" sz="2600" dirty="0"/>
              <a:t>                                                 </a:t>
            </a:r>
            <a:r>
              <a:rPr lang="en-ID" sz="2200" dirty="0"/>
              <a:t>   </a:t>
            </a:r>
            <a:endParaRPr lang="id-ID" sz="2200" dirty="0"/>
          </a:p>
        </p:txBody>
      </p:sp>
    </p:spTree>
    <p:extLst>
      <p:ext uri="{BB962C8B-B14F-4D97-AF65-F5344CB8AC3E}">
        <p14:creationId xmlns:p14="http://schemas.microsoft.com/office/powerpoint/2010/main" val="338834632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10485120" cy="685800"/>
          </a:xfrm>
          <a:solidFill>
            <a:schemeClr val="accent2">
              <a:lumMod val="40000"/>
              <a:lumOff val="60000"/>
            </a:schemeClr>
          </a:solidFill>
        </p:spPr>
        <p:txBody>
          <a:bodyPr>
            <a:noAutofit/>
          </a:bodyPr>
          <a:lstStyle/>
          <a:p>
            <a:r>
              <a:rPr lang="id-ID" b="1" dirty="0" smtClean="0"/>
              <a:t>C. Peran stake holder</a:t>
            </a:r>
            <a:endParaRPr lang="id-ID"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7560378"/>
              </p:ext>
            </p:extLst>
          </p:nvPr>
        </p:nvGraphicFramePr>
        <p:xfrm>
          <a:off x="640080" y="838200"/>
          <a:ext cx="10957560" cy="6376099"/>
        </p:xfrm>
        <a:graphic>
          <a:graphicData uri="http://schemas.openxmlformats.org/drawingml/2006/table">
            <a:tbl>
              <a:tblPr firstRow="1" firstCol="1" bandRow="1">
                <a:tableStyleId>{5C22544A-7EE6-4342-B048-85BDC9FD1C3A}</a:tableStyleId>
              </a:tblPr>
              <a:tblGrid>
                <a:gridCol w="4637948"/>
                <a:gridCol w="6319612"/>
              </a:tblGrid>
              <a:tr h="6376099">
                <a:tc>
                  <a:txBody>
                    <a:bodyPr/>
                    <a:lstStyle/>
                    <a:p>
                      <a:pPr marL="0" lvl="0" indent="0">
                        <a:lnSpc>
                          <a:spcPct val="150000"/>
                        </a:lnSpc>
                        <a:spcAft>
                          <a:spcPts val="0"/>
                        </a:spcAft>
                        <a:buSzPts val="1200"/>
                        <a:buFont typeface="Cambria" panose="02040503050406030204" pitchFamily="18" charset="0"/>
                        <a:buNone/>
                      </a:pPr>
                      <a:r>
                        <a:rPr lang="en-ID" sz="2800" dirty="0" err="1" smtClean="0">
                          <a:effectLst/>
                        </a:rPr>
                        <a:t>pengembangan</a:t>
                      </a:r>
                      <a:r>
                        <a:rPr lang="en-ID" sz="2800" dirty="0">
                          <a:effectLst/>
                        </a:rPr>
                        <a:t>: </a:t>
                      </a:r>
                      <a:r>
                        <a:rPr lang="en-ID" sz="2800" dirty="0" err="1">
                          <a:effectLst/>
                        </a:rPr>
                        <a:t>perancangan</a:t>
                      </a:r>
                      <a:r>
                        <a:rPr lang="en-ID" sz="2800" dirty="0">
                          <a:effectLst/>
                        </a:rPr>
                        <a:t>, </a:t>
                      </a:r>
                      <a:r>
                        <a:rPr lang="en-ID" sz="2800" dirty="0" err="1">
                          <a:effectLst/>
                        </a:rPr>
                        <a:t>penyusunan</a:t>
                      </a:r>
                      <a:r>
                        <a:rPr lang="en-ID" sz="2800" dirty="0">
                          <a:effectLst/>
                        </a:rPr>
                        <a:t>, </a:t>
                      </a:r>
                      <a:r>
                        <a:rPr lang="en-ID" sz="2800" dirty="0" err="1">
                          <a:effectLst/>
                        </a:rPr>
                        <a:t>penetapan</a:t>
                      </a:r>
                      <a:r>
                        <a:rPr lang="en-ID" sz="2800" dirty="0">
                          <a:effectLst/>
                        </a:rPr>
                        <a:t> </a:t>
                      </a:r>
                      <a:r>
                        <a:rPr lang="en-ID" sz="2800" dirty="0" err="1">
                          <a:effectLst/>
                        </a:rPr>
                        <a:t>peraturan</a:t>
                      </a:r>
                      <a:endParaRPr lang="id-ID" sz="2800" dirty="0">
                        <a:effectLst/>
                      </a:endParaRPr>
                    </a:p>
                    <a:p>
                      <a:pPr marL="316865" indent="-316865">
                        <a:lnSpc>
                          <a:spcPct val="115000"/>
                        </a:lnSpc>
                        <a:spcAft>
                          <a:spcPts val="0"/>
                        </a:spcAft>
                      </a:pPr>
                      <a:r>
                        <a:rPr lang="id-ID" sz="2800" dirty="0">
                          <a:effectLst/>
                        </a:rPr>
                        <a:t> </a:t>
                      </a:r>
                      <a:endParaRPr lang="id-ID"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75000"/>
                      </a:schemeClr>
                    </a:solidFill>
                  </a:tcPr>
                </a:tc>
                <a:tc>
                  <a:txBody>
                    <a:bodyPr/>
                    <a:lstStyle/>
                    <a:p>
                      <a:pPr marL="342900" lvl="0" indent="-342900">
                        <a:lnSpc>
                          <a:spcPct val="115000"/>
                        </a:lnSpc>
                        <a:spcAft>
                          <a:spcPts val="0"/>
                        </a:spcAft>
                        <a:buFont typeface="Symbol" panose="05050102010706020507" pitchFamily="18" charset="2"/>
                        <a:buChar char=""/>
                      </a:pPr>
                      <a:r>
                        <a:rPr lang="id-ID" sz="2800" dirty="0">
                          <a:effectLst/>
                        </a:rPr>
                        <a:t>Penyusunan roadmap namun sebelumnya harus ada survey mengenai (1) kesiapan infrastruktur, (2) kemampuan literasi komputer guru, siswa, dan institusi, (3) sikap stakeholder terhadap pelaksanaan TBK, (4) Success story dan unsuccess story sekolah yang sudah menyelenggarakan TBK, (5) standar/regulasi yang mengatur pelaksanaan TBK, dan (6) kendala pelaksanaan TBK</a:t>
                      </a:r>
                      <a:endParaRPr lang="id-ID"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tx2">
                        <a:lumMod val="60000"/>
                        <a:lumOff val="40000"/>
                      </a:schemeClr>
                    </a:solidFill>
                  </a:tcPr>
                </a:tc>
              </a:tr>
            </a:tbl>
          </a:graphicData>
        </a:graphic>
      </p:graphicFrame>
    </p:spTree>
    <p:extLst>
      <p:ext uri="{BB962C8B-B14F-4D97-AF65-F5344CB8AC3E}">
        <p14:creationId xmlns:p14="http://schemas.microsoft.com/office/powerpoint/2010/main" val="176151423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440" y="0"/>
            <a:ext cx="10530840" cy="1507808"/>
          </a:xfrm>
          <a:solidFill>
            <a:schemeClr val="accent2">
              <a:lumMod val="20000"/>
              <a:lumOff val="80000"/>
            </a:schemeClr>
          </a:solidFill>
        </p:spPr>
        <p:txBody>
          <a:bodyPr>
            <a:normAutofit fontScale="90000"/>
          </a:bodyPr>
          <a:lstStyle/>
          <a:p>
            <a:pPr lvl="0"/>
            <a:r>
              <a:rPr lang="id-ID" b="1" dirty="0"/>
              <a:t>D</a:t>
            </a:r>
            <a:r>
              <a:rPr lang="id-ID" b="1" dirty="0" smtClean="0">
                <a:effectLst/>
              </a:rPr>
              <a:t>. </a:t>
            </a:r>
            <a:r>
              <a:rPr lang="id-ID" b="1" dirty="0"/>
              <a:t>I</a:t>
            </a:r>
            <a:r>
              <a:rPr lang="en-ID" b="1" dirty="0" err="1" smtClean="0">
                <a:effectLst/>
              </a:rPr>
              <a:t>mplementasi</a:t>
            </a:r>
            <a:r>
              <a:rPr lang="en-ID" b="1" dirty="0" smtClean="0">
                <a:effectLst/>
              </a:rPr>
              <a:t>: </a:t>
            </a:r>
            <a:r>
              <a:rPr lang="en-ID" b="1" dirty="0" err="1" smtClean="0">
                <a:effectLst/>
              </a:rPr>
              <a:t>sosialisasi</a:t>
            </a:r>
            <a:r>
              <a:rPr lang="en-ID" b="1" dirty="0" smtClean="0">
                <a:effectLst/>
              </a:rPr>
              <a:t>, program, </a:t>
            </a:r>
            <a:r>
              <a:rPr lang="en-ID" b="1" dirty="0" err="1" smtClean="0">
                <a:effectLst/>
              </a:rPr>
              <a:t>penganggaran</a:t>
            </a:r>
            <a:r>
              <a:rPr lang="en-ID" b="1" dirty="0" smtClean="0">
                <a:effectLst/>
              </a:rPr>
              <a:t>, </a:t>
            </a:r>
            <a:r>
              <a:rPr lang="en-ID" b="1" dirty="0" err="1" smtClean="0">
                <a:effectLst/>
              </a:rPr>
              <a:t>advokasi</a:t>
            </a:r>
            <a:r>
              <a:rPr lang="id-ID" b="1" dirty="0" smtClean="0">
                <a:effectLst/>
              </a:rPr>
              <a:t>, kendala dan solusi</a:t>
            </a:r>
            <a:br>
              <a:rPr lang="id-ID" b="1" dirty="0" smtClean="0">
                <a:effectLst/>
              </a:rPr>
            </a:br>
            <a:endParaRPr lang="id-ID"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16374048"/>
              </p:ext>
            </p:extLst>
          </p:nvPr>
        </p:nvGraphicFramePr>
        <p:xfrm>
          <a:off x="563880" y="1414589"/>
          <a:ext cx="11323320" cy="5047488"/>
        </p:xfrm>
        <a:graphic>
          <a:graphicData uri="http://schemas.openxmlformats.org/drawingml/2006/table">
            <a:tbl>
              <a:tblPr firstRow="1" firstCol="1" bandRow="1">
                <a:tableStyleId>{5C22544A-7EE6-4342-B048-85BDC9FD1C3A}</a:tableStyleId>
              </a:tblPr>
              <a:tblGrid>
                <a:gridCol w="169876"/>
                <a:gridCol w="11153444"/>
              </a:tblGrid>
              <a:tr h="0">
                <a:tc>
                  <a:txBody>
                    <a:bodyPr/>
                    <a:lstStyle/>
                    <a:p>
                      <a:pPr marL="316865" indent="-316865">
                        <a:lnSpc>
                          <a:spcPct val="115000"/>
                        </a:lnSpc>
                        <a:spcAft>
                          <a:spcPts val="0"/>
                        </a:spcAft>
                      </a:pPr>
                      <a:r>
                        <a:rPr lang="id-ID" sz="1800" dirty="0">
                          <a:effectLst/>
                        </a:rPr>
                        <a:t> </a:t>
                      </a:r>
                      <a:endParaRPr lang="id-ID"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nSpc>
                          <a:spcPct val="115000"/>
                        </a:lnSpc>
                        <a:spcAft>
                          <a:spcPts val="0"/>
                        </a:spcAft>
                        <a:buFont typeface="Symbol" panose="05050102010706020507" pitchFamily="18" charset="2"/>
                        <a:buChar char=""/>
                      </a:pPr>
                      <a:r>
                        <a:rPr lang="id-ID" sz="2400" dirty="0">
                          <a:effectLst/>
                        </a:rPr>
                        <a:t>Diperlukan kebijakan yang pasti yang mendorong sekolah untuk melaksanakan TBK. </a:t>
                      </a:r>
                    </a:p>
                    <a:p>
                      <a:pPr marL="342900" lvl="0" indent="-342900">
                        <a:lnSpc>
                          <a:spcPct val="115000"/>
                        </a:lnSpc>
                        <a:spcAft>
                          <a:spcPts val="0"/>
                        </a:spcAft>
                        <a:buFont typeface="Symbol" panose="05050102010706020507" pitchFamily="18" charset="2"/>
                        <a:buChar char=""/>
                      </a:pPr>
                      <a:r>
                        <a:rPr lang="id-ID" sz="2400" dirty="0">
                          <a:effectLst/>
                        </a:rPr>
                        <a:t>Pemberian reward, misalnya dengan pemberian bantuan, digunakannya hasil UN TBK sebagai dasar penerimaan mahasiswa baru,</a:t>
                      </a:r>
                    </a:p>
                    <a:p>
                      <a:pPr marL="342900" lvl="0" indent="-342900">
                        <a:lnSpc>
                          <a:spcPct val="115000"/>
                        </a:lnSpc>
                        <a:spcAft>
                          <a:spcPts val="0"/>
                        </a:spcAft>
                        <a:buFont typeface="Symbol" panose="05050102010706020507" pitchFamily="18" charset="2"/>
                        <a:buChar char=""/>
                      </a:pPr>
                      <a:r>
                        <a:rPr lang="id-ID" sz="2400" dirty="0">
                          <a:effectLst/>
                        </a:rPr>
                        <a:t>Program-program yang bersifat memotivasi sekolah/yayasan/daerah untuk melaksanakan TBK</a:t>
                      </a:r>
                    </a:p>
                    <a:p>
                      <a:pPr marL="342900" lvl="0" indent="-342900">
                        <a:lnSpc>
                          <a:spcPct val="115000"/>
                        </a:lnSpc>
                        <a:spcAft>
                          <a:spcPts val="0"/>
                        </a:spcAft>
                        <a:buFont typeface="Symbol" panose="05050102010706020507" pitchFamily="18" charset="2"/>
                        <a:buChar char=""/>
                      </a:pPr>
                      <a:r>
                        <a:rPr lang="id-ID" sz="2400" dirty="0">
                          <a:effectLst/>
                        </a:rPr>
                        <a:t>sharing antar sekolah dalam bentuk infrastruktur dan SDM</a:t>
                      </a:r>
                    </a:p>
                    <a:p>
                      <a:pPr marL="342900" lvl="0" indent="-342900">
                        <a:lnSpc>
                          <a:spcPct val="115000"/>
                        </a:lnSpc>
                        <a:spcAft>
                          <a:spcPts val="0"/>
                        </a:spcAft>
                        <a:buFont typeface="Symbol" panose="05050102010706020507" pitchFamily="18" charset="2"/>
                        <a:buChar char=""/>
                      </a:pPr>
                      <a:r>
                        <a:rPr lang="id-ID" sz="2400" dirty="0">
                          <a:effectLst/>
                        </a:rPr>
                        <a:t>Pelatihan terhadap SDM terkait </a:t>
                      </a:r>
                    </a:p>
                    <a:p>
                      <a:pPr marL="342900" lvl="0" indent="-342900">
                        <a:lnSpc>
                          <a:spcPct val="115000"/>
                        </a:lnSpc>
                        <a:spcAft>
                          <a:spcPts val="0"/>
                        </a:spcAft>
                        <a:buFont typeface="Symbol" panose="05050102010706020507" pitchFamily="18" charset="2"/>
                        <a:buChar char=""/>
                      </a:pPr>
                      <a:r>
                        <a:rPr lang="id-ID" sz="2400" dirty="0">
                          <a:effectLst/>
                        </a:rPr>
                        <a:t>mendorong partisipasi masyarakat dalam menyediakan infrastruktur</a:t>
                      </a:r>
                    </a:p>
                    <a:p>
                      <a:pPr marL="342900" lvl="0" indent="-342900">
                        <a:lnSpc>
                          <a:spcPct val="115000"/>
                        </a:lnSpc>
                        <a:spcAft>
                          <a:spcPts val="0"/>
                        </a:spcAft>
                        <a:buFont typeface="Symbol" panose="05050102010706020507" pitchFamily="18" charset="2"/>
                        <a:buChar char=""/>
                      </a:pPr>
                      <a:r>
                        <a:rPr lang="id-ID" sz="2400" dirty="0">
                          <a:effectLst/>
                        </a:rPr>
                        <a:t>perhatian terhadap masalah security dan cheating</a:t>
                      </a:r>
                    </a:p>
                    <a:p>
                      <a:pPr marL="342900" lvl="0" indent="-342900">
                        <a:lnSpc>
                          <a:spcPct val="115000"/>
                        </a:lnSpc>
                        <a:spcAft>
                          <a:spcPts val="0"/>
                        </a:spcAft>
                        <a:buFont typeface="Symbol" panose="05050102010706020507" pitchFamily="18" charset="2"/>
                        <a:buChar char=""/>
                      </a:pPr>
                      <a:r>
                        <a:rPr lang="id-ID" sz="2400" dirty="0">
                          <a:effectLst/>
                        </a:rPr>
                        <a:t>mendorong sekolah untuk melaksanakan TBK dalam ujian sekolah/lokal untuk membangun budaya IT</a:t>
                      </a:r>
                    </a:p>
                    <a:p>
                      <a:pPr marL="342900" lvl="0" indent="-342900">
                        <a:lnSpc>
                          <a:spcPct val="115000"/>
                        </a:lnSpc>
                        <a:spcAft>
                          <a:spcPts val="0"/>
                        </a:spcAft>
                        <a:buFont typeface="Symbol" panose="05050102010706020507" pitchFamily="18" charset="2"/>
                        <a:buChar char=""/>
                      </a:pPr>
                      <a:r>
                        <a:rPr lang="id-ID" sz="2400" dirty="0">
                          <a:effectLst/>
                        </a:rPr>
                        <a:t>Penyelenggaraan TBK digunakan sebagai indikator untuk penilaian akreditasi</a:t>
                      </a:r>
                      <a:endParaRPr lang="id-ID"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50000"/>
                      </a:schemeClr>
                    </a:solidFill>
                  </a:tcPr>
                </a:tc>
              </a:tr>
            </a:tbl>
          </a:graphicData>
        </a:graphic>
      </p:graphicFrame>
    </p:spTree>
    <p:extLst>
      <p:ext uri="{BB962C8B-B14F-4D97-AF65-F5344CB8AC3E}">
        <p14:creationId xmlns:p14="http://schemas.microsoft.com/office/powerpoint/2010/main" val="4267646212"/>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normAutofit/>
          </a:bodyPr>
          <a:lstStyle/>
          <a:p>
            <a:r>
              <a:rPr lang="id-ID" sz="6000" b="1" dirty="0"/>
              <a:t>E</a:t>
            </a:r>
            <a:r>
              <a:rPr lang="id-ID" sz="6000" b="1" dirty="0" smtClean="0"/>
              <a:t>. Pencapaiaan dan evaluasi</a:t>
            </a:r>
            <a:endParaRPr lang="id-ID" sz="6000" b="1" dirty="0"/>
          </a:p>
        </p:txBody>
      </p:sp>
      <p:sp>
        <p:nvSpPr>
          <p:cNvPr id="3" name="Content Placeholder 2"/>
          <p:cNvSpPr>
            <a:spLocks noGrp="1"/>
          </p:cNvSpPr>
          <p:nvPr>
            <p:ph idx="1"/>
          </p:nvPr>
        </p:nvSpPr>
        <p:spPr/>
        <p:txBody>
          <a:bodyPr>
            <a:normAutofit/>
          </a:bodyPr>
          <a:lstStyle/>
          <a:p>
            <a:r>
              <a:rPr lang="id-ID" sz="5400" dirty="0"/>
              <a:t>Belum terukur capaian dan hasil evaluasi karena TBK dalam proses persiapan pengembangan</a:t>
            </a:r>
          </a:p>
        </p:txBody>
      </p:sp>
    </p:spTree>
    <p:extLst>
      <p:ext uri="{BB962C8B-B14F-4D97-AF65-F5344CB8AC3E}">
        <p14:creationId xmlns:p14="http://schemas.microsoft.com/office/powerpoint/2010/main" val="2398292376"/>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280" y="167640"/>
            <a:ext cx="10393680" cy="1310641"/>
          </a:xfrm>
          <a:solidFill>
            <a:schemeClr val="accent4">
              <a:lumMod val="20000"/>
              <a:lumOff val="80000"/>
            </a:schemeClr>
          </a:solidFill>
        </p:spPr>
        <p:txBody>
          <a:bodyPr>
            <a:normAutofit fontScale="90000"/>
          </a:bodyPr>
          <a:lstStyle/>
          <a:p>
            <a:r>
              <a:rPr lang="id-ID" dirty="0" smtClean="0"/>
              <a:t/>
            </a:r>
            <a:br>
              <a:rPr lang="id-ID" dirty="0" smtClean="0"/>
            </a:br>
            <a:r>
              <a:rPr lang="id-ID" b="1" dirty="0" smtClean="0"/>
              <a:t>F</a:t>
            </a:r>
            <a:r>
              <a:rPr lang="id-ID" b="1" dirty="0" smtClean="0">
                <a:effectLst/>
              </a:rPr>
              <a:t>. </a:t>
            </a:r>
            <a:r>
              <a:rPr lang="en-ID" b="1" dirty="0" err="1" smtClean="0">
                <a:effectLst/>
              </a:rPr>
              <a:t>Kebutuhan</a:t>
            </a:r>
            <a:r>
              <a:rPr lang="en-ID" b="1" dirty="0" smtClean="0">
                <a:effectLst/>
              </a:rPr>
              <a:t> </a:t>
            </a:r>
            <a:r>
              <a:rPr lang="en-ID" b="1" dirty="0" err="1" smtClean="0">
                <a:effectLst/>
              </a:rPr>
              <a:t>pemangku</a:t>
            </a:r>
            <a:r>
              <a:rPr lang="en-ID" b="1" dirty="0" smtClean="0">
                <a:effectLst/>
              </a:rPr>
              <a:t> </a:t>
            </a:r>
            <a:r>
              <a:rPr lang="en-ID" b="1" dirty="0" err="1" smtClean="0">
                <a:effectLst/>
              </a:rPr>
              <a:t>kepentingan</a:t>
            </a:r>
            <a:r>
              <a:rPr lang="en-ID" b="1" dirty="0" smtClean="0">
                <a:effectLst/>
              </a:rPr>
              <a:t> </a:t>
            </a:r>
            <a:r>
              <a:rPr lang="en-ID" b="1" dirty="0" err="1" smtClean="0">
                <a:effectLst/>
              </a:rPr>
              <a:t>terhadap</a:t>
            </a:r>
            <a:r>
              <a:rPr lang="en-ID" b="1" dirty="0" smtClean="0">
                <a:effectLst/>
              </a:rPr>
              <a:t> </a:t>
            </a:r>
            <a:r>
              <a:rPr lang="en-ID" b="1" dirty="0" err="1" smtClean="0">
                <a:effectLst/>
              </a:rPr>
              <a:t>Standar</a:t>
            </a:r>
            <a:r>
              <a:rPr lang="en-ID" b="1" dirty="0" smtClean="0">
                <a:effectLst/>
              </a:rPr>
              <a:t> </a:t>
            </a:r>
            <a:r>
              <a:rPr lang="en-ID" b="1" dirty="0" err="1" smtClean="0">
                <a:effectLst/>
              </a:rPr>
              <a:t>Nasional</a:t>
            </a:r>
            <a:r>
              <a:rPr lang="en-ID" b="1" dirty="0" smtClean="0">
                <a:effectLst/>
              </a:rPr>
              <a:t> </a:t>
            </a:r>
            <a:r>
              <a:rPr lang="en-ID" b="1" dirty="0" err="1" smtClean="0">
                <a:effectLst/>
              </a:rPr>
              <a:t>Pendidikan</a:t>
            </a:r>
            <a:r>
              <a:rPr lang="en-ID" b="1" dirty="0" smtClean="0">
                <a:effectLst/>
              </a:rPr>
              <a:t>.</a:t>
            </a:r>
            <a:r>
              <a:rPr lang="id-ID" dirty="0" smtClean="0">
                <a:effectLst/>
                <a:latin typeface="Calibri" panose="020F0502020204030204" pitchFamily="34" charset="0"/>
                <a:ea typeface="Times New Roman" panose="02020603050405020304" pitchFamily="18" charset="0"/>
                <a:cs typeface="Times New Roman" panose="02020603050405020304" pitchFamily="18" charset="0"/>
              </a:rPr>
              <a:t/>
            </a:r>
            <a:br>
              <a:rPr lang="id-ID" dirty="0" smtClean="0">
                <a:effectLst/>
                <a:latin typeface="Calibri" panose="020F0502020204030204" pitchFamily="34" charset="0"/>
                <a:ea typeface="Times New Roman" panose="02020603050405020304" pitchFamily="18" charset="0"/>
                <a:cs typeface="Times New Roman" panose="02020603050405020304" pitchFamily="18" charset="0"/>
              </a:rPr>
            </a:b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97765771"/>
              </p:ext>
            </p:extLst>
          </p:nvPr>
        </p:nvGraphicFramePr>
        <p:xfrm>
          <a:off x="563880" y="5718842"/>
          <a:ext cx="10515600" cy="274320"/>
        </p:xfrm>
        <a:graphic>
          <a:graphicData uri="http://schemas.openxmlformats.org/drawingml/2006/table">
            <a:tbl>
              <a:tblPr firstRow="1" firstCol="1" bandRow="1">
                <a:tableStyleId>{5C22544A-7EE6-4342-B048-85BDC9FD1C3A}</a:tableStyleId>
              </a:tblPr>
              <a:tblGrid>
                <a:gridCol w="607802"/>
                <a:gridCol w="4193621"/>
                <a:gridCol w="5714177"/>
              </a:tblGrid>
              <a:tr h="270478">
                <a:tc>
                  <a:txBody>
                    <a:bodyPr/>
                    <a:lstStyle/>
                    <a:p>
                      <a:endParaRPr lang="id-ID" dirty="0"/>
                    </a:p>
                  </a:txBody>
                  <a:tcPr marL="68580" marR="68580" marT="0" marB="0">
                    <a:solidFill>
                      <a:schemeClr val="accent6"/>
                    </a:solidFill>
                  </a:tcPr>
                </a:tc>
                <a:tc>
                  <a:txBody>
                    <a:bodyPr/>
                    <a:lstStyle/>
                    <a:p>
                      <a:endParaRPr lang="id-ID" dirty="0"/>
                    </a:p>
                  </a:txBody>
                  <a:tcPr marL="68580" marR="68580" marT="0" marB="0">
                    <a:solidFill>
                      <a:schemeClr val="accent6"/>
                    </a:solidFill>
                  </a:tcPr>
                </a:tc>
                <a:tc>
                  <a:txBody>
                    <a:bodyPr/>
                    <a:lstStyle/>
                    <a:p>
                      <a:endParaRPr lang="id-ID" dirty="0"/>
                    </a:p>
                  </a:txBody>
                  <a:tcPr marL="68580" marR="68580" marT="0" marB="0">
                    <a:solidFill>
                      <a:schemeClr val="accent6"/>
                    </a:solidFill>
                  </a:tcPr>
                </a:tc>
              </a:tr>
            </a:tbl>
          </a:graphicData>
        </a:graphic>
      </p:graphicFrame>
      <p:sp>
        <p:nvSpPr>
          <p:cNvPr id="8" name="Rectangle 7"/>
          <p:cNvSpPr/>
          <p:nvPr/>
        </p:nvSpPr>
        <p:spPr>
          <a:xfrm>
            <a:off x="944880" y="1656821"/>
            <a:ext cx="9631679" cy="3490186"/>
          </a:xfrm>
          <a:prstGeom prst="rect">
            <a:avLst/>
          </a:prstGeom>
          <a:solidFill>
            <a:schemeClr val="accent4">
              <a:lumMod val="60000"/>
              <a:lumOff val="40000"/>
            </a:schemeClr>
          </a:solidFill>
        </p:spPr>
        <p:txBody>
          <a:bodyPr wrap="square">
            <a:spAutoFit/>
          </a:bodyPr>
          <a:lstStyle/>
          <a:p>
            <a:pPr marL="342900" lvl="0" indent="-342900">
              <a:lnSpc>
                <a:spcPct val="115000"/>
              </a:lnSpc>
              <a:spcAft>
                <a:spcPts val="0"/>
              </a:spcAft>
              <a:buFont typeface="Symbol" panose="05050102010706020507" pitchFamily="18" charset="2"/>
              <a:buChar char=""/>
            </a:pPr>
            <a:r>
              <a:rPr lang="id-ID" sz="3200" dirty="0" smtClean="0">
                <a:effectLst/>
              </a:rPr>
              <a:t>Banyak kekhawatiran dari stakeholder mengenai TBK. Oleh karena itu perlu program-program untuk meyakinkan dan memberikan kepercayaan kepada stakeholder</a:t>
            </a:r>
          </a:p>
          <a:p>
            <a:pPr marL="342900" lvl="0" indent="-342900">
              <a:lnSpc>
                <a:spcPct val="115000"/>
              </a:lnSpc>
              <a:spcAft>
                <a:spcPts val="0"/>
              </a:spcAft>
              <a:buFont typeface="Symbol" panose="05050102010706020507" pitchFamily="18" charset="2"/>
              <a:buChar char=""/>
            </a:pPr>
            <a:r>
              <a:rPr lang="id-ID" sz="3200" dirty="0" smtClean="0">
                <a:effectLst/>
              </a:rPr>
              <a:t>Tim nasional penting untuk mengembangkan tes lebih advanced</a:t>
            </a:r>
            <a:endParaRPr lang="id-ID"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865847"/>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67435"/>
          </a:xfrm>
          <a:solidFill>
            <a:schemeClr val="accent2">
              <a:lumMod val="40000"/>
              <a:lumOff val="60000"/>
            </a:schemeClr>
          </a:solidFill>
        </p:spPr>
        <p:txBody>
          <a:bodyPr>
            <a:normAutofit/>
          </a:bodyPr>
          <a:lstStyle/>
          <a:p>
            <a:r>
              <a:rPr lang="id-ID" sz="4000" b="1" dirty="0">
                <a:solidFill>
                  <a:srgbClr val="002060"/>
                </a:solidFill>
              </a:rPr>
              <a:t>G</a:t>
            </a:r>
            <a:r>
              <a:rPr lang="id-ID" sz="4000" b="1" dirty="0" smtClean="0">
                <a:solidFill>
                  <a:srgbClr val="002060"/>
                </a:solidFill>
              </a:rPr>
              <a:t>. HASIL DISKUSI STANDAR</a:t>
            </a:r>
            <a:endParaRPr lang="id-ID" sz="4000" b="1" dirty="0">
              <a:solidFill>
                <a:srgbClr val="002060"/>
              </a:solidFill>
            </a:endParaRPr>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marL="742950" indent="-742950">
              <a:buFont typeface="+mj-lt"/>
              <a:buAutoNum type="arabicPeriod"/>
            </a:pPr>
            <a:r>
              <a:rPr lang="id-ID" sz="3600" dirty="0" smtClean="0"/>
              <a:t>Standar perlu lebih memperhatikan masalah security dan segala aspeknya</a:t>
            </a:r>
          </a:p>
          <a:p>
            <a:pPr marL="742950" indent="-742950">
              <a:buFont typeface="+mj-lt"/>
              <a:buAutoNum type="arabicPeriod"/>
            </a:pPr>
            <a:r>
              <a:rPr lang="id-ID" sz="3600" dirty="0" smtClean="0"/>
              <a:t>Penjaminan fairness antara TBK  dan paper based test</a:t>
            </a:r>
            <a:endParaRPr lang="id-ID" sz="3600" dirty="0"/>
          </a:p>
          <a:p>
            <a:pPr marL="742950" lvl="0" indent="-742950">
              <a:lnSpc>
                <a:spcPct val="115000"/>
              </a:lnSpc>
              <a:spcAft>
                <a:spcPts val="0"/>
              </a:spcAft>
              <a:buFont typeface="+mj-lt"/>
              <a:buAutoNum type="arabicPeriod"/>
            </a:pPr>
            <a:r>
              <a:rPr lang="id-ID" sz="3600" dirty="0" smtClean="0">
                <a:effectLst/>
              </a:rPr>
              <a:t>Perlu mempertimbangkan aturan, SDM, program, infrastruktur</a:t>
            </a:r>
          </a:p>
          <a:p>
            <a:pPr marL="0" indent="0">
              <a:buNone/>
            </a:pPr>
            <a:endParaRPr lang="id-ID" sz="3600" dirty="0"/>
          </a:p>
        </p:txBody>
      </p:sp>
    </p:spTree>
    <p:extLst>
      <p:ext uri="{BB962C8B-B14F-4D97-AF65-F5344CB8AC3E}">
        <p14:creationId xmlns:p14="http://schemas.microsoft.com/office/powerpoint/2010/main" val="278425949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91659"/>
            <a:ext cx="3817620" cy="695220"/>
          </a:xfrm>
          <a:solidFill>
            <a:schemeClr val="accent3">
              <a:lumMod val="20000"/>
              <a:lumOff val="80000"/>
            </a:schemeClr>
          </a:solidFill>
        </p:spPr>
        <p:txBody>
          <a:bodyPr>
            <a:normAutofit/>
          </a:bodyPr>
          <a:lstStyle/>
          <a:p>
            <a:r>
              <a:rPr lang="id-ID" sz="3200" b="1" dirty="0">
                <a:solidFill>
                  <a:schemeClr val="accent2">
                    <a:lumMod val="75000"/>
                  </a:schemeClr>
                </a:solidFill>
              </a:rPr>
              <a:t>H</a:t>
            </a:r>
            <a:r>
              <a:rPr lang="id-ID" sz="3200" b="1" dirty="0" smtClean="0">
                <a:solidFill>
                  <a:schemeClr val="accent2">
                    <a:lumMod val="75000"/>
                  </a:schemeClr>
                </a:solidFill>
              </a:rPr>
              <a:t>. KESIMPULAN</a:t>
            </a:r>
            <a:endParaRPr lang="id-ID" sz="3200" b="1" dirty="0">
              <a:solidFill>
                <a:schemeClr val="accent2">
                  <a:lumMod val="75000"/>
                </a:schemeClr>
              </a:solidFill>
            </a:endParaRPr>
          </a:p>
        </p:txBody>
      </p:sp>
      <p:sp>
        <p:nvSpPr>
          <p:cNvPr id="3" name="Content Placeholder 2"/>
          <p:cNvSpPr>
            <a:spLocks noGrp="1"/>
          </p:cNvSpPr>
          <p:nvPr>
            <p:ph idx="1"/>
          </p:nvPr>
        </p:nvSpPr>
        <p:spPr>
          <a:xfrm>
            <a:off x="838200" y="929641"/>
            <a:ext cx="10302240" cy="1641740"/>
          </a:xfrm>
          <a:solidFill>
            <a:schemeClr val="accent5">
              <a:lumMod val="20000"/>
              <a:lumOff val="80000"/>
            </a:schemeClr>
          </a:solidFill>
        </p:spPr>
        <p:txBody>
          <a:bodyPr>
            <a:noAutofit/>
          </a:bodyPr>
          <a:lstStyle/>
          <a:p>
            <a:pPr marL="457200" lvl="0" indent="-457200">
              <a:buFont typeface="+mj-lt"/>
              <a:buAutoNum type="arabicPeriod"/>
            </a:pPr>
            <a:r>
              <a:rPr lang="id-ID" sz="2400" dirty="0"/>
              <a:t>TBK merupakan keniscayaan</a:t>
            </a:r>
          </a:p>
          <a:p>
            <a:pPr marL="457200" lvl="0" indent="-457200">
              <a:buFont typeface="+mj-lt"/>
              <a:buAutoNum type="arabicPeriod"/>
            </a:pPr>
            <a:r>
              <a:rPr lang="id-ID" sz="2400" dirty="0"/>
              <a:t>Diperlukan masa transisi dalam rangka </a:t>
            </a:r>
            <a:r>
              <a:rPr lang="id-ID" sz="2400" dirty="0" smtClean="0"/>
              <a:t>implementasi </a:t>
            </a:r>
            <a:r>
              <a:rPr lang="id-ID" sz="2400" dirty="0"/>
              <a:t>secara menyeluruh. </a:t>
            </a:r>
          </a:p>
          <a:p>
            <a:pPr marL="457200" lvl="0" indent="-457200">
              <a:buFont typeface="+mj-lt"/>
              <a:buAutoNum type="arabicPeriod"/>
            </a:pPr>
            <a:r>
              <a:rPr lang="id-ID" sz="2400" dirty="0"/>
              <a:t>Implementasi TBK perlu mempertimbangkan regulasi, roadmap, SDM, program, infrastruktur, reward, dan partisipasi stakeholder</a:t>
            </a:r>
          </a:p>
          <a:p>
            <a:pPr marL="457200" indent="-457200">
              <a:buFont typeface="+mj-lt"/>
              <a:buAutoNum type="arabicPeriod"/>
            </a:pPr>
            <a:r>
              <a:rPr lang="id-ID" sz="2400" dirty="0"/>
              <a:t> </a:t>
            </a:r>
          </a:p>
        </p:txBody>
      </p:sp>
      <p:sp>
        <p:nvSpPr>
          <p:cNvPr id="5" name="TextBox 4"/>
          <p:cNvSpPr txBox="1"/>
          <p:nvPr/>
        </p:nvSpPr>
        <p:spPr>
          <a:xfrm>
            <a:off x="838200" y="2714143"/>
            <a:ext cx="3703320" cy="584775"/>
          </a:xfrm>
          <a:prstGeom prst="rect">
            <a:avLst/>
          </a:prstGeom>
          <a:solidFill>
            <a:schemeClr val="accent5">
              <a:lumMod val="20000"/>
              <a:lumOff val="80000"/>
            </a:schemeClr>
          </a:solidFill>
        </p:spPr>
        <p:txBody>
          <a:bodyPr wrap="square" rtlCol="0">
            <a:spAutoFit/>
          </a:bodyPr>
          <a:lstStyle/>
          <a:p>
            <a:r>
              <a:rPr lang="id-ID" sz="3200" dirty="0">
                <a:solidFill>
                  <a:schemeClr val="accent2">
                    <a:lumMod val="75000"/>
                  </a:schemeClr>
                </a:solidFill>
              </a:rPr>
              <a:t>I</a:t>
            </a:r>
            <a:r>
              <a:rPr lang="id-ID" sz="3200" dirty="0" smtClean="0">
                <a:solidFill>
                  <a:schemeClr val="accent2">
                    <a:lumMod val="75000"/>
                  </a:schemeClr>
                </a:solidFill>
              </a:rPr>
              <a:t>. SARAN SARAN</a:t>
            </a:r>
            <a:endParaRPr lang="id-ID" sz="3200" dirty="0">
              <a:solidFill>
                <a:schemeClr val="accent2">
                  <a:lumMod val="75000"/>
                </a:schemeClr>
              </a:solidFill>
            </a:endParaRPr>
          </a:p>
        </p:txBody>
      </p:sp>
      <p:sp>
        <p:nvSpPr>
          <p:cNvPr id="6" name="TextBox 5"/>
          <p:cNvSpPr txBox="1"/>
          <p:nvPr/>
        </p:nvSpPr>
        <p:spPr>
          <a:xfrm>
            <a:off x="815340" y="3503235"/>
            <a:ext cx="10302240" cy="3323987"/>
          </a:xfrm>
          <a:prstGeom prst="rect">
            <a:avLst/>
          </a:prstGeom>
          <a:solidFill>
            <a:schemeClr val="accent4">
              <a:lumMod val="20000"/>
              <a:lumOff val="80000"/>
            </a:schemeClr>
          </a:solidFill>
        </p:spPr>
        <p:txBody>
          <a:bodyPr wrap="square" rtlCol="0">
            <a:spAutoFit/>
          </a:bodyPr>
          <a:lstStyle/>
          <a:p>
            <a:pPr marL="342900" lvl="0" indent="-342900">
              <a:buFont typeface="+mj-lt"/>
              <a:buAutoNum type="arabicPeriod"/>
            </a:pPr>
            <a:r>
              <a:rPr lang="id-ID" sz="2400" dirty="0" smtClean="0"/>
              <a:t>Sistem </a:t>
            </a:r>
            <a:r>
              <a:rPr lang="id-ID" sz="2400" dirty="0"/>
              <a:t>aplikasi TBK harus mempertimbangkan program aplikasi yang tidak cepat berubah dan aman (tidak memberikan peluang kepada peserta atau pihak yang tidak bertanggung jawab untuk dapat melakukan penjelajahan/browsing).</a:t>
            </a:r>
          </a:p>
          <a:p>
            <a:pPr marL="342900" lvl="0" indent="-342900">
              <a:buFont typeface="+mj-lt"/>
              <a:buAutoNum type="arabicPeriod"/>
            </a:pPr>
            <a:r>
              <a:rPr lang="id-ID" sz="2400" dirty="0"/>
              <a:t>Sekolah yang sudah ditetapkan oleh kementerian sebagai sekolah rujukan, sekolah pembina, sekolah model, sekolah unggul yang telah memiliki infrastruktur standar diwajibkan untuk melaksanakan  TBK.</a:t>
            </a:r>
          </a:p>
          <a:p>
            <a:pPr marL="342900" lvl="0" indent="-342900">
              <a:buFont typeface="+mj-lt"/>
              <a:buAutoNum type="arabicPeriod"/>
            </a:pPr>
            <a:r>
              <a:rPr lang="id-ID" sz="2400" dirty="0"/>
              <a:t>Sekolah yang sudah siap diberikan kesempatan untuk menyelenggarakan TBK. </a:t>
            </a:r>
          </a:p>
          <a:p>
            <a:endParaRPr lang="id-ID" dirty="0"/>
          </a:p>
        </p:txBody>
      </p:sp>
    </p:spTree>
    <p:extLst>
      <p:ext uri="{BB962C8B-B14F-4D97-AF65-F5344CB8AC3E}">
        <p14:creationId xmlns:p14="http://schemas.microsoft.com/office/powerpoint/2010/main" val="356475606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solidFill>
                  <a:schemeClr val="accent2">
                    <a:lumMod val="75000"/>
                  </a:schemeClr>
                </a:solidFill>
              </a:rPr>
              <a:t>J. REKOMENDASI</a:t>
            </a:r>
            <a:endParaRPr lang="id-ID" b="1" dirty="0">
              <a:solidFill>
                <a:schemeClr val="accent2">
                  <a:lumMod val="75000"/>
                </a:schemeClr>
              </a:solidFill>
            </a:endParaRPr>
          </a:p>
        </p:txBody>
      </p:sp>
      <p:sp>
        <p:nvSpPr>
          <p:cNvPr id="3" name="Content Placeholder 2"/>
          <p:cNvSpPr>
            <a:spLocks noGrp="1"/>
          </p:cNvSpPr>
          <p:nvPr>
            <p:ph idx="1"/>
          </p:nvPr>
        </p:nvSpPr>
        <p:spPr>
          <a:solidFill>
            <a:schemeClr val="accent6">
              <a:lumMod val="40000"/>
              <a:lumOff val="60000"/>
            </a:schemeClr>
          </a:solidFill>
        </p:spPr>
        <p:txBody>
          <a:bodyPr>
            <a:normAutofit/>
          </a:bodyPr>
          <a:lstStyle/>
          <a:p>
            <a:pPr lvl="0"/>
            <a:r>
              <a:rPr lang="id-ID" sz="3200" dirty="0" smtClean="0">
                <a:solidFill>
                  <a:schemeClr val="accent2">
                    <a:lumMod val="75000"/>
                  </a:schemeClr>
                </a:solidFill>
              </a:rPr>
              <a:t>BSNP </a:t>
            </a:r>
            <a:r>
              <a:rPr lang="id-ID" sz="3200" dirty="0">
                <a:solidFill>
                  <a:schemeClr val="accent2">
                    <a:lumMod val="75000"/>
                  </a:schemeClr>
                </a:solidFill>
              </a:rPr>
              <a:t>melakukan pembahasan dan pengkajian yang mendalam terhadap rekomendasi-rekomendasi FGD untuk menetapkan langkah-langkah strategis untuk mengimplementasikan TBK baik pada tingkat kebijakan (dikeluarkannya permen, ditetapkannya POS, dan lain-lain), maupun pelaksanaan.</a:t>
            </a:r>
            <a:endParaRPr lang="id-ID" sz="3200" b="1" dirty="0">
              <a:solidFill>
                <a:schemeClr val="accent2">
                  <a:lumMod val="75000"/>
                </a:schemeClr>
              </a:solidFill>
            </a:endParaRPr>
          </a:p>
          <a:p>
            <a:endParaRPr lang="id-ID" dirty="0"/>
          </a:p>
        </p:txBody>
      </p:sp>
    </p:spTree>
    <p:extLst>
      <p:ext uri="{BB962C8B-B14F-4D97-AF65-F5344CB8AC3E}">
        <p14:creationId xmlns:p14="http://schemas.microsoft.com/office/powerpoint/2010/main" val="1912756687"/>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07986" y="2967335"/>
            <a:ext cx="3776034" cy="923330"/>
          </a:xfrm>
          <a:prstGeom prst="rect">
            <a:avLst/>
          </a:prstGeom>
          <a:noFill/>
        </p:spPr>
        <p:txBody>
          <a:bodyPr wrap="none" lIns="91440" tIns="45720" rIns="91440" bIns="45720">
            <a:spAutoFit/>
          </a:bodyPr>
          <a:lstStyle/>
          <a:p>
            <a:pPr algn="ctr"/>
            <a:r>
              <a:rPr lang="id-ID"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Terima kasih</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465642546"/>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704</TotalTime>
  <Words>401</Words>
  <Application>Microsoft Office PowerPoint</Application>
  <PresentationFormat>Custom</PresentationFormat>
  <Paragraphs>48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TIM PERUMUS FGD STANDAR PENILAIAN BERBASIS TIK</vt:lpstr>
      <vt:lpstr>C. Peran stake holder</vt:lpstr>
      <vt:lpstr>D. Implementasi: sosialisasi, program, penganggaran, advokasi, kendala dan solusi </vt:lpstr>
      <vt:lpstr>E. Pencapaiaan dan evaluasi</vt:lpstr>
      <vt:lpstr> F. Kebutuhan pemangku kepentingan terhadap Standar Nasional Pendidikan. </vt:lpstr>
      <vt:lpstr>G. HASIL DISKUSI STANDAR</vt:lpstr>
      <vt:lpstr>H. KESIMPULAN</vt:lpstr>
      <vt:lpstr>J. REKOMENDASI</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RUMUSAN STANDAR PENILAIAN BERBASIS TIK</dc:title>
  <dc:creator>USER_Q</dc:creator>
  <cp:lastModifiedBy>Asus</cp:lastModifiedBy>
  <cp:revision>34</cp:revision>
  <dcterms:created xsi:type="dcterms:W3CDTF">2015-12-05T13:11:47Z</dcterms:created>
  <dcterms:modified xsi:type="dcterms:W3CDTF">2015-12-06T02:06:36Z</dcterms:modified>
</cp:coreProperties>
</file>