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A2DF7-84D1-49C1-AE4A-A0DE7B866A05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5FF0F-A508-4D09-8233-0E895E41B5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escription: Description: Description: Description: Description: Description: Description: Description: Description: LOGO BSN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1136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20574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0070C0"/>
                </a:solidFill>
              </a:rPr>
              <a:t>Pemaparan Hasil FGD </a:t>
            </a:r>
          </a:p>
          <a:p>
            <a:pPr algn="ctr"/>
            <a:r>
              <a:rPr lang="en-US" sz="4400" b="1" smtClean="0">
                <a:solidFill>
                  <a:srgbClr val="0070C0"/>
                </a:solidFill>
              </a:rPr>
              <a:t>STANDAR PROSES</a:t>
            </a:r>
            <a:endParaRPr lang="en-US" sz="4400" b="1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1054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Aston Marina Ancol</a:t>
            </a:r>
          </a:p>
          <a:p>
            <a:pPr algn="ctr"/>
            <a:r>
              <a:rPr lang="en-US" sz="3200" smtClean="0"/>
              <a:t>6 Desember 2015</a:t>
            </a:r>
            <a:endParaRPr 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u="sng" smtClean="0"/>
              <a:t>Peran </a:t>
            </a:r>
            <a:r>
              <a:rPr lang="id-ID" b="1" u="sng" smtClean="0"/>
              <a:t>Dinas Pendidikan</a:t>
            </a:r>
            <a:r>
              <a:rPr lang="id-ID" smtClean="0"/>
              <a:t>:</a:t>
            </a:r>
            <a:endParaRPr lang="en-US" smtClean="0"/>
          </a:p>
          <a:p>
            <a:pPr lvl="0">
              <a:buNone/>
            </a:pPr>
            <a:r>
              <a:rPr lang="en-US" smtClean="0"/>
              <a:t>	</a:t>
            </a:r>
            <a:r>
              <a:rPr lang="id-ID" smtClean="0"/>
              <a:t>Melakukan pemetaan kondisi sarana dan prasarana pendukung pembelajaran agar Pemda dapat memberikan bantuan yang sesuai untuk satuan pendidikan. </a:t>
            </a:r>
            <a:endParaRPr lang="en-US" smtClean="0"/>
          </a:p>
          <a:p>
            <a:pPr lvl="0"/>
            <a:endParaRPr lang="en-US"/>
          </a:p>
          <a:p>
            <a:pPr marL="228600" indent="-228600">
              <a:buNone/>
            </a:pPr>
            <a:r>
              <a:rPr lang="en-US" b="1" smtClean="0"/>
              <a:t>! Penting: Sarpras sekolah memenuhi Standar Pelayanan Minumum</a:t>
            </a:r>
          </a:p>
          <a:p>
            <a:pPr lvl="0"/>
            <a:endParaRPr lang="en-US" smtClean="0"/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821363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b="1" smtClean="0">
                <a:solidFill>
                  <a:srgbClr val="FF0000"/>
                </a:solidFill>
              </a:rPr>
              <a:t>E. </a:t>
            </a:r>
            <a:r>
              <a:rPr lang="id-ID" b="1" smtClean="0">
                <a:solidFill>
                  <a:srgbClr val="FF0000"/>
                </a:solidFill>
              </a:rPr>
              <a:t>Hal </a:t>
            </a:r>
            <a:r>
              <a:rPr lang="id-ID" b="1">
                <a:solidFill>
                  <a:srgbClr val="FF0000"/>
                </a:solidFill>
              </a:rPr>
              <a:t>yang perlu diperhatikan untuk memperbaiki standar </a:t>
            </a:r>
            <a:r>
              <a:rPr lang="id-ID" b="1">
                <a:solidFill>
                  <a:srgbClr val="FF0000"/>
                </a:solidFill>
              </a:rPr>
              <a:t>proses </a:t>
            </a:r>
            <a:r>
              <a:rPr lang="id-ID" b="1" smtClean="0">
                <a:solidFill>
                  <a:srgbClr val="FF0000"/>
                </a:solidFill>
              </a:rPr>
              <a:t>pembelajaran</a:t>
            </a:r>
            <a:endParaRPr lang="en-US" b="1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id-ID"/>
              <a:t>Penegasan tentang adanya peningkatan: </a:t>
            </a:r>
            <a:endParaRPr lang="en-US"/>
          </a:p>
          <a:p>
            <a:pPr lvl="0">
              <a:spcBef>
                <a:spcPts val="600"/>
              </a:spcBef>
            </a:pPr>
            <a:r>
              <a:rPr lang="id-ID"/>
              <a:t>Monitoring (Pelaku, peran, prosedur, metode, tindak lanjut)</a:t>
            </a:r>
            <a:endParaRPr lang="en-US"/>
          </a:p>
          <a:p>
            <a:pPr>
              <a:spcBef>
                <a:spcPts val="600"/>
              </a:spcBef>
            </a:pPr>
            <a:r>
              <a:rPr lang="id-ID"/>
              <a:t>Pelibatan publik (Pelaku, peran, mekanisme) 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2514600"/>
            <a:ext cx="7543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spc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 </a:t>
            </a:r>
            <a:endParaRPr lang="en-US" sz="7200" b="1" cap="all" spc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smtClean="0">
                <a:solidFill>
                  <a:srgbClr val="0070C0"/>
                </a:solidFill>
              </a:rPr>
              <a:t>Tim Perumus FGD Standar Proses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b="1" u="sng" smtClean="0"/>
              <a:t>Ketua</a:t>
            </a:r>
            <a:r>
              <a:rPr lang="en-US" sz="2800" smtClean="0"/>
              <a:t>: Drs. Rasoki Lubis, M.Pd.</a:t>
            </a:r>
          </a:p>
          <a:p>
            <a:pPr>
              <a:spcBef>
                <a:spcPts val="300"/>
              </a:spcBef>
              <a:buNone/>
            </a:pPr>
            <a:r>
              <a:rPr lang="en-US" sz="2800"/>
              <a:t>	</a:t>
            </a:r>
            <a:r>
              <a:rPr lang="en-US" sz="2800" smtClean="0"/>
              <a:t>(Kepala LPMP Provinsi Sumatera Barat) </a:t>
            </a:r>
          </a:p>
          <a:p>
            <a:pPr>
              <a:spcBef>
                <a:spcPts val="300"/>
              </a:spcBef>
            </a:pPr>
            <a:r>
              <a:rPr lang="en-US" sz="2800" b="1" u="sng" smtClean="0"/>
              <a:t>Sekretaris</a:t>
            </a:r>
            <a:r>
              <a:rPr lang="en-US" sz="2800" smtClean="0"/>
              <a:t>: Susanti Sufyadi</a:t>
            </a:r>
          </a:p>
          <a:p>
            <a:pPr>
              <a:spcBef>
                <a:spcPts val="300"/>
              </a:spcBef>
              <a:buNone/>
            </a:pPr>
            <a:r>
              <a:rPr lang="en-US" sz="2800"/>
              <a:t>	</a:t>
            </a:r>
            <a:r>
              <a:rPr lang="en-US" sz="2800" smtClean="0"/>
              <a:t>(Pembelajaran Pembinaan SD Kemendikbud)</a:t>
            </a:r>
          </a:p>
          <a:p>
            <a:pPr>
              <a:spcBef>
                <a:spcPts val="300"/>
              </a:spcBef>
            </a:pPr>
            <a:r>
              <a:rPr lang="en-US" sz="2800" b="1" u="sng" smtClean="0"/>
              <a:t>Anggota</a:t>
            </a:r>
            <a:r>
              <a:rPr lang="en-US" sz="2800" smtClean="0"/>
              <a:t>: 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/>
              <a:t>	</a:t>
            </a:r>
            <a:r>
              <a:rPr lang="en-US" sz="2800" smtClean="0"/>
              <a:t>1. Prof. Dr. Siswandari, M.Stats.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/>
              <a:t>	</a:t>
            </a:r>
            <a:r>
              <a:rPr lang="en-US" sz="2800" smtClean="0"/>
              <a:t>	(Kepala LPPKS Solo)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 smtClean="0"/>
              <a:t>	2. Prof. Dr. Wasir Talib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/>
              <a:t>	</a:t>
            </a:r>
            <a:r>
              <a:rPr lang="en-US" sz="2800" smtClean="0"/>
              <a:t>	(Kepala LPMP Provinsi Sulawesi Selatan)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/>
              <a:t>	</a:t>
            </a:r>
            <a:r>
              <a:rPr lang="en-US" sz="2800" smtClean="0"/>
              <a:t>3. Matius Biu Sarra</a:t>
            </a:r>
          </a:p>
          <a:p>
            <a:pPr marL="346075" indent="-346075">
              <a:spcBef>
                <a:spcPts val="300"/>
              </a:spcBef>
              <a:buNone/>
              <a:tabLst>
                <a:tab pos="752475" algn="l"/>
              </a:tabLst>
            </a:pPr>
            <a:r>
              <a:rPr lang="en-US" sz="2800" smtClean="0"/>
              <a:t>		(Wakil Kepala Sekolah SMA  1 Penabur Jakarta)</a:t>
            </a:r>
          </a:p>
          <a:p>
            <a:pPr>
              <a:spcBef>
                <a:spcPts val="300"/>
              </a:spcBef>
              <a:buNone/>
            </a:pPr>
            <a:endParaRPr lang="en-US" sz="2800" smtClean="0"/>
          </a:p>
          <a:p>
            <a:pPr>
              <a:spcBef>
                <a:spcPts val="300"/>
              </a:spcBef>
            </a:pP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smtClean="0">
                <a:solidFill>
                  <a:srgbClr val="0070C0"/>
                </a:solidFill>
              </a:rPr>
              <a:t>Tim BSNP dan Tim Ahli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83076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b="1" smtClean="0"/>
              <a:t>Tim BSNP</a:t>
            </a:r>
          </a:p>
          <a:p>
            <a:pPr marL="630238" indent="-284163">
              <a:spcBef>
                <a:spcPts val="300"/>
              </a:spcBef>
              <a:buFontTx/>
              <a:buChar char="-"/>
            </a:pPr>
            <a:r>
              <a:rPr lang="en-US" smtClean="0"/>
              <a:t>Prof. Dr. Ipung Yuwono, M.Sc. </a:t>
            </a:r>
          </a:p>
          <a:p>
            <a:pPr marL="630238" indent="-284163">
              <a:spcBef>
                <a:spcPts val="300"/>
              </a:spcBef>
              <a:buFontTx/>
              <a:buChar char="-"/>
            </a:pPr>
            <a:r>
              <a:rPr lang="en-US" smtClean="0"/>
              <a:t>Dr. Khomsiyah, Ak.CA</a:t>
            </a:r>
          </a:p>
          <a:p>
            <a:pPr marL="630238" indent="-284163">
              <a:spcBef>
                <a:spcPts val="300"/>
              </a:spcBef>
              <a:buFontTx/>
              <a:buChar char="-"/>
            </a:pPr>
            <a:r>
              <a:rPr lang="en-US" smtClean="0"/>
              <a:t>Prof. Dr. Zaki Suud, M.Eng. </a:t>
            </a:r>
            <a:endParaRPr lang="en-US"/>
          </a:p>
          <a:p>
            <a:pPr marL="630238" indent="-284163">
              <a:spcBef>
                <a:spcPts val="300"/>
              </a:spcBef>
              <a:buFontTx/>
              <a:buChar char="-"/>
            </a:pPr>
            <a:endParaRPr lang="en-US" smtClean="0"/>
          </a:p>
          <a:p>
            <a:pPr marL="284163" indent="-284163">
              <a:spcBef>
                <a:spcPts val="300"/>
              </a:spcBef>
            </a:pPr>
            <a:r>
              <a:rPr lang="en-US" b="1" smtClean="0"/>
              <a:t>Tim Ahli</a:t>
            </a:r>
          </a:p>
          <a:p>
            <a:pPr marL="630238" indent="-346075">
              <a:spcBef>
                <a:spcPts val="300"/>
              </a:spcBef>
              <a:buFontTx/>
              <a:buChar char="-"/>
            </a:pPr>
            <a:r>
              <a:rPr lang="en-US" smtClean="0"/>
              <a:t>Prof. Dr. Ir. Musliar Kasim</a:t>
            </a:r>
          </a:p>
          <a:p>
            <a:pPr marL="630238" indent="-346075">
              <a:spcBef>
                <a:spcPts val="300"/>
              </a:spcBef>
              <a:buFontTx/>
              <a:buChar char="-"/>
            </a:pPr>
            <a:r>
              <a:rPr lang="en-US" smtClean="0"/>
              <a:t>Prof. Dr. Ali Nina Liche Seniati, M.Si.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0070C0"/>
                </a:solidFill>
              </a:rPr>
              <a:t>Hasil FGD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06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b="1" u="sng" smtClean="0">
                <a:solidFill>
                  <a:srgbClr val="FF0000"/>
                </a:solidFill>
              </a:rPr>
              <a:t>A. </a:t>
            </a:r>
            <a:r>
              <a:rPr lang="id-ID" b="1" u="sng" smtClean="0">
                <a:solidFill>
                  <a:srgbClr val="FF0000"/>
                </a:solidFill>
              </a:rPr>
              <a:t>Sosialisasi  </a:t>
            </a:r>
            <a:r>
              <a:rPr lang="id-ID" b="1" u="sng">
                <a:solidFill>
                  <a:srgbClr val="FF0000"/>
                </a:solidFill>
              </a:rPr>
              <a:t>Standar </a:t>
            </a:r>
            <a:r>
              <a:rPr lang="id-ID" b="1" u="sng" smtClean="0">
                <a:solidFill>
                  <a:srgbClr val="FF0000"/>
                </a:solidFill>
              </a:rPr>
              <a:t>Proses</a:t>
            </a:r>
            <a:endParaRPr lang="en-US" b="1" u="sng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id-ID"/>
              <a:t>Sangat setuju untuk </a:t>
            </a:r>
            <a:r>
              <a:rPr lang="id-ID" b="1"/>
              <a:t>melaksanakan sosialisasi standar proses </a:t>
            </a:r>
            <a:r>
              <a:rPr lang="id-ID"/>
              <a:t>melalui: </a:t>
            </a:r>
            <a:endParaRPr lang="en-US"/>
          </a:p>
          <a:p>
            <a:pPr marL="571500" lvl="0" indent="-228600">
              <a:spcBef>
                <a:spcPts val="600"/>
              </a:spcBef>
              <a:buFontTx/>
              <a:buChar char="-"/>
            </a:pPr>
            <a:r>
              <a:rPr lang="id-ID" smtClean="0"/>
              <a:t>Wadah </a:t>
            </a:r>
            <a:r>
              <a:rPr lang="id-ID"/>
              <a:t>KKG, MGMP, KKKS, MKPS. </a:t>
            </a:r>
            <a:endParaRPr lang="en-US"/>
          </a:p>
          <a:p>
            <a:pPr marL="571500" lvl="0" indent="-228600">
              <a:spcBef>
                <a:spcPts val="600"/>
              </a:spcBef>
              <a:buFontTx/>
              <a:buChar char="-"/>
            </a:pPr>
            <a:r>
              <a:rPr lang="en-US" smtClean="0"/>
              <a:t> </a:t>
            </a:r>
            <a:r>
              <a:rPr lang="id-ID" smtClean="0"/>
              <a:t>In </a:t>
            </a:r>
            <a:r>
              <a:rPr lang="id-ID"/>
              <a:t>house training pada satuan pendidikan.</a:t>
            </a:r>
            <a:endParaRPr lang="en-US"/>
          </a:p>
          <a:p>
            <a:pPr marL="571500" lvl="0" indent="-228600"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Lembaga </a:t>
            </a:r>
            <a:r>
              <a:rPr lang="id-ID"/>
              <a:t>UPT Kemendikbud (LPMP, P4TK, LPPKS,LP3TKKPTK).</a:t>
            </a:r>
            <a:endParaRPr lang="en-US"/>
          </a:p>
          <a:p>
            <a:pPr marL="571500" indent="-228600">
              <a:spcBef>
                <a:spcPts val="600"/>
              </a:spcBef>
              <a:buNone/>
            </a:pPr>
            <a:r>
              <a:rPr lang="id-ID"/>
              <a:t> 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id-ID" b="1" smtClean="0"/>
              <a:t>Strategi dan </a:t>
            </a:r>
            <a:r>
              <a:rPr lang="en-US" b="1" smtClean="0"/>
              <a:t>M</a:t>
            </a:r>
            <a:r>
              <a:rPr lang="id-ID" b="1" smtClean="0"/>
              <a:t>etode </a:t>
            </a:r>
            <a:r>
              <a:rPr lang="en-US" b="1" smtClean="0"/>
              <a:t>S</a:t>
            </a:r>
            <a:r>
              <a:rPr lang="id-ID" b="1" smtClean="0"/>
              <a:t>osialisasi</a:t>
            </a:r>
            <a:r>
              <a:rPr lang="id-ID" smtClean="0"/>
              <a:t>: </a:t>
            </a:r>
            <a:endParaRPr lang="en-US" smtClean="0"/>
          </a:p>
          <a:p>
            <a:pPr marL="571500" lvl="0" indent="-228600"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Pertemuan Rutin dalam KKG, MGMP, KKKS, MKPS, mengundang narasumber dengan metode partisipatori.   </a:t>
            </a:r>
            <a:endParaRPr lang="en-US" smtClean="0"/>
          </a:p>
          <a:p>
            <a:pPr marL="571500" lvl="0" indent="-228600"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In house training mengakomidir kebutuhan sekolah. </a:t>
            </a:r>
            <a:endParaRPr lang="en-US" smtClean="0"/>
          </a:p>
          <a:p>
            <a:pPr marL="571500" lvl="0" indent="-228600"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Web Based dengan media infografis dan Video berisi materi sosialisasi standar proses. </a:t>
            </a:r>
            <a:endParaRPr lang="en-US" smtClean="0"/>
          </a:p>
          <a:p>
            <a:pPr>
              <a:spcBef>
                <a:spcPts val="600"/>
              </a:spcBef>
              <a:buNone/>
            </a:pPr>
            <a:endParaRPr lang="en-US" smtClean="0"/>
          </a:p>
          <a:p>
            <a:pPr>
              <a:spcBef>
                <a:spcPts val="600"/>
              </a:spcBef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b="1" smtClean="0">
                <a:solidFill>
                  <a:srgbClr val="FF0000"/>
                </a:solidFill>
              </a:rPr>
              <a:t>B. </a:t>
            </a:r>
            <a:r>
              <a:rPr lang="id-ID" b="1" smtClean="0">
                <a:solidFill>
                  <a:srgbClr val="FF0000"/>
                </a:solidFill>
              </a:rPr>
              <a:t>Pelatihan </a:t>
            </a:r>
            <a:r>
              <a:rPr lang="en-US" b="1" smtClean="0">
                <a:solidFill>
                  <a:srgbClr val="FF0000"/>
                </a:solidFill>
              </a:rPr>
              <a:t>G</a:t>
            </a:r>
            <a:r>
              <a:rPr lang="id-ID" b="1" smtClean="0">
                <a:solidFill>
                  <a:srgbClr val="FF0000"/>
                </a:solidFill>
              </a:rPr>
              <a:t>uru </a:t>
            </a:r>
            <a:r>
              <a:rPr lang="id-ID" b="1">
                <a:solidFill>
                  <a:srgbClr val="FF0000"/>
                </a:solidFill>
              </a:rPr>
              <a:t>dalam </a:t>
            </a:r>
            <a:r>
              <a:rPr lang="en-US" b="1" smtClean="0">
                <a:solidFill>
                  <a:srgbClr val="FF0000"/>
                </a:solidFill>
              </a:rPr>
              <a:t>P</a:t>
            </a:r>
            <a:r>
              <a:rPr lang="id-ID" b="1" smtClean="0">
                <a:solidFill>
                  <a:srgbClr val="FF0000"/>
                </a:solidFill>
              </a:rPr>
              <a:t>embelajaran</a:t>
            </a:r>
            <a:endParaRPr lang="en-US" b="1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  <a:spcBef>
                <a:spcPts val="0"/>
              </a:spcBef>
              <a:buNone/>
            </a:pPr>
            <a:endParaRPr lang="en-US" b="1" smtClean="0"/>
          </a:p>
          <a:p>
            <a:pPr>
              <a:lnSpc>
                <a:spcPct val="110000"/>
              </a:lnSpc>
              <a:spcBef>
                <a:spcPts val="300"/>
              </a:spcBef>
              <a:buNone/>
            </a:pPr>
            <a:r>
              <a:rPr lang="id-ID" b="1" smtClean="0"/>
              <a:t>Hal </a:t>
            </a:r>
            <a:r>
              <a:rPr lang="id-ID" b="1"/>
              <a:t>yang harus diperhatikan</a:t>
            </a:r>
            <a:r>
              <a:rPr lang="id-ID"/>
              <a:t>:</a:t>
            </a:r>
            <a:endParaRPr lang="en-US"/>
          </a:p>
          <a:p>
            <a:pPr lvl="0">
              <a:lnSpc>
                <a:spcPct val="110000"/>
              </a:lnSpc>
              <a:spcBef>
                <a:spcPts val="300"/>
              </a:spcBef>
            </a:pPr>
            <a:r>
              <a:rPr lang="id-ID"/>
              <a:t>Standar kompetensi guru </a:t>
            </a:r>
            <a:r>
              <a:rPr lang="id-ID"/>
              <a:t>perlu </a:t>
            </a:r>
            <a:r>
              <a:rPr lang="id-ID" smtClean="0"/>
              <a:t>direvi</a:t>
            </a:r>
            <a:r>
              <a:rPr lang="en-US" smtClean="0"/>
              <a:t>u</a:t>
            </a:r>
            <a:r>
              <a:rPr lang="id-ID" smtClean="0"/>
              <a:t> </a:t>
            </a:r>
            <a:r>
              <a:rPr lang="id-ID"/>
              <a:t>kembali, Standar kompetensi guru dijabarkan sampai penjelasan indikator kinerja dan dinyatakan dalam beberapa tingkatan. </a:t>
            </a:r>
            <a:endParaRPr lang="en-US"/>
          </a:p>
          <a:p>
            <a:pPr lvl="0">
              <a:lnSpc>
                <a:spcPct val="110000"/>
              </a:lnSpc>
              <a:spcBef>
                <a:spcPts val="300"/>
              </a:spcBef>
            </a:pPr>
            <a:r>
              <a:rPr lang="id-ID"/>
              <a:t>Upayakan melaksanakan in </a:t>
            </a:r>
            <a:r>
              <a:rPr lang="id-ID" i="1"/>
              <a:t>house training</a:t>
            </a:r>
            <a:r>
              <a:rPr lang="id-ID"/>
              <a:t> agar pelatihan dapat diperkuat dengan pendampingan dan sifatnya tersistem (</a:t>
            </a:r>
            <a:r>
              <a:rPr lang="id-ID" i="1"/>
              <a:t>whole school approach</a:t>
            </a:r>
            <a:r>
              <a:rPr lang="id-ID"/>
              <a:t>). </a:t>
            </a:r>
            <a:endParaRPr lang="en-US"/>
          </a:p>
          <a:p>
            <a:pPr lvl="0">
              <a:lnSpc>
                <a:spcPct val="110000"/>
              </a:lnSpc>
              <a:spcBef>
                <a:spcPts val="300"/>
              </a:spcBef>
            </a:pPr>
            <a:r>
              <a:rPr lang="id-ID"/>
              <a:t>Model pelatihan dirancang berdasarkan hasil analisis kebutuhan dan memperhatikan pengetahuan guru dan karakteristik guru.</a:t>
            </a:r>
            <a:endParaRPr lang="en-US"/>
          </a:p>
          <a:p>
            <a:pPr>
              <a:lnSpc>
                <a:spcPct val="110000"/>
              </a:lnSpc>
              <a:spcBef>
                <a:spcPts val="300"/>
              </a:spcBef>
              <a:buNone/>
            </a:pP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745163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id-ID" sz="2800"/>
              <a:t>Materi pelatihan diberikan secara utuh meliputi:  Penjabaran Standar Proses; Pengembangan RPP berbasis pendekatan saintifik; Pengembangan instrumen penilaian; dan real teaching. </a:t>
            </a:r>
            <a:endParaRPr lang="en-US" sz="2800"/>
          </a:p>
          <a:p>
            <a:pPr lvl="0">
              <a:spcBef>
                <a:spcPts val="600"/>
              </a:spcBef>
            </a:pPr>
            <a:r>
              <a:rPr lang="id-ID" sz="2800"/>
              <a:t>Modul pelatihan dikembangkan untuk berbagai tingkatan pada satuan pendidikan (SD,SMP,SMA, SMK) dan merujuk pada hasil UKG.  </a:t>
            </a:r>
            <a:endParaRPr lang="en-US" sz="2800"/>
          </a:p>
          <a:p>
            <a:pPr lvl="0">
              <a:spcBef>
                <a:spcPts val="600"/>
              </a:spcBef>
            </a:pPr>
            <a:r>
              <a:rPr lang="id-ID" sz="2800"/>
              <a:t>Pelatihan dilaksanakan mengikuti standar pada setiap tingkatan yang telah ditetapkan. </a:t>
            </a:r>
            <a:endParaRPr lang="en-US" sz="2800"/>
          </a:p>
          <a:p>
            <a:pPr>
              <a:spcBef>
                <a:spcPts val="600"/>
              </a:spcBef>
            </a:pPr>
            <a:r>
              <a:rPr lang="id-ID" sz="2800"/>
              <a:t>Pelaksanaan pelatihan di monitor dan dievaluasi secara berkelanjutan, hasil Monev dijadikan feedback untuk memperbaiki pelaksanaan pelatihan berikutnya. </a:t>
            </a: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745163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b="1" smtClean="0">
                <a:solidFill>
                  <a:srgbClr val="FF0000"/>
                </a:solidFill>
              </a:rPr>
              <a:t>C. </a:t>
            </a:r>
            <a:r>
              <a:rPr lang="id-ID" b="1" smtClean="0">
                <a:solidFill>
                  <a:srgbClr val="FF0000"/>
                </a:solidFill>
              </a:rPr>
              <a:t>Penyusunan </a:t>
            </a:r>
            <a:r>
              <a:rPr lang="en-US" b="1" smtClean="0">
                <a:solidFill>
                  <a:srgbClr val="FF0000"/>
                </a:solidFill>
              </a:rPr>
              <a:t>P</a:t>
            </a:r>
            <a:r>
              <a:rPr lang="id-ID" b="1" smtClean="0">
                <a:solidFill>
                  <a:srgbClr val="FF0000"/>
                </a:solidFill>
              </a:rPr>
              <a:t>edoman </a:t>
            </a:r>
            <a:r>
              <a:rPr lang="en-US" b="1" smtClean="0">
                <a:solidFill>
                  <a:srgbClr val="FF0000"/>
                </a:solidFill>
              </a:rPr>
              <a:t>P</a:t>
            </a:r>
            <a:r>
              <a:rPr lang="id-ID" b="1" smtClean="0">
                <a:solidFill>
                  <a:srgbClr val="FF0000"/>
                </a:solidFill>
              </a:rPr>
              <a:t>engawasan </a:t>
            </a:r>
            <a:endParaRPr lang="en-US" b="1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d-ID" b="1" smtClean="0"/>
              <a:t>Hal-hal </a:t>
            </a:r>
            <a:r>
              <a:rPr lang="id-ID" b="1"/>
              <a:t>yang perlu diperhatikan</a:t>
            </a:r>
            <a:r>
              <a:rPr lang="id-ID"/>
              <a:t>:</a:t>
            </a:r>
            <a:endParaRPr lang="en-US"/>
          </a:p>
          <a:p>
            <a:pPr lvl="0"/>
            <a:r>
              <a:rPr lang="id-ID"/>
              <a:t>Perumusan tujuan pengawasan proses pembelajaran harus dirumuskan dengan jelas. </a:t>
            </a:r>
            <a:endParaRPr lang="en-US"/>
          </a:p>
          <a:p>
            <a:pPr lvl="0"/>
            <a:r>
              <a:rPr lang="id-ID"/>
              <a:t>Ditetapkan etika pengawasan; metode pengawasan; instrumen pengawasan. </a:t>
            </a:r>
            <a:endParaRPr lang="en-US"/>
          </a:p>
          <a:p>
            <a:r>
              <a:rPr lang="id-ID"/>
              <a:t>Pemerintah Daerah mengangkat pengawas sesuai dengan kriteria yang telah ditetapkan. 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82136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b="1" smtClean="0">
                <a:solidFill>
                  <a:srgbClr val="FF0000"/>
                </a:solidFill>
              </a:rPr>
              <a:t>D. Peran Sekolah dan Disdik dalam </a:t>
            </a:r>
            <a:r>
              <a:rPr lang="id-ID" b="1" smtClean="0">
                <a:solidFill>
                  <a:srgbClr val="FF0000"/>
                </a:solidFill>
              </a:rPr>
              <a:t>Meningkatkan</a:t>
            </a:r>
            <a:r>
              <a:rPr lang="en-US" b="1" smtClean="0">
                <a:solidFill>
                  <a:srgbClr val="FF0000"/>
                </a:solidFill>
              </a:rPr>
              <a:t> K</a:t>
            </a:r>
            <a:r>
              <a:rPr lang="id-ID" b="1" smtClean="0">
                <a:solidFill>
                  <a:srgbClr val="FF0000"/>
                </a:solidFill>
              </a:rPr>
              <a:t>uantitas </a:t>
            </a:r>
            <a:r>
              <a:rPr lang="id-ID" b="1">
                <a:solidFill>
                  <a:srgbClr val="FF0000"/>
                </a:solidFill>
              </a:rPr>
              <a:t>dan </a:t>
            </a:r>
            <a:r>
              <a:rPr lang="en-US" b="1" smtClean="0">
                <a:solidFill>
                  <a:srgbClr val="FF0000"/>
                </a:solidFill>
              </a:rPr>
              <a:t>K</a:t>
            </a:r>
            <a:r>
              <a:rPr lang="id-ID" b="1" smtClean="0">
                <a:solidFill>
                  <a:srgbClr val="FF0000"/>
                </a:solidFill>
              </a:rPr>
              <a:t>ualitas </a:t>
            </a:r>
            <a:r>
              <a:rPr lang="en-US" b="1" smtClean="0">
                <a:solidFill>
                  <a:srgbClr val="FF0000"/>
                </a:solidFill>
              </a:rPr>
              <a:t>S</a:t>
            </a:r>
            <a:r>
              <a:rPr lang="id-ID" b="1" smtClean="0">
                <a:solidFill>
                  <a:srgbClr val="FF0000"/>
                </a:solidFill>
              </a:rPr>
              <a:t>arpras</a:t>
            </a:r>
            <a:r>
              <a:rPr lang="en-US" b="1" smtClean="0">
                <a:solidFill>
                  <a:srgbClr val="FF0000"/>
                </a:solidFill>
              </a:rPr>
              <a:t> Sekolah</a:t>
            </a:r>
            <a:endParaRPr lang="en-US" b="1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u="sng" smtClean="0"/>
              <a:t>Peran </a:t>
            </a:r>
            <a:r>
              <a:rPr lang="id-ID" b="1" u="sng" smtClean="0"/>
              <a:t>Sekolah</a:t>
            </a:r>
            <a:r>
              <a:rPr lang="id-ID"/>
              <a:t>: </a:t>
            </a:r>
            <a:endParaRPr lang="en-US"/>
          </a:p>
          <a:p>
            <a:pPr marL="571500" lvl="0" indent="-22860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Menginventarisir </a:t>
            </a:r>
            <a:r>
              <a:rPr lang="id-ID"/>
              <a:t>sarpras </a:t>
            </a:r>
            <a:endParaRPr lang="en-US"/>
          </a:p>
          <a:p>
            <a:pPr marL="571500" lvl="0" indent="-22860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Mengindentifikasi </a:t>
            </a:r>
            <a:r>
              <a:rPr lang="id-ID"/>
              <a:t>kebutuhan </a:t>
            </a:r>
            <a:endParaRPr lang="en-US"/>
          </a:p>
          <a:p>
            <a:pPr marL="571500" lvl="0" indent="-22860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Sekolah </a:t>
            </a:r>
            <a:r>
              <a:rPr lang="id-ID"/>
              <a:t>mengoptimalkan pelibatan publik.</a:t>
            </a:r>
            <a:endParaRPr lang="en-US"/>
          </a:p>
          <a:p>
            <a:pPr marL="571500" lvl="0" indent="-22860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mtClean="0"/>
              <a:t>- </a:t>
            </a:r>
            <a:r>
              <a:rPr lang="id-ID" smtClean="0"/>
              <a:t>Melaksanakan </a:t>
            </a:r>
            <a:r>
              <a:rPr lang="id-ID"/>
              <a:t>pelatihan pembuatan bahan ajar.   </a:t>
            </a:r>
            <a:endParaRPr lang="en-US"/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436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Tim Perumus FGD Standar Proses</vt:lpstr>
      <vt:lpstr>Tim BSNP dan Tim Ahli</vt:lpstr>
      <vt:lpstr>Hasil FGD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</cp:revision>
  <dcterms:created xsi:type="dcterms:W3CDTF">2015-12-06T01:50:18Z</dcterms:created>
  <dcterms:modified xsi:type="dcterms:W3CDTF">2015-12-06T02:25:42Z</dcterms:modified>
</cp:coreProperties>
</file>