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5" r:id="rId2"/>
  </p:sldMasterIdLst>
  <p:notesMasterIdLst>
    <p:notesMasterId r:id="rId26"/>
  </p:notesMasterIdLst>
  <p:handoutMasterIdLst>
    <p:handoutMasterId r:id="rId27"/>
  </p:handoutMasterIdLst>
  <p:sldIdLst>
    <p:sldId id="256" r:id="rId3"/>
    <p:sldId id="410" r:id="rId4"/>
    <p:sldId id="383" r:id="rId5"/>
    <p:sldId id="386" r:id="rId6"/>
    <p:sldId id="384" r:id="rId7"/>
    <p:sldId id="387" r:id="rId8"/>
    <p:sldId id="390" r:id="rId9"/>
    <p:sldId id="391" r:id="rId10"/>
    <p:sldId id="392" r:id="rId11"/>
    <p:sldId id="388" r:id="rId12"/>
    <p:sldId id="393" r:id="rId13"/>
    <p:sldId id="394" r:id="rId14"/>
    <p:sldId id="399" r:id="rId15"/>
    <p:sldId id="401" r:id="rId16"/>
    <p:sldId id="402" r:id="rId17"/>
    <p:sldId id="385" r:id="rId18"/>
    <p:sldId id="404" r:id="rId19"/>
    <p:sldId id="405" r:id="rId20"/>
    <p:sldId id="406" r:id="rId21"/>
    <p:sldId id="407" r:id="rId22"/>
    <p:sldId id="408" r:id="rId23"/>
    <p:sldId id="409" r:id="rId24"/>
    <p:sldId id="400" r:id="rId25"/>
  </p:sldIdLst>
  <p:sldSz cx="9906000" cy="6858000" type="A4"/>
  <p:notesSz cx="6669088" cy="9928225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C07B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583" autoAdjust="0"/>
    <p:restoredTop sz="95274" autoAdjust="0"/>
  </p:normalViewPr>
  <p:slideViewPr>
    <p:cSldViewPr snapToGrid="0">
      <p:cViewPr>
        <p:scale>
          <a:sx n="50" d="100"/>
          <a:sy n="50" d="100"/>
        </p:scale>
        <p:origin x="-900" y="-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3030" y="-96"/>
      </p:cViewPr>
      <p:guideLst>
        <p:guide orient="horz" pos="3127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12/6/2015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12/6/2015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1241425"/>
            <a:ext cx="48371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3507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737B-9CE3-415A-9406-47A37DB14A28}" type="datetimeFigureOut">
              <a:rPr lang="id-ID" smtClean="0"/>
              <a:pPr/>
              <a:t>06/12/2015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D610-9422-4E8D-8526-E6145CE9CA3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6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876550"/>
            <a:ext cx="990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pc="-150" dirty="0" smtClean="0">
                <a:latin typeface="Arial Black"/>
                <a:cs typeface="Arial Black"/>
              </a:rPr>
              <a:t>HASIL FGD </a:t>
            </a:r>
          </a:p>
          <a:p>
            <a:pPr algn="ctr"/>
            <a:r>
              <a:rPr lang="en-US" sz="5400" spc="-150" dirty="0" smtClean="0">
                <a:latin typeface="Arial Black"/>
                <a:cs typeface="Arial Black"/>
              </a:rPr>
              <a:t>STANDAR PENIDLAIAN</a:t>
            </a:r>
            <a:endParaRPr lang="en-US" sz="4400" spc="-150" dirty="0">
              <a:latin typeface="Arial Black"/>
              <a:cs typeface="Arial Black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2146296"/>
            <a:ext cx="9410700" cy="33972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1.a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Diskusi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FGD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6814" y="2270039"/>
            <a:ext cx="9117236" cy="327351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Pembuatan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Kisi-Kisi;</a:t>
            </a:r>
          </a:p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Pembuatan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Soal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</a:t>
            </a:r>
          </a:p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Analisis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Soal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</a:t>
            </a:r>
          </a:p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Pembuatan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Pedoman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2241546"/>
            <a:ext cx="9410700" cy="29781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2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.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Pelaksanaan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Penilaian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6814" y="2365289"/>
            <a:ext cx="9117236" cy="327351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pengetahuan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</a:t>
            </a:r>
          </a:p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keterampilan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</a:t>
            </a:r>
          </a:p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sikap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1822446"/>
            <a:ext cx="9410700" cy="47307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2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.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Diskusi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FGD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6814" y="1946189"/>
            <a:ext cx="9117236" cy="451176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	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Banyak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guru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melakukan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melalui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sistimatika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pengembangan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standar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kesulitan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menilai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keterampilan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,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sikap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tematik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endParaRPr lang="en-US" sz="44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2279646"/>
            <a:ext cx="9410700" cy="33972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3.a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Pelaporan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Penilaian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2403389"/>
            <a:ext cx="9544050" cy="327351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defRPr/>
            </a:pP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	Para guru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senantiasa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melakukan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pelaporan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kepada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kepala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sekolah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,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orangtua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siswa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2241546"/>
            <a:ext cx="9410700" cy="33972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3.b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Pelaporan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Penilaian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2365289"/>
            <a:ext cx="9544050" cy="327351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defRPr/>
            </a:pPr>
            <a:r>
              <a:rPr lang="en-US" sz="5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	</a:t>
            </a:r>
            <a:r>
              <a:rPr lang="en-US" sz="5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Penggunaan</a:t>
            </a:r>
            <a:r>
              <a:rPr lang="en-US" sz="5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5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rentang</a:t>
            </a:r>
            <a:r>
              <a:rPr lang="en-US" sz="5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0-100 </a:t>
            </a:r>
            <a:r>
              <a:rPr lang="en-US" sz="5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akan</a:t>
            </a:r>
            <a:r>
              <a:rPr lang="en-US" sz="5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5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memudahkan</a:t>
            </a:r>
            <a:r>
              <a:rPr lang="en-US" sz="5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guru </a:t>
            </a:r>
            <a:r>
              <a:rPr lang="en-US" sz="5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melakukan</a:t>
            </a:r>
            <a:r>
              <a:rPr lang="en-US" sz="5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5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en-US" sz="5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2222496"/>
            <a:ext cx="9410700" cy="33972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3.c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Pelaporan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Penilaian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2346239"/>
            <a:ext cx="9544050" cy="327351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defRPr/>
            </a:pP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	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Pelaporan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kepada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dinas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pendidikan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dapat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dilakukan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secara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rekap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melalui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fasilitas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yang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ada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disekolah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and Round Single Corner Rectangle 5"/>
          <p:cNvSpPr/>
          <p:nvPr/>
        </p:nvSpPr>
        <p:spPr>
          <a:xfrm>
            <a:off x="365582" y="130640"/>
            <a:ext cx="3596818" cy="899885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</a:rPr>
              <a:t>KESIMPULAN</a:t>
            </a:r>
            <a:endParaRPr lang="en-US" sz="3200" b="1" kern="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353787" y="1175657"/>
            <a:ext cx="9153069" cy="550091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ID" sz="3600" dirty="0" smtClean="0">
                <a:solidFill>
                  <a:schemeClr val="bg1"/>
                </a:solidFill>
              </a:rPr>
              <a:t>1. </a:t>
            </a:r>
            <a:r>
              <a:rPr lang="en-ID" sz="3600" dirty="0" err="1" smtClean="0">
                <a:solidFill>
                  <a:schemeClr val="bg1"/>
                </a:solidFill>
              </a:rPr>
              <a:t>Pada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umumnya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satuan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pendidikan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telah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memiliki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dokumen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Permendiknas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Nomor</a:t>
            </a:r>
            <a:r>
              <a:rPr lang="en-ID" sz="3600" dirty="0" smtClean="0">
                <a:solidFill>
                  <a:schemeClr val="bg1"/>
                </a:solidFill>
              </a:rPr>
              <a:t> 20 </a:t>
            </a:r>
            <a:r>
              <a:rPr lang="en-ID" sz="3600" dirty="0" err="1" smtClean="0">
                <a:solidFill>
                  <a:schemeClr val="bg1"/>
                </a:solidFill>
              </a:rPr>
              <a:t>tahun</a:t>
            </a:r>
            <a:r>
              <a:rPr lang="en-ID" sz="3600" dirty="0" smtClean="0">
                <a:solidFill>
                  <a:schemeClr val="bg1"/>
                </a:solidFill>
              </a:rPr>
              <a:t> 2007, </a:t>
            </a:r>
            <a:r>
              <a:rPr lang="en-ID" sz="3600" dirty="0" err="1" smtClean="0">
                <a:solidFill>
                  <a:schemeClr val="bg1"/>
                </a:solidFill>
              </a:rPr>
              <a:t>Permendikbud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Nomor</a:t>
            </a:r>
            <a:r>
              <a:rPr lang="en-ID" sz="3600" dirty="0" smtClean="0">
                <a:solidFill>
                  <a:schemeClr val="bg1"/>
                </a:solidFill>
              </a:rPr>
              <a:t> 66 </a:t>
            </a:r>
            <a:r>
              <a:rPr lang="en-ID" sz="3600" dirty="0" err="1" smtClean="0">
                <a:solidFill>
                  <a:schemeClr val="bg1"/>
                </a:solidFill>
              </a:rPr>
              <a:t>tahun</a:t>
            </a:r>
            <a:r>
              <a:rPr lang="en-ID" sz="3600" dirty="0" smtClean="0">
                <a:solidFill>
                  <a:schemeClr val="bg1"/>
                </a:solidFill>
              </a:rPr>
              <a:t> 2013 </a:t>
            </a:r>
            <a:r>
              <a:rPr lang="en-ID" sz="3600" dirty="0" err="1" smtClean="0">
                <a:solidFill>
                  <a:schemeClr val="bg1"/>
                </a:solidFill>
              </a:rPr>
              <a:t>dan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Permendikbud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Nomor</a:t>
            </a:r>
            <a:r>
              <a:rPr lang="en-ID" sz="3600" dirty="0" smtClean="0">
                <a:solidFill>
                  <a:schemeClr val="bg1"/>
                </a:solidFill>
              </a:rPr>
              <a:t> 104 </a:t>
            </a:r>
            <a:r>
              <a:rPr lang="en-ID" sz="3600" dirty="0" err="1" smtClean="0">
                <a:solidFill>
                  <a:schemeClr val="bg1"/>
                </a:solidFill>
              </a:rPr>
              <a:t>tahun</a:t>
            </a:r>
            <a:r>
              <a:rPr lang="en-ID" sz="3600" dirty="0" smtClean="0">
                <a:solidFill>
                  <a:schemeClr val="bg1"/>
                </a:solidFill>
              </a:rPr>
              <a:t> 2014. </a:t>
            </a:r>
            <a:r>
              <a:rPr lang="en-ID" sz="3600" dirty="0" err="1" smtClean="0">
                <a:solidFill>
                  <a:schemeClr val="bg1"/>
                </a:solidFill>
              </a:rPr>
              <a:t>Tetapi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cukup</a:t>
            </a:r>
            <a:r>
              <a:rPr lang="en-ID" sz="3600" dirty="0" smtClean="0">
                <a:solidFill>
                  <a:schemeClr val="bg1"/>
                </a:solidFill>
              </a:rPr>
              <a:t>  </a:t>
            </a:r>
            <a:r>
              <a:rPr lang="en-ID" sz="3600" dirty="0" err="1" smtClean="0">
                <a:solidFill>
                  <a:schemeClr val="bg1"/>
                </a:solidFill>
              </a:rPr>
              <a:t>banyak</a:t>
            </a:r>
            <a:r>
              <a:rPr lang="en-ID" sz="3600" dirty="0" smtClean="0">
                <a:solidFill>
                  <a:schemeClr val="bg1"/>
                </a:solidFill>
              </a:rPr>
              <a:t> guru yang </a:t>
            </a:r>
            <a:r>
              <a:rPr lang="en-ID" sz="3600" dirty="0" err="1" smtClean="0">
                <a:solidFill>
                  <a:schemeClr val="bg1"/>
                </a:solidFill>
              </a:rPr>
              <a:t>belum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memahami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belum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melaksanakan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sepenuhnya</a:t>
            </a:r>
            <a:r>
              <a:rPr lang="en-ID" sz="3600" dirty="0" smtClean="0">
                <a:solidFill>
                  <a:schemeClr val="bg1"/>
                </a:solidFill>
              </a:rPr>
              <a:t> standard </a:t>
            </a:r>
            <a:r>
              <a:rPr lang="en-ID" sz="3600" dirty="0" err="1" smtClean="0">
                <a:solidFill>
                  <a:schemeClr val="bg1"/>
                </a:solidFill>
              </a:rPr>
              <a:t>tersebut</a:t>
            </a:r>
            <a:r>
              <a:rPr lang="en-ID" sz="3600" dirty="0" smtClean="0">
                <a:solidFill>
                  <a:schemeClr val="bg1"/>
                </a:solidFill>
              </a:rPr>
              <a:t>.</a:t>
            </a:r>
            <a:endParaRPr lang="id-ID" sz="36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83120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and Round Single Corner Rectangle 5"/>
          <p:cNvSpPr/>
          <p:nvPr/>
        </p:nvSpPr>
        <p:spPr>
          <a:xfrm>
            <a:off x="365582" y="130640"/>
            <a:ext cx="3596818" cy="899885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</a:rPr>
              <a:t>KESIMPULAN</a:t>
            </a:r>
            <a:endParaRPr lang="en-US" sz="3200" b="1" kern="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353787" y="1175657"/>
            <a:ext cx="9153069" cy="550091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ID" sz="2800" dirty="0" smtClean="0">
                <a:solidFill>
                  <a:schemeClr val="bg1"/>
                </a:solidFill>
              </a:rPr>
              <a:t>2</a:t>
            </a:r>
            <a:r>
              <a:rPr lang="en-ID" sz="2800" dirty="0" smtClean="0">
                <a:solidFill>
                  <a:schemeClr val="bg1"/>
                </a:solidFill>
              </a:rPr>
              <a:t>.  </a:t>
            </a:r>
            <a:r>
              <a:rPr lang="en-ID" sz="2800" dirty="0" err="1" smtClean="0">
                <a:solidFill>
                  <a:schemeClr val="bg1"/>
                </a:solidFill>
              </a:rPr>
              <a:t>Perencanaan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penilaian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hasil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belajar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di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satuan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pendidikan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belum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dilakukan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sesuai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ketentuan</a:t>
            </a:r>
            <a:r>
              <a:rPr lang="en-ID" sz="2800" dirty="0" smtClean="0">
                <a:solidFill>
                  <a:schemeClr val="bg1"/>
                </a:solidFill>
              </a:rPr>
              <a:t> standard </a:t>
            </a:r>
            <a:r>
              <a:rPr lang="en-ID" sz="2800" dirty="0" err="1" smtClean="0">
                <a:solidFill>
                  <a:schemeClr val="bg1"/>
                </a:solidFill>
              </a:rPr>
              <a:t>penilaian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pendidikan</a:t>
            </a:r>
            <a:r>
              <a:rPr lang="en-ID" sz="2800" dirty="0" smtClean="0">
                <a:solidFill>
                  <a:schemeClr val="bg1"/>
                </a:solidFill>
              </a:rPr>
              <a:t>. Hal </a:t>
            </a:r>
            <a:r>
              <a:rPr lang="en-ID" sz="2800" dirty="0" err="1" smtClean="0">
                <a:solidFill>
                  <a:schemeClr val="bg1"/>
                </a:solidFill>
              </a:rPr>
              <a:t>tersebut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ditunjukan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oleh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antara</a:t>
            </a:r>
            <a:r>
              <a:rPr lang="en-ID" sz="2800" dirty="0" smtClean="0">
                <a:solidFill>
                  <a:schemeClr val="bg1"/>
                </a:solidFill>
              </a:rPr>
              <a:t> lain : </a:t>
            </a:r>
            <a:r>
              <a:rPr lang="en-ID" sz="2800" dirty="0" err="1" smtClean="0">
                <a:solidFill>
                  <a:schemeClr val="bg1"/>
                </a:solidFill>
              </a:rPr>
              <a:t>membuat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soal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tidak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diawali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dengan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kisi-kisi</a:t>
            </a:r>
            <a:r>
              <a:rPr lang="en-ID" sz="2800" dirty="0" smtClean="0">
                <a:solidFill>
                  <a:schemeClr val="bg1"/>
                </a:solidFill>
              </a:rPr>
              <a:t>, </a:t>
            </a:r>
            <a:r>
              <a:rPr lang="en-ID" sz="2800" dirty="0" err="1" smtClean="0">
                <a:solidFill>
                  <a:schemeClr val="bg1"/>
                </a:solidFill>
              </a:rPr>
              <a:t>tidak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dilengkapi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dengan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pedoman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penskoran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atau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rubrik</a:t>
            </a:r>
            <a:r>
              <a:rPr lang="en-ID" sz="2800" dirty="0" smtClean="0">
                <a:solidFill>
                  <a:schemeClr val="bg1"/>
                </a:solidFill>
              </a:rPr>
              <a:t>, </a:t>
            </a:r>
            <a:r>
              <a:rPr lang="en-ID" sz="2800" dirty="0" err="1" smtClean="0">
                <a:solidFill>
                  <a:schemeClr val="bg1"/>
                </a:solidFill>
              </a:rPr>
              <a:t>tidak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melakukan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analisis</a:t>
            </a:r>
            <a:r>
              <a:rPr lang="en-ID" sz="2800" dirty="0" smtClean="0">
                <a:solidFill>
                  <a:schemeClr val="bg1"/>
                </a:solidFill>
              </a:rPr>
              <a:t> instrument </a:t>
            </a:r>
            <a:r>
              <a:rPr lang="en-ID" sz="2800" dirty="0" err="1" smtClean="0">
                <a:solidFill>
                  <a:schemeClr val="bg1"/>
                </a:solidFill>
              </a:rPr>
              <a:t>penilaian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hasil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belajar</a:t>
            </a:r>
            <a:r>
              <a:rPr lang="en-ID" sz="2800" dirty="0" smtClean="0">
                <a:solidFill>
                  <a:schemeClr val="bg1"/>
                </a:solidFill>
              </a:rPr>
              <a:t> yang </a:t>
            </a:r>
            <a:r>
              <a:rPr lang="en-ID" sz="2800" dirty="0" err="1" smtClean="0">
                <a:solidFill>
                  <a:schemeClr val="bg1"/>
                </a:solidFill>
              </a:rPr>
              <a:t>memenuhi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persyaratan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substansi</a:t>
            </a:r>
            <a:r>
              <a:rPr lang="en-ID" sz="2800" dirty="0" smtClean="0">
                <a:solidFill>
                  <a:schemeClr val="bg1"/>
                </a:solidFill>
              </a:rPr>
              <a:t>, </a:t>
            </a:r>
            <a:r>
              <a:rPr lang="en-ID" sz="2800" dirty="0" err="1" smtClean="0">
                <a:solidFill>
                  <a:schemeClr val="bg1"/>
                </a:solidFill>
              </a:rPr>
              <a:t>konstruksi</a:t>
            </a:r>
            <a:r>
              <a:rPr lang="en-ID" sz="2800" dirty="0" smtClean="0">
                <a:solidFill>
                  <a:schemeClr val="bg1"/>
                </a:solidFill>
              </a:rPr>
              <a:t>, </a:t>
            </a:r>
            <a:r>
              <a:rPr lang="en-ID" sz="2800" dirty="0" err="1" smtClean="0">
                <a:solidFill>
                  <a:schemeClr val="bg1"/>
                </a:solidFill>
              </a:rPr>
              <a:t>dan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bahasa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terutama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untuk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ulangan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harian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dan</a:t>
            </a:r>
            <a:r>
              <a:rPr lang="en-ID" sz="2800" dirty="0" smtClean="0">
                <a:solidFill>
                  <a:schemeClr val="bg1"/>
                </a:solidFill>
              </a:rPr>
              <a:t> UTS.  </a:t>
            </a:r>
            <a:r>
              <a:rPr lang="en-ID" sz="2800" dirty="0" err="1" smtClean="0">
                <a:solidFill>
                  <a:schemeClr val="bg1"/>
                </a:solidFill>
              </a:rPr>
              <a:t>Selain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itu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juga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para</a:t>
            </a:r>
            <a:r>
              <a:rPr lang="en-ID" sz="2800" dirty="0" smtClean="0">
                <a:solidFill>
                  <a:schemeClr val="bg1"/>
                </a:solidFill>
              </a:rPr>
              <a:t> guru, </a:t>
            </a:r>
            <a:r>
              <a:rPr lang="en-ID" sz="2800" dirty="0" err="1" smtClean="0">
                <a:solidFill>
                  <a:schemeClr val="bg1"/>
                </a:solidFill>
              </a:rPr>
              <a:t>banyak</a:t>
            </a:r>
            <a:r>
              <a:rPr lang="en-ID" sz="2800" dirty="0" smtClean="0">
                <a:solidFill>
                  <a:schemeClr val="bg1"/>
                </a:solidFill>
              </a:rPr>
              <a:t> yang </a:t>
            </a:r>
            <a:r>
              <a:rPr lang="en-ID" sz="2800" dirty="0" err="1" smtClean="0">
                <a:solidFill>
                  <a:schemeClr val="bg1"/>
                </a:solidFill>
              </a:rPr>
              <a:t>beum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memahami</a:t>
            </a:r>
            <a:r>
              <a:rPr lang="en-ID" sz="2800" dirty="0" smtClean="0">
                <a:solidFill>
                  <a:schemeClr val="bg1"/>
                </a:solidFill>
              </a:rPr>
              <a:t>  </a:t>
            </a:r>
            <a:r>
              <a:rPr lang="en-ID" sz="2800" dirty="0" err="1" smtClean="0">
                <a:solidFill>
                  <a:schemeClr val="bg1"/>
                </a:solidFill>
              </a:rPr>
              <a:t>membuat</a:t>
            </a:r>
            <a:r>
              <a:rPr lang="en-ID" sz="2800" dirty="0" smtClean="0">
                <a:solidFill>
                  <a:schemeClr val="bg1"/>
                </a:solidFill>
              </a:rPr>
              <a:t> </a:t>
            </a:r>
            <a:r>
              <a:rPr lang="en-ID" sz="2800" dirty="0" err="1" smtClean="0">
                <a:solidFill>
                  <a:schemeClr val="bg1"/>
                </a:solidFill>
              </a:rPr>
              <a:t>rubrik</a:t>
            </a:r>
            <a:r>
              <a:rPr lang="en-ID" sz="2800" dirty="0" smtClean="0">
                <a:solidFill>
                  <a:schemeClr val="bg1"/>
                </a:solidFill>
              </a:rPr>
              <a:t>.</a:t>
            </a:r>
            <a:endParaRPr lang="id-ID" sz="28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83120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and Round Single Corner Rectangle 5"/>
          <p:cNvSpPr/>
          <p:nvPr/>
        </p:nvSpPr>
        <p:spPr>
          <a:xfrm>
            <a:off x="365582" y="130640"/>
            <a:ext cx="3596818" cy="899885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</a:rPr>
              <a:t>KESIMPULAN</a:t>
            </a:r>
            <a:endParaRPr lang="en-US" sz="3200" b="1" kern="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468087" y="1175657"/>
            <a:ext cx="9153069" cy="550091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D" sz="3600" dirty="0" smtClean="0">
                <a:solidFill>
                  <a:schemeClr val="bg1"/>
                </a:solidFill>
              </a:rPr>
              <a:t>3. </a:t>
            </a:r>
            <a:r>
              <a:rPr lang="en-ID" sz="3600" dirty="0" err="1" smtClean="0">
                <a:solidFill>
                  <a:schemeClr val="bg1"/>
                </a:solidFill>
              </a:rPr>
              <a:t>Secara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substantif</a:t>
            </a:r>
            <a:r>
              <a:rPr lang="en-ID" sz="3600" dirty="0" smtClean="0">
                <a:solidFill>
                  <a:schemeClr val="bg1"/>
                </a:solidFill>
              </a:rPr>
              <a:t>, </a:t>
            </a:r>
            <a:r>
              <a:rPr lang="en-ID" sz="3600" dirty="0" err="1" smtClean="0">
                <a:solidFill>
                  <a:schemeClr val="bg1"/>
                </a:solidFill>
              </a:rPr>
              <a:t>banyak</a:t>
            </a:r>
            <a:r>
              <a:rPr lang="en-ID" sz="3600" dirty="0" smtClean="0">
                <a:solidFill>
                  <a:schemeClr val="bg1"/>
                </a:solidFill>
              </a:rPr>
              <a:t> guru yang </a:t>
            </a:r>
            <a:r>
              <a:rPr lang="en-ID" sz="3600" dirty="0" err="1" smtClean="0">
                <a:solidFill>
                  <a:schemeClr val="bg1"/>
                </a:solidFill>
              </a:rPr>
              <a:t>masih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mengalami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kesulitan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melakukan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penilaian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ketiga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ranah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kompetensi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secara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simultan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terintegrasi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dalam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proses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pembelajaran</a:t>
            </a:r>
            <a:r>
              <a:rPr lang="en-ID" sz="3600" dirty="0" smtClean="0">
                <a:solidFill>
                  <a:schemeClr val="bg1"/>
                </a:solidFill>
              </a:rPr>
              <a:t>.</a:t>
            </a: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ID" sz="3600" dirty="0" smtClean="0">
                <a:solidFill>
                  <a:schemeClr val="bg1"/>
                </a:solidFill>
              </a:rPr>
              <a:t>Dari </a:t>
            </a:r>
            <a:r>
              <a:rPr lang="en-ID" sz="3600" dirty="0" err="1" smtClean="0">
                <a:solidFill>
                  <a:schemeClr val="bg1"/>
                </a:solidFill>
              </a:rPr>
              <a:t>tiga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ranah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kompetensi</a:t>
            </a:r>
            <a:r>
              <a:rPr lang="en-ID" sz="3600" dirty="0" smtClean="0">
                <a:solidFill>
                  <a:schemeClr val="bg1"/>
                </a:solidFill>
              </a:rPr>
              <a:t>, guru paling </a:t>
            </a:r>
            <a:r>
              <a:rPr lang="en-ID" sz="3600" dirty="0" err="1" smtClean="0">
                <a:solidFill>
                  <a:schemeClr val="bg1"/>
                </a:solidFill>
              </a:rPr>
              <a:t>mengalami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kesulitan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dalam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penilaian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kompetensi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sikap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siswa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mengalami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kesulitan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dalam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penilaian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diri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penilaian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antar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teman</a:t>
            </a:r>
            <a:r>
              <a:rPr lang="en-ID" sz="3600" dirty="0" smtClean="0">
                <a:solidFill>
                  <a:schemeClr val="bg1"/>
                </a:solidFill>
              </a:rPr>
              <a:t>.</a:t>
            </a:r>
            <a:endParaRPr lang="id-ID" sz="36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83120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and Round Single Corner Rectangle 5"/>
          <p:cNvSpPr/>
          <p:nvPr/>
        </p:nvSpPr>
        <p:spPr>
          <a:xfrm>
            <a:off x="365582" y="130640"/>
            <a:ext cx="3596818" cy="899885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</a:rPr>
              <a:t>KESIMPULAN</a:t>
            </a:r>
            <a:endParaRPr lang="en-US" sz="3200" b="1" kern="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468087" y="1175657"/>
            <a:ext cx="9153069" cy="550091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D" sz="3600" dirty="0" smtClean="0">
                <a:solidFill>
                  <a:schemeClr val="bg1"/>
                </a:solidFill>
              </a:rPr>
              <a:t>4. </a:t>
            </a:r>
            <a:r>
              <a:rPr lang="en-ID" sz="3600" dirty="0" err="1" smtClean="0">
                <a:solidFill>
                  <a:schemeClr val="bg1"/>
                </a:solidFill>
              </a:rPr>
              <a:t>Pelaporan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hasil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penilaian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kompetensi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sikap</a:t>
            </a:r>
            <a:r>
              <a:rPr lang="en-ID" sz="3600" dirty="0" smtClean="0">
                <a:solidFill>
                  <a:schemeClr val="bg1"/>
                </a:solidFill>
              </a:rPr>
              <a:t>, </a:t>
            </a:r>
            <a:r>
              <a:rPr lang="en-ID" sz="3600" dirty="0" err="1" smtClean="0">
                <a:solidFill>
                  <a:schemeClr val="bg1"/>
                </a:solidFill>
              </a:rPr>
              <a:t>pengetahuan</a:t>
            </a:r>
            <a:r>
              <a:rPr lang="en-ID" sz="3600" dirty="0" smtClean="0">
                <a:solidFill>
                  <a:schemeClr val="bg1"/>
                </a:solidFill>
              </a:rPr>
              <a:t>, </a:t>
            </a:r>
            <a:r>
              <a:rPr lang="en-ID" sz="3600" dirty="0" err="1" smtClean="0">
                <a:solidFill>
                  <a:schemeClr val="bg1"/>
                </a:solidFill>
              </a:rPr>
              <a:t>dan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keterampilan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kepada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kepala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sekolah</a:t>
            </a:r>
            <a:r>
              <a:rPr lang="en-ID" sz="3600" dirty="0" smtClean="0">
                <a:solidFill>
                  <a:schemeClr val="bg1"/>
                </a:solidFill>
              </a:rPr>
              <a:t>, </a:t>
            </a:r>
            <a:r>
              <a:rPr lang="en-ID" sz="3600" dirty="0" err="1" smtClean="0">
                <a:solidFill>
                  <a:schemeClr val="bg1"/>
                </a:solidFill>
              </a:rPr>
              <a:t>orangtua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siswa</a:t>
            </a:r>
            <a:r>
              <a:rPr lang="en-ID" sz="3600" dirty="0" smtClean="0">
                <a:solidFill>
                  <a:schemeClr val="bg1"/>
                </a:solidFill>
              </a:rPr>
              <a:t> yang </a:t>
            </a:r>
            <a:r>
              <a:rPr lang="en-ID" sz="3600" dirty="0" err="1" smtClean="0">
                <a:solidFill>
                  <a:schemeClr val="bg1"/>
                </a:solidFill>
              </a:rPr>
              <a:t>dibuat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belum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memenuhi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prinsip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transparansi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dan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akuntabilitas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karena</a:t>
            </a:r>
            <a:r>
              <a:rPr lang="en-ID" sz="3600" dirty="0" smtClean="0">
                <a:solidFill>
                  <a:schemeClr val="bg1"/>
                </a:solidFill>
              </a:rPr>
              <a:t> guru  </a:t>
            </a:r>
            <a:r>
              <a:rPr lang="en-ID" sz="3600" dirty="0" err="1" smtClean="0">
                <a:solidFill>
                  <a:schemeClr val="bg1"/>
                </a:solidFill>
              </a:rPr>
              <a:t>masih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mengalami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kendala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dalam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bentuk</a:t>
            </a:r>
            <a:r>
              <a:rPr lang="en-ID" sz="3600" dirty="0" smtClean="0">
                <a:solidFill>
                  <a:schemeClr val="bg1"/>
                </a:solidFill>
              </a:rPr>
              <a:t> </a:t>
            </a:r>
            <a:r>
              <a:rPr lang="en-ID" sz="3600" dirty="0" err="1" smtClean="0">
                <a:solidFill>
                  <a:schemeClr val="bg1"/>
                </a:solidFill>
              </a:rPr>
              <a:t>deskripsi</a:t>
            </a:r>
            <a:r>
              <a:rPr lang="en-ID" sz="3600" dirty="0" smtClean="0">
                <a:solidFill>
                  <a:schemeClr val="bg1"/>
                </a:solidFill>
              </a:rPr>
              <a:t>.</a:t>
            </a:r>
            <a:endParaRPr lang="id-ID" sz="36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83120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" y="43815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Tim FGD </a:t>
            </a:r>
          </a:p>
          <a:p>
            <a:pPr lvl="0"/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smtClean="0"/>
              <a:t>BSNP</a:t>
            </a:r>
            <a:r>
              <a:rPr lang="id-ID" sz="2400" dirty="0" smtClean="0"/>
              <a:t>		: </a:t>
            </a:r>
            <a:r>
              <a:rPr lang="en-US" sz="2400" dirty="0" smtClean="0"/>
              <a:t> </a:t>
            </a:r>
            <a:r>
              <a:rPr lang="id-ID" sz="2400" dirty="0" smtClean="0"/>
              <a:t>1</a:t>
            </a:r>
            <a:r>
              <a:rPr lang="id-ID" sz="2400" dirty="0" smtClean="0"/>
              <a:t>. Dr. Ir Kiki Yuliati, M.Sc</a:t>
            </a:r>
            <a:endParaRPr lang="en-US" sz="2400" dirty="0" smtClean="0"/>
          </a:p>
          <a:p>
            <a:pPr lvl="0"/>
            <a:r>
              <a:rPr lang="en-US" sz="2400" dirty="0" smtClean="0"/>
              <a:t>			   2. </a:t>
            </a:r>
            <a:r>
              <a:rPr lang="id-ID" sz="2400" dirty="0" smtClean="0"/>
              <a:t>Prof</a:t>
            </a:r>
            <a:r>
              <a:rPr lang="id-ID" sz="2400" dirty="0" smtClean="0"/>
              <a:t>. Dr. Ir. Erika Budiarti Laconi, MS</a:t>
            </a:r>
            <a:endParaRPr lang="en-US" sz="2400" dirty="0" smtClean="0"/>
          </a:p>
          <a:p>
            <a:pPr lvl="0"/>
            <a:r>
              <a:rPr lang="en-US" sz="2400" dirty="0" smtClean="0"/>
              <a:t>			   3. </a:t>
            </a:r>
            <a:r>
              <a:rPr lang="id-ID" sz="2400" dirty="0" smtClean="0"/>
              <a:t>Dr</a:t>
            </a:r>
            <a:r>
              <a:rPr lang="id-ID" sz="2400" dirty="0" smtClean="0"/>
              <a:t>. Teuku Ramli Zakaria, MA</a:t>
            </a:r>
            <a:endParaRPr lang="en-US" sz="2400" dirty="0" smtClean="0"/>
          </a:p>
          <a:p>
            <a:pPr lvl="0"/>
            <a:r>
              <a:rPr lang="en-US" sz="2400" dirty="0" smtClean="0"/>
              <a:t>			   4. </a:t>
            </a:r>
            <a:r>
              <a:rPr lang="id-ID" sz="2400" dirty="0" smtClean="0"/>
              <a:t>Bambang </a:t>
            </a:r>
            <a:r>
              <a:rPr lang="id-ID" sz="2400" dirty="0" smtClean="0"/>
              <a:t>Suryadi, Ph.D</a:t>
            </a:r>
            <a:endParaRPr lang="en-US" sz="2400" dirty="0" smtClean="0"/>
          </a:p>
          <a:p>
            <a:r>
              <a:rPr lang="id-ID" sz="2400" dirty="0" smtClean="0"/>
              <a:t> </a:t>
            </a:r>
            <a:endParaRPr lang="en-US" sz="2400" dirty="0" smtClean="0"/>
          </a:p>
          <a:p>
            <a:pPr lvl="0"/>
            <a:r>
              <a:rPr lang="id-ID" sz="2400" dirty="0" smtClean="0"/>
              <a:t>Tim Ahli Standar         	: </a:t>
            </a:r>
            <a:r>
              <a:rPr lang="en-US" sz="2400" dirty="0" smtClean="0"/>
              <a:t> </a:t>
            </a:r>
            <a:r>
              <a:rPr lang="id-ID" sz="2400" dirty="0" smtClean="0"/>
              <a:t>1</a:t>
            </a:r>
            <a:r>
              <a:rPr lang="id-ID" sz="2400" dirty="0" smtClean="0"/>
              <a:t>. Ir. Hari Setiadi, Ph.D</a:t>
            </a:r>
            <a:endParaRPr lang="en-US" sz="2400" dirty="0" smtClean="0"/>
          </a:p>
          <a:p>
            <a:pPr lvl="0"/>
            <a:r>
              <a:rPr lang="en-US" sz="2400" dirty="0" smtClean="0"/>
              <a:t>			   2. </a:t>
            </a:r>
            <a:r>
              <a:rPr lang="id-ID" sz="2400" dirty="0" smtClean="0"/>
              <a:t>Dr</a:t>
            </a:r>
            <a:r>
              <a:rPr lang="id-ID" sz="2400" dirty="0" smtClean="0"/>
              <a:t>. Lili Nurlaili, M.ED</a:t>
            </a:r>
            <a:endParaRPr lang="en-US" sz="2400" dirty="0" smtClean="0"/>
          </a:p>
          <a:p>
            <a:r>
              <a:rPr lang="id-ID" sz="2400" dirty="0" smtClean="0"/>
              <a:t> </a:t>
            </a:r>
            <a:endParaRPr lang="en-US" sz="2400" dirty="0" smtClean="0"/>
          </a:p>
          <a:p>
            <a:pPr lvl="0"/>
            <a:r>
              <a:rPr lang="en-US" sz="2400" dirty="0" smtClean="0"/>
              <a:t>Tim </a:t>
            </a:r>
            <a:r>
              <a:rPr lang="en-US" sz="2400" dirty="0" err="1" smtClean="0"/>
              <a:t>Perumus</a:t>
            </a:r>
            <a:r>
              <a:rPr lang="id-ID" sz="2400" dirty="0" smtClean="0"/>
              <a:t>		</a:t>
            </a:r>
            <a:r>
              <a:rPr lang="id-ID" sz="2400" dirty="0" smtClean="0"/>
              <a:t>: </a:t>
            </a:r>
            <a:r>
              <a:rPr lang="id-ID" sz="2400" dirty="0" smtClean="0"/>
              <a:t>1. Dr. Wawan Setiawan, M.Kom ( Ketua)</a:t>
            </a:r>
            <a:endParaRPr lang="en-US" sz="2400" dirty="0" smtClean="0"/>
          </a:p>
          <a:p>
            <a:r>
              <a:rPr lang="en-US" sz="2400" dirty="0" smtClean="0"/>
              <a:t>		</a:t>
            </a:r>
            <a:r>
              <a:rPr lang="en-US" sz="2400" dirty="0" smtClean="0"/>
              <a:t>	  </a:t>
            </a:r>
            <a:r>
              <a:rPr lang="en-ID" sz="2400" dirty="0" smtClean="0"/>
              <a:t>2.</a:t>
            </a:r>
            <a:r>
              <a:rPr lang="id-ID" sz="2400" dirty="0" smtClean="0"/>
              <a:t> Dra. Hj. Rini Herlina R, M.Pd ( Sekretaris )</a:t>
            </a:r>
            <a:endParaRPr lang="en-US" sz="2400" dirty="0" smtClean="0"/>
          </a:p>
          <a:p>
            <a:r>
              <a:rPr lang="id-ID" sz="2400" dirty="0" smtClean="0"/>
              <a:t>		</a:t>
            </a:r>
            <a:r>
              <a:rPr lang="en-US" sz="2400" dirty="0" smtClean="0"/>
              <a:t>	</a:t>
            </a:r>
            <a:r>
              <a:rPr lang="id-ID" sz="2400" dirty="0" smtClean="0"/>
              <a:t>  </a:t>
            </a:r>
            <a:r>
              <a:rPr lang="en-ID" sz="2400" dirty="0" smtClean="0"/>
              <a:t>3</a:t>
            </a:r>
            <a:r>
              <a:rPr lang="id-ID" sz="2400" dirty="0" smtClean="0"/>
              <a:t>. Drs. Samsudin, M.Pd</a:t>
            </a:r>
            <a:endParaRPr lang="en-US" sz="2400" dirty="0" smtClean="0"/>
          </a:p>
          <a:p>
            <a:r>
              <a:rPr lang="id-ID" sz="2400" dirty="0" smtClean="0"/>
              <a:t>  	                </a:t>
            </a:r>
            <a:r>
              <a:rPr lang="en-US" sz="2400" dirty="0" smtClean="0"/>
              <a:t>	  </a:t>
            </a:r>
            <a:r>
              <a:rPr lang="en-ID" sz="2400" dirty="0" smtClean="0"/>
              <a:t>4</a:t>
            </a:r>
            <a:r>
              <a:rPr lang="id-ID" sz="2400" dirty="0" smtClean="0"/>
              <a:t>. Dr. Ir. Agung Budi Susanto, M.M</a:t>
            </a:r>
            <a:endParaRPr lang="en-US" sz="2400" dirty="0" smtClean="0"/>
          </a:p>
          <a:p>
            <a:r>
              <a:rPr lang="id-ID" sz="2400" dirty="0" smtClean="0"/>
              <a:t>		</a:t>
            </a:r>
            <a:r>
              <a:rPr lang="en-US" sz="2400" dirty="0" smtClean="0"/>
              <a:t>	</a:t>
            </a:r>
            <a:r>
              <a:rPr lang="id-ID" sz="2400" dirty="0" smtClean="0"/>
              <a:t>  </a:t>
            </a:r>
            <a:r>
              <a:rPr lang="en-ID" sz="2400" dirty="0" smtClean="0"/>
              <a:t>5</a:t>
            </a:r>
            <a:r>
              <a:rPr lang="id-ID" sz="2400" dirty="0" smtClean="0"/>
              <a:t>. Susmiyati, M.Pd</a:t>
            </a:r>
            <a:endParaRPr lang="en-US" sz="2400" dirty="0" smtClean="0"/>
          </a:p>
          <a:p>
            <a:r>
              <a:rPr lang="en-US" sz="2400" dirty="0" smtClean="0"/>
              <a:t>		</a:t>
            </a:r>
            <a:r>
              <a:rPr lang="en-US" sz="2400" dirty="0" smtClean="0"/>
              <a:t>	</a:t>
            </a:r>
            <a:r>
              <a:rPr lang="id-ID" sz="2400" dirty="0" smtClean="0"/>
              <a:t>  6. Ning Karningsih</a:t>
            </a:r>
            <a:endParaRPr lang="en-US" sz="2400" dirty="0" smtClean="0"/>
          </a:p>
          <a:p>
            <a:endParaRPr lang="en-US" sz="2400" spc="-150" dirty="0">
              <a:latin typeface="Arial Black"/>
              <a:cs typeface="Arial Black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and Round Single Corner Rectangle 5"/>
          <p:cNvSpPr/>
          <p:nvPr/>
        </p:nvSpPr>
        <p:spPr>
          <a:xfrm>
            <a:off x="365582" y="130640"/>
            <a:ext cx="2930068" cy="899885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</a:rPr>
              <a:t>SARAN</a:t>
            </a:r>
            <a:endParaRPr lang="en-US" sz="3200" b="1" kern="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353787" y="1175657"/>
            <a:ext cx="9153069" cy="550091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/>
                </a:solidFill>
              </a:rPr>
              <a:t>Pelu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dilakukan</a:t>
            </a:r>
            <a:r>
              <a:rPr lang="en-US" sz="2800" dirty="0" smtClean="0">
                <a:solidFill>
                  <a:schemeClr val="bg1"/>
                </a:solidFill>
              </a:rPr>
              <a:t> workshop </a:t>
            </a:r>
            <a:r>
              <a:rPr lang="en-US" sz="2800" dirty="0" err="1" smtClean="0">
                <a:solidFill>
                  <a:schemeClr val="bg1"/>
                </a:solidFill>
              </a:rPr>
              <a:t>secara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komprehenship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berkelanjutan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mengenai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</a:rPr>
              <a:t>standar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penilaian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dengan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narasumber</a:t>
            </a:r>
            <a:r>
              <a:rPr lang="en-US" sz="2800" dirty="0" smtClean="0">
                <a:solidFill>
                  <a:schemeClr val="bg1"/>
                </a:solidFill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</a:rPr>
              <a:t>kredibel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/>
                </a:solidFill>
              </a:rPr>
              <a:t>Perlu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sosialisasi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tentang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beban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tugas</a:t>
            </a:r>
            <a:r>
              <a:rPr lang="en-US" sz="2800" dirty="0" smtClean="0">
                <a:solidFill>
                  <a:schemeClr val="bg1"/>
                </a:solidFill>
              </a:rPr>
              <a:t> guru </a:t>
            </a:r>
            <a:r>
              <a:rPr lang="en-US" sz="2800" dirty="0" err="1" smtClean="0">
                <a:solidFill>
                  <a:schemeClr val="bg1"/>
                </a:solidFill>
              </a:rPr>
              <a:t>secara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terus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menerus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oleh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semua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pihak</a:t>
            </a:r>
            <a:r>
              <a:rPr lang="en-US" sz="2800" dirty="0" smtClean="0">
                <a:solidFill>
                  <a:schemeClr val="bg1"/>
                </a:solidFill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</a:rPr>
              <a:t>terkait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/>
                </a:solidFill>
              </a:rPr>
              <a:t>Perlu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dilakukan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penceraahan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peningkata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kemampuan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manajerial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pimpinan</a:t>
            </a:r>
            <a:r>
              <a:rPr lang="en-US" sz="2800" dirty="0" smtClean="0">
                <a:solidFill>
                  <a:schemeClr val="bg1"/>
                </a:solidFill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</a:rPr>
              <a:t>berorientasi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pada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proses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bukan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hanya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produk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/>
                </a:solidFill>
              </a:rPr>
              <a:t>Perlu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mengembangkan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sistem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manajemen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sekolah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berbasis</a:t>
            </a:r>
            <a:r>
              <a:rPr lang="en-US" sz="2800" dirty="0" smtClean="0">
                <a:solidFill>
                  <a:schemeClr val="bg1"/>
                </a:solidFill>
              </a:rPr>
              <a:t> TIK </a:t>
            </a:r>
            <a:r>
              <a:rPr lang="en-US" sz="2800" dirty="0" err="1" smtClean="0">
                <a:solidFill>
                  <a:schemeClr val="bg1"/>
                </a:solidFill>
              </a:rPr>
              <a:t>untuk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memudahkan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pimpinan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mengendalikan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kegiatan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sekolah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id-ID" sz="24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83120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and Round Single Corner Rectangle 5"/>
          <p:cNvSpPr/>
          <p:nvPr/>
        </p:nvSpPr>
        <p:spPr>
          <a:xfrm>
            <a:off x="365582" y="130640"/>
            <a:ext cx="2930068" cy="899885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</a:rPr>
              <a:t>SARAN</a:t>
            </a:r>
            <a:endParaRPr lang="en-US" sz="3200" b="1" kern="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353787" y="1175657"/>
            <a:ext cx="9153069" cy="550091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lvl="0" indent="-514350">
              <a:buFont typeface="+mj-lt"/>
              <a:buAutoNum type="arabicPeriod" startAt="4"/>
            </a:pPr>
            <a:r>
              <a:rPr lang="id-ID" sz="2400" dirty="0" smtClean="0">
                <a:solidFill>
                  <a:schemeClr val="bg1"/>
                </a:solidFill>
              </a:rPr>
              <a:t>Peningkatan </a:t>
            </a:r>
            <a:r>
              <a:rPr lang="id-ID" sz="2400" dirty="0" smtClean="0">
                <a:solidFill>
                  <a:schemeClr val="bg1"/>
                </a:solidFill>
              </a:rPr>
              <a:t>kompetensi guru untuk  perencanaan penyusunan soal masih dibutuhkan pelatiham/workshop kepada para guru sehingga kemampuannya </a:t>
            </a:r>
            <a:r>
              <a:rPr lang="id-ID" sz="2400" dirty="0" smtClean="0">
                <a:solidFill>
                  <a:schemeClr val="bg1"/>
                </a:solidFill>
              </a:rPr>
              <a:t>meningkat.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id-ID" sz="2400" dirty="0" smtClean="0">
                <a:solidFill>
                  <a:schemeClr val="bg1"/>
                </a:solidFill>
              </a:rPr>
              <a:t>Proses </a:t>
            </a:r>
            <a:r>
              <a:rPr lang="id-ID" sz="2400" dirty="0" smtClean="0">
                <a:solidFill>
                  <a:schemeClr val="bg1"/>
                </a:solidFill>
              </a:rPr>
              <a:t>pelatihan dibutuhkan kesepakatan waktu pelaksanan workshop/pelatihan dan didukung oleh Dinas pendidikan </a:t>
            </a:r>
            <a:r>
              <a:rPr lang="id-ID" sz="2400" dirty="0" smtClean="0">
                <a:solidFill>
                  <a:schemeClr val="bg1"/>
                </a:solidFill>
              </a:rPr>
              <a:t>setempat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 startAt="4"/>
            </a:pPr>
            <a:r>
              <a:rPr lang="id-ID" sz="2400" dirty="0" smtClean="0">
                <a:solidFill>
                  <a:schemeClr val="bg1"/>
                </a:solidFill>
              </a:rPr>
              <a:t>Diperlukan </a:t>
            </a:r>
            <a:r>
              <a:rPr lang="id-ID" sz="2400" dirty="0" smtClean="0">
                <a:solidFill>
                  <a:schemeClr val="bg1"/>
                </a:solidFill>
              </a:rPr>
              <a:t>Monitoring dan evaluasi yang dilakukan pengawas sekolah secara berkala dengan pendekatan supervisi akademik untuk memantau proses perencanaan penilaian yang dilakukan guru melalui jurnal/portopolio kegiatan yang telah dibuat diketahui Kepala sekolah dan pengawas sekolah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id-ID" sz="2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83120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and Round Single Corner Rectangle 5"/>
          <p:cNvSpPr/>
          <p:nvPr/>
        </p:nvSpPr>
        <p:spPr>
          <a:xfrm>
            <a:off x="365582" y="130640"/>
            <a:ext cx="2930068" cy="899885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</a:rPr>
              <a:t>SARAN</a:t>
            </a:r>
            <a:endParaRPr lang="en-US" sz="3200" b="1" kern="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353787" y="1175657"/>
            <a:ext cx="9153069" cy="3701143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lvl="0" indent="-514350">
              <a:buFont typeface="+mj-lt"/>
              <a:buAutoNum type="arabicPeriod" startAt="7"/>
            </a:pPr>
            <a:r>
              <a:rPr lang="id-ID" sz="2400" dirty="0" smtClean="0">
                <a:solidFill>
                  <a:schemeClr val="bg1"/>
                </a:solidFill>
              </a:rPr>
              <a:t>Untuk </a:t>
            </a:r>
            <a:r>
              <a:rPr lang="id-ID" sz="2400" dirty="0" smtClean="0">
                <a:solidFill>
                  <a:schemeClr val="bg1"/>
                </a:solidFill>
              </a:rPr>
              <a:t>guru yang belum mencapai kompetensi optimal dalam perencanaan penilaian dibutuhkan program pendampingan dari teman sejawat, kepala sekolah atau pengawas sekolah, TPK  sekolah atau daerah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marL="514350" lvl="0" indent="-514350">
              <a:buFont typeface="+mj-lt"/>
              <a:buAutoNum type="arabicPeriod" startAt="7"/>
            </a:pPr>
            <a:r>
              <a:rPr lang="en-US" sz="2400" dirty="0" err="1" smtClean="0">
                <a:solidFill>
                  <a:schemeClr val="bg1"/>
                </a:solidFill>
              </a:rPr>
              <a:t>Hasil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kegitan</a:t>
            </a:r>
            <a:r>
              <a:rPr lang="id-ID" sz="2400" dirty="0" smtClean="0">
                <a:solidFill>
                  <a:schemeClr val="bg1"/>
                </a:solidFill>
              </a:rPr>
              <a:t> workshop/pelatihan </a:t>
            </a:r>
            <a:r>
              <a:rPr lang="en-US" sz="2400" dirty="0" err="1" smtClean="0">
                <a:solidFill>
                  <a:schemeClr val="bg1"/>
                </a:solidFill>
              </a:rPr>
              <a:t>harus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segera</a:t>
            </a:r>
            <a:r>
              <a:rPr lang="id-ID" sz="2400" dirty="0" smtClean="0">
                <a:solidFill>
                  <a:schemeClr val="bg1"/>
                </a:solidFill>
              </a:rPr>
              <a:t> dideseminasikan </a:t>
            </a:r>
            <a:r>
              <a:rPr lang="en-US" sz="2400" dirty="0" err="1" smtClean="0">
                <a:solidFill>
                  <a:schemeClr val="bg1"/>
                </a:solidFill>
              </a:rPr>
              <a:t>kepaga</a:t>
            </a:r>
            <a:r>
              <a:rPr lang="en-US" sz="2400" dirty="0" smtClean="0">
                <a:solidFill>
                  <a:schemeClr val="bg1"/>
                </a:solidFill>
              </a:rPr>
              <a:t> guru-guru lain </a:t>
            </a:r>
            <a:r>
              <a:rPr lang="en-US" sz="2400" dirty="0" err="1" smtClean="0">
                <a:solidFill>
                  <a:schemeClr val="bg1"/>
                </a:solidFill>
              </a:rPr>
              <a:t>melalui</a:t>
            </a:r>
            <a:r>
              <a:rPr lang="id-ID" sz="2400" dirty="0" smtClean="0">
                <a:solidFill>
                  <a:schemeClr val="bg1"/>
                </a:solidFill>
              </a:rPr>
              <a:t> forum MGMP atau KKG.</a:t>
            </a:r>
            <a:endParaRPr lang="id-ID" sz="2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83120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and Round Single Corner Rectangle 5"/>
          <p:cNvSpPr/>
          <p:nvPr/>
        </p:nvSpPr>
        <p:spPr>
          <a:xfrm>
            <a:off x="365582" y="130640"/>
            <a:ext cx="4530268" cy="899885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</a:rPr>
              <a:t>REKOMENDASI</a:t>
            </a:r>
            <a:endParaRPr lang="en-US" sz="3200" b="1" kern="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Snip Diagonal Corner Rectangle 7"/>
          <p:cNvSpPr/>
          <p:nvPr/>
        </p:nvSpPr>
        <p:spPr>
          <a:xfrm>
            <a:off x="353787" y="1175657"/>
            <a:ext cx="9153069" cy="550091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lvl="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bg1"/>
                </a:solidFill>
              </a:rPr>
              <a:t>Sistematika</a:t>
            </a:r>
            <a:r>
              <a:rPr lang="en-US" sz="2800" b="1" dirty="0" smtClean="0">
                <a:solidFill>
                  <a:schemeClr val="bg1"/>
                </a:solidFill>
              </a:rPr>
              <a:t>/</a:t>
            </a:r>
            <a:r>
              <a:rPr lang="en-US" sz="2800" b="1" dirty="0" err="1" smtClean="0">
                <a:solidFill>
                  <a:schemeClr val="bg1"/>
                </a:solidFill>
              </a:rPr>
              <a:t>tahapan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pengembangan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penilaian</a:t>
            </a:r>
            <a:r>
              <a:rPr lang="en-US" sz="2800" b="1" dirty="0" smtClean="0">
                <a:solidFill>
                  <a:schemeClr val="bg1"/>
                </a:solidFill>
              </a:rPr>
              <a:t>  </a:t>
            </a:r>
            <a:r>
              <a:rPr lang="en-US" sz="2800" b="1" dirty="0" err="1" smtClean="0">
                <a:solidFill>
                  <a:schemeClr val="bg1"/>
                </a:solidFill>
              </a:rPr>
              <a:t>melalui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implementasi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standar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penilaian</a:t>
            </a:r>
            <a:r>
              <a:rPr lang="en-US" sz="2800" b="1" dirty="0" smtClean="0">
                <a:solidFill>
                  <a:schemeClr val="bg1"/>
                </a:solidFill>
              </a:rPr>
              <a:t> yang </a:t>
            </a:r>
            <a:r>
              <a:rPr lang="en-US" sz="2800" b="1" dirty="0" err="1" smtClean="0">
                <a:solidFill>
                  <a:schemeClr val="bg1"/>
                </a:solidFill>
              </a:rPr>
              <a:t>ada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peru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perkuat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dilapangan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bg1"/>
                </a:solidFill>
              </a:rPr>
              <a:t>Kemampuan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para</a:t>
            </a:r>
            <a:r>
              <a:rPr lang="en-US" sz="2800" b="1" dirty="0" smtClean="0">
                <a:solidFill>
                  <a:schemeClr val="bg1"/>
                </a:solidFill>
              </a:rPr>
              <a:t> guru </a:t>
            </a:r>
            <a:r>
              <a:rPr lang="en-US" sz="2800" b="1" dirty="0" err="1" smtClean="0">
                <a:solidFill>
                  <a:schemeClr val="bg1"/>
                </a:solidFill>
              </a:rPr>
              <a:t>dalam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mengimplementasikan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standar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peniaian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masih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periu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ditingkatkan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kemampuannya</a:t>
            </a:r>
            <a:r>
              <a:rPr lang="en-US" sz="2800" b="1" dirty="0" smtClean="0">
                <a:solidFill>
                  <a:schemeClr val="bg1"/>
                </a:solidFill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</a:rPr>
              <a:t>dan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didampingi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terus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menerus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bg1"/>
                </a:solidFill>
              </a:rPr>
              <a:t>Unsur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pimpinan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sekolah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dapat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berperan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aktif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dalam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mengawal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implementasi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standar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penilaian</a:t>
            </a:r>
            <a:r>
              <a:rPr lang="en-US" sz="2800" b="1" dirty="0" smtClean="0">
                <a:solidFill>
                  <a:schemeClr val="bg1"/>
                </a:solidFill>
              </a:rPr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bg1"/>
                </a:solidFill>
              </a:rPr>
              <a:t>Peru </a:t>
            </a:r>
            <a:r>
              <a:rPr lang="en-US" sz="2800" b="1" dirty="0" err="1" smtClean="0">
                <a:solidFill>
                  <a:schemeClr val="bg1"/>
                </a:solidFill>
              </a:rPr>
              <a:t>dirancang</a:t>
            </a:r>
            <a:r>
              <a:rPr lang="en-US" sz="2800" b="1" dirty="0" smtClean="0">
                <a:solidFill>
                  <a:schemeClr val="bg1"/>
                </a:solidFill>
              </a:rPr>
              <a:t> workshop/</a:t>
            </a:r>
            <a:r>
              <a:rPr lang="en-US" sz="2800" b="1" dirty="0" err="1" smtClean="0">
                <a:solidFill>
                  <a:schemeClr val="bg1"/>
                </a:solidFill>
              </a:rPr>
              <a:t>diklat</a:t>
            </a:r>
            <a:r>
              <a:rPr lang="en-US" sz="2800" b="1" dirty="0" smtClean="0">
                <a:solidFill>
                  <a:schemeClr val="bg1"/>
                </a:solidFill>
              </a:rPr>
              <a:t>/</a:t>
            </a:r>
            <a:r>
              <a:rPr lang="en-US" sz="2800" b="1" dirty="0" err="1" smtClean="0">
                <a:solidFill>
                  <a:schemeClr val="bg1"/>
                </a:solidFill>
              </a:rPr>
              <a:t>bimtek</a:t>
            </a:r>
            <a:r>
              <a:rPr lang="en-US" sz="2800" b="1" dirty="0" smtClean="0">
                <a:solidFill>
                  <a:schemeClr val="bg1"/>
                </a:solidFill>
              </a:rPr>
              <a:t> yang </a:t>
            </a:r>
            <a:r>
              <a:rPr lang="en-US" sz="2800" b="1" dirty="0" err="1" smtClean="0">
                <a:solidFill>
                  <a:schemeClr val="bg1"/>
                </a:solidFill>
              </a:rPr>
              <a:t>komrehenship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semua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unsur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sekolah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dikontrol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sampai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tingkat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implementasi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disekolah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383120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71450" y="2241546"/>
            <a:ext cx="9410700" cy="3820163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kern="0" dirty="0" smtClean="0">
                <a:solidFill>
                  <a:schemeClr val="tx1"/>
                </a:solidFill>
                <a:latin typeface="Arial" pitchFamily="34" charset="0"/>
              </a:rPr>
              <a:t>IMPLEMENTASI</a:t>
            </a:r>
          </a:p>
          <a:p>
            <a:r>
              <a:rPr lang="en-US" sz="4800" b="1" kern="0" dirty="0" smtClean="0">
                <a:solidFill>
                  <a:schemeClr val="tx1"/>
                </a:solidFill>
                <a:latin typeface="Arial" pitchFamily="34" charset="0"/>
              </a:rPr>
              <a:t>STANDAR PENILAIAN</a:t>
            </a:r>
            <a:endParaRPr lang="en-US" sz="48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60164" y="2498639"/>
            <a:ext cx="9117236" cy="3273511"/>
          </a:xfrm>
          <a:prstGeom prst="rect">
            <a:avLst/>
          </a:prstGeom>
          <a:noFill/>
        </p:spPr>
        <p:txBody>
          <a:bodyPr/>
          <a:lstStyle/>
          <a:p>
            <a:pPr marL="742950" indent="-742950" fontAlgn="auto">
              <a:spcAft>
                <a:spcPts val="0"/>
              </a:spcAft>
              <a:buAutoNum type="arabicPeriod"/>
              <a:defRPr/>
            </a:pPr>
            <a:r>
              <a:rPr lang="id-ID" sz="60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Per</a:t>
            </a:r>
            <a:r>
              <a:rPr lang="en-US" sz="60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en</a:t>
            </a:r>
            <a:r>
              <a:rPr lang="en-US" sz="60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canaan</a:t>
            </a:r>
            <a:r>
              <a:rPr lang="en-US" sz="60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60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id-ID" sz="60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  <a:endParaRPr lang="id-ID" sz="60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  <a:p>
            <a:pPr marL="742950" indent="-742950" fontAlgn="auto">
              <a:spcAft>
                <a:spcPts val="0"/>
              </a:spcAft>
              <a:buAutoNum type="arabicPeriod"/>
              <a:defRPr/>
            </a:pPr>
            <a:r>
              <a:rPr lang="en-US" sz="60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Pelaksanaan</a:t>
            </a:r>
            <a:r>
              <a:rPr lang="en-US" sz="60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60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Peniaian</a:t>
            </a:r>
            <a:r>
              <a:rPr lang="id-ID" sz="60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  <a:endParaRPr lang="id-ID" sz="60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  <a:p>
            <a:pPr marL="742950" indent="-742950" fontAlgn="auto">
              <a:spcAft>
                <a:spcPts val="0"/>
              </a:spcAft>
              <a:buAutoNum type="arabicPeriod"/>
              <a:defRPr/>
            </a:pPr>
            <a:r>
              <a:rPr lang="id-ID" sz="60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</a:t>
            </a:r>
            <a:r>
              <a:rPr lang="en-US" sz="60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laporan</a:t>
            </a:r>
            <a:r>
              <a:rPr lang="en-US" sz="60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60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id-ID" sz="60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  <a:endParaRPr lang="id-ID" sz="60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>
            <a:off x="394610" y="1581150"/>
            <a:ext cx="9225640" cy="29908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kern="0" dirty="0" smtClean="0">
                <a:solidFill>
                  <a:schemeClr val="tx1"/>
                </a:solidFill>
                <a:latin typeface="Arial" pitchFamily="34" charset="0"/>
              </a:rPr>
              <a:t>HASIL FGD </a:t>
            </a:r>
          </a:p>
          <a:p>
            <a:pPr algn="ctr"/>
            <a:r>
              <a:rPr lang="en-US" sz="6000" b="1" kern="0" dirty="0" smtClean="0">
                <a:solidFill>
                  <a:schemeClr val="tx1"/>
                </a:solidFill>
                <a:latin typeface="Arial" pitchFamily="34" charset="0"/>
              </a:rPr>
              <a:t>IMPLEMENTASI</a:t>
            </a:r>
          </a:p>
          <a:p>
            <a:pPr algn="ctr"/>
            <a:r>
              <a:rPr lang="en-US" sz="6000" b="1" kern="0" dirty="0" smtClean="0">
                <a:solidFill>
                  <a:schemeClr val="tx1"/>
                </a:solidFill>
                <a:latin typeface="Arial" pitchFamily="34" charset="0"/>
              </a:rPr>
              <a:t>STANDAR PENILAIAN</a:t>
            </a:r>
            <a:endParaRPr lang="en-US" sz="60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1822446"/>
            <a:ext cx="9410700" cy="33972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1.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Perencanaan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Penilaian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6814" y="1946189"/>
            <a:ext cx="9117236" cy="327351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Pembuatan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Kisi-Kisi;</a:t>
            </a:r>
          </a:p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Pembuatan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Soal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</a:t>
            </a:r>
          </a:p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Analisis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Soal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</a:t>
            </a:r>
          </a:p>
          <a:p>
            <a:pPr marL="1143000" indent="-1143000" fontAlgn="auto">
              <a:spcAft>
                <a:spcPts val="0"/>
              </a:spcAft>
              <a:buAutoNum type="alphaLcPeriod"/>
              <a:defRPr/>
            </a:pP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Pembuatan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8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Pedoman</a:t>
            </a:r>
            <a:r>
              <a:rPr lang="en-US" sz="48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1822446"/>
            <a:ext cx="9410700" cy="47307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1.a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Diskusi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FGD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6814" y="1946189"/>
            <a:ext cx="9117236" cy="451176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a.  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Pembuatan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Kisi-Kisi</a:t>
            </a:r>
          </a:p>
          <a:p>
            <a:pPr marL="1143000" indent="-1143000" fontAlgn="auto"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	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Banyak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guru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masih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kesulitan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mengembangkan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kisi-kisi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: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faham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cukup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waktu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formalitas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  <a:endParaRPr lang="en-US" sz="44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1822446"/>
            <a:ext cx="9410700" cy="47307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1.b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Diskusi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FGD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6814" y="1946189"/>
            <a:ext cx="9117236" cy="451176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b.   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Pembuatan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Soal</a:t>
            </a:r>
            <a:endParaRPr lang="en-US" sz="44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  <a:p>
            <a:pPr marL="1143000" indent="-1143000" fontAlgn="auto"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	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</a:rPr>
              <a:t>Banyak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guru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menggunakan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kisi-kisi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dalam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mengembangkan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soal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: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ada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sesuai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faham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hubungannya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  <a:endParaRPr lang="en-US" sz="44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1822446"/>
            <a:ext cx="9410700" cy="47307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1.c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Diskusi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FGD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6814" y="1946189"/>
            <a:ext cx="9117236" cy="451176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c.   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Analisis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Soal</a:t>
            </a:r>
            <a:endParaRPr lang="en-US" sz="44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  <a:p>
            <a:pPr marL="1143000" indent="-1143000" fontAlgn="auto"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	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</a:rPr>
              <a:t>Banyak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guru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melakukan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analisis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terhadap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soal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: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faham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cukup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waktu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  <a:endParaRPr lang="en-US" sz="44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 rot="10800000">
            <a:off x="152400" y="1822446"/>
            <a:ext cx="9410700" cy="4730754"/>
          </a:xfrm>
          <a:prstGeom prst="snip2Diag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5" name="Snip and Round Single Corner Rectangle 4"/>
          <p:cNvSpPr/>
          <p:nvPr/>
        </p:nvSpPr>
        <p:spPr>
          <a:xfrm>
            <a:off x="146960" y="228600"/>
            <a:ext cx="9511390" cy="1428750"/>
          </a:xfrm>
          <a:prstGeom prst="snipRound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1.d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Diskusi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5400" b="1" kern="0" dirty="0" err="1" smtClean="0">
                <a:solidFill>
                  <a:schemeClr val="tx1"/>
                </a:solidFill>
                <a:latin typeface="Arial" pitchFamily="34" charset="0"/>
              </a:rPr>
              <a:t>di</a:t>
            </a:r>
            <a:r>
              <a:rPr lang="en-US" sz="5400" b="1" kern="0" dirty="0" smtClean="0">
                <a:solidFill>
                  <a:schemeClr val="tx1"/>
                </a:solidFill>
                <a:latin typeface="Arial" pitchFamily="34" charset="0"/>
              </a:rPr>
              <a:t> FGD</a:t>
            </a:r>
            <a:endParaRPr lang="en-US" sz="5400" b="1" kern="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6814" y="1946189"/>
            <a:ext cx="9117236" cy="4511761"/>
          </a:xfrm>
          <a:prstGeom prst="rect">
            <a:avLst/>
          </a:prstGeom>
          <a:noFill/>
        </p:spPr>
        <p:txBody>
          <a:bodyPr/>
          <a:lstStyle/>
          <a:p>
            <a:pPr marL="1143000" indent="-1143000" fontAlgn="auto"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d.   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Pembuatan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Pedoman</a:t>
            </a:r>
            <a:endParaRPr lang="en-US" sz="44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  <a:p>
            <a:pPr marL="1143000" indent="-1143000" fontAlgn="auto">
              <a:spcAft>
                <a:spcPts val="0"/>
              </a:spcAft>
              <a:defRPr/>
            </a:pP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	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</a:rPr>
              <a:t>Banyak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guru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memiliki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pedoman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penilaian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(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pengetahuan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,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keterampilan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)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: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faham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tidak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cukup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waktu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;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sudah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biasa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 </a:t>
            </a:r>
            <a:r>
              <a:rPr lang="en-US" sz="4400" kern="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menilai</a:t>
            </a:r>
            <a:r>
              <a:rPr lang="en-US" sz="4400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rPr>
              <a:t>.</a:t>
            </a:r>
            <a:endParaRPr lang="en-US" sz="4400" kern="0" dirty="0" smtClean="0">
              <a:solidFill>
                <a:schemeClr val="bg1"/>
              </a:solidFill>
              <a:latin typeface="Arial" pitchFamily="34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49936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0D0D3A-9AE6-4D0B-B18A-D57038E002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555</Words>
  <Application>Microsoft Office PowerPoint</Application>
  <PresentationFormat>A4 Paper (210x297 mm)</PresentationFormat>
  <Paragraphs>87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2013-04-20T01:21:49Z</dcterms:created>
  <dcterms:modified xsi:type="dcterms:W3CDTF">2015-12-06T03:06:20Z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TC028952709991</vt:lpwstr>
  </property>
  <property fmtid="{D5CDD505-2E9C-101B-9397-08002B2CF9AE}" pid="3" name="ArticulateGUID">
    <vt:lpwstr>65F4A939-4625-41FA-AF67-299B558CA178</vt:lpwstr>
  </property>
  <property fmtid="{D5CDD505-2E9C-101B-9397-08002B2CF9AE}" pid="4" name="ArticulatePath">
    <vt:lpwstr>FGD SMART EDUCATION Baru</vt:lpwstr>
  </property>
</Properties>
</file>