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Override PartName="/ppt/slides/slide11.xml" ContentType="application/vnd.openxmlformats-officedocument.presentationml.slide+xml"/>
  <Default Extension="xml" ContentType="application/xml"/>
  <Override PartName="/ppt/slides/slide9.xml" ContentType="application/vnd.openxmlformats-officedocument.presentationml.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812" r:id="rId1"/>
  </p:sldMasterIdLst>
  <p:sldIdLst>
    <p:sldId id="256" r:id="rId2"/>
    <p:sldId id="257" r:id="rId3"/>
    <p:sldId id="258" r:id="rId4"/>
    <p:sldId id="259" r:id="rId5"/>
    <p:sldId id="260" r:id="rId6"/>
    <p:sldId id="261" r:id="rId7"/>
    <p:sldId id="262" r:id="rId8"/>
    <p:sldId id="263" r:id="rId9"/>
    <p:sldId id="264" r:id="rId10"/>
    <p:sldId id="269" r:id="rId11"/>
    <p:sldId id="265" r:id="rId12"/>
    <p:sldId id="266" r:id="rId13"/>
    <p:sldId id="267" r:id="rId14"/>
    <p:sldId id="268" r:id="rId15"/>
    <p:sldId id="270"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95" d="100"/>
          <a:sy n="95" d="100"/>
        </p:scale>
        <p:origin x="-1272" y="-12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7441BF0-3A98-BA47-B3E3-814A1AC93A15}" type="datetimeFigureOut">
              <a:rPr lang="en-US" smtClean="0"/>
              <a:t>12/6/15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22FB46-FB7B-4879-9B1A-EE9F4DE9AFD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441BF0-3A98-BA47-B3E3-814A1AC93A15}" type="datetimeFigureOut">
              <a:rPr lang="en-US" smtClean="0"/>
              <a:t>12/6/15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4E7CF5-9217-0C48-BDCA-8880F5E730E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441BF0-3A98-BA47-B3E3-814A1AC93A15}" type="datetimeFigureOut">
              <a:rPr lang="en-US" smtClean="0"/>
              <a:t>12/6/15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4E7CF5-9217-0C48-BDCA-8880F5E730E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441BF0-3A98-BA47-B3E3-814A1AC93A15}" type="datetimeFigureOut">
              <a:rPr lang="en-US" smtClean="0"/>
              <a:t>12/6/15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4E7CF5-9217-0C48-BDCA-8880F5E730E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441BF0-3A98-BA47-B3E3-814A1AC93A15}" type="datetimeFigureOut">
              <a:rPr lang="en-US" smtClean="0"/>
              <a:t>12/6/15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4E7CF5-9217-0C48-BDCA-8880F5E730E4}"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7441BF0-3A98-BA47-B3E3-814A1AC93A15}" type="datetimeFigureOut">
              <a:rPr lang="en-US" smtClean="0"/>
              <a:t>12/6/15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4E7CF5-9217-0C48-BDCA-8880F5E730E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7441BF0-3A98-BA47-B3E3-814A1AC93A15}" type="datetimeFigureOut">
              <a:rPr lang="en-US" smtClean="0"/>
              <a:t>12/6/15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4E7CF5-9217-0C48-BDCA-8880F5E730E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7441BF0-3A98-BA47-B3E3-814A1AC93A15}" type="datetimeFigureOut">
              <a:rPr lang="en-US" smtClean="0"/>
              <a:t>12/6/15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4E7CF5-9217-0C48-BDCA-8880F5E730E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441BF0-3A98-BA47-B3E3-814A1AC93A15}" type="datetimeFigureOut">
              <a:rPr lang="en-US" smtClean="0"/>
              <a:t>12/6/15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4E7CF5-9217-0C48-BDCA-8880F5E730E4}"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441BF0-3A98-BA47-B3E3-814A1AC93A15}" type="datetimeFigureOut">
              <a:rPr lang="en-US" smtClean="0"/>
              <a:t>12/6/15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FF1679-83E0-4571-98D7-4BB535B5F50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441BF0-3A98-BA47-B3E3-814A1AC93A15}" type="datetimeFigureOut">
              <a:rPr lang="en-US" smtClean="0"/>
              <a:t>12/6/15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4E7CF5-9217-0C48-BDCA-8880F5E730E4}"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441BF0-3A98-BA47-B3E3-814A1AC93A15}" type="datetimeFigureOut">
              <a:rPr lang="en-US" smtClean="0"/>
              <a:t>12/6/15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4E7CF5-9217-0C48-BDCA-8880F5E730E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13" r:id="rId1"/>
    <p:sldLayoutId id="2147483814" r:id="rId2"/>
    <p:sldLayoutId id="2147483815" r:id="rId3"/>
    <p:sldLayoutId id="2147483816" r:id="rId4"/>
    <p:sldLayoutId id="2147483817" r:id="rId5"/>
    <p:sldLayoutId id="2147483818" r:id="rId6"/>
    <p:sldLayoutId id="2147483819" r:id="rId7"/>
    <p:sldLayoutId id="2147483820" r:id="rId8"/>
    <p:sldLayoutId id="2147483821" r:id="rId9"/>
    <p:sldLayoutId id="2147483822" r:id="rId10"/>
    <p:sldLayoutId id="2147483823"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57734"/>
            <a:ext cx="7772400" cy="2585572"/>
          </a:xfrm>
        </p:spPr>
        <p:txBody>
          <a:bodyPr>
            <a:noAutofit/>
          </a:bodyPr>
          <a:lstStyle/>
          <a:p>
            <a:r>
              <a:rPr lang="id-ID" sz="2800" b="1" dirty="0" smtClean="0"/>
              <a:t/>
            </a:r>
            <a:br>
              <a:rPr lang="id-ID" sz="2800" b="1" dirty="0" smtClean="0"/>
            </a:br>
            <a:r>
              <a:rPr lang="id-ID" sz="2800" b="1" dirty="0" smtClean="0"/>
              <a:t>WORKSHOP </a:t>
            </a:r>
            <a:r>
              <a:rPr lang="id-ID" sz="2800" b="1" dirty="0"/>
              <a:t>STANDAR NASIONAL PENDIDIKAN</a:t>
            </a:r>
            <a:r>
              <a:rPr lang="en-US" sz="2800" b="1" dirty="0" smtClean="0"/>
              <a:t/>
            </a:r>
            <a:br>
              <a:rPr lang="en-US" sz="2800" b="1" dirty="0" smtClean="0"/>
            </a:br>
            <a:r>
              <a:rPr lang="id-ID" sz="3600" b="1" dirty="0"/>
              <a:t> </a:t>
            </a:r>
            <a:r>
              <a:rPr lang="en-US" sz="3600" b="1" dirty="0"/>
              <a:t/>
            </a:r>
            <a:br>
              <a:rPr lang="en-US" sz="3600" b="1" dirty="0"/>
            </a:br>
            <a:r>
              <a:rPr lang="id-ID" sz="3200" b="1" dirty="0"/>
              <a:t>FORUM GROUP DISCUSSION </a:t>
            </a:r>
            <a:r>
              <a:rPr lang="en-US" sz="3600" b="1" dirty="0" smtClean="0"/>
              <a:t/>
            </a:r>
            <a:br>
              <a:rPr lang="en-US" sz="3600" b="1" dirty="0" smtClean="0"/>
            </a:br>
            <a:r>
              <a:rPr lang="id-ID" sz="3600" b="1" dirty="0" smtClean="0"/>
              <a:t>EVALUASI </a:t>
            </a:r>
            <a:r>
              <a:rPr lang="id-ID" sz="3600" b="1" dirty="0"/>
              <a:t>UJIAN NASIONAL </a:t>
            </a:r>
            <a:r>
              <a:rPr lang="id-ID" sz="2400" b="1" dirty="0" smtClean="0"/>
              <a:t/>
            </a:r>
            <a:br>
              <a:rPr lang="id-ID" sz="2400" b="1" dirty="0" smtClean="0"/>
            </a:br>
            <a:r>
              <a:rPr lang="id-ID" sz="2000" b="1" dirty="0" smtClean="0"/>
              <a:t>Hotel Aston Marina, A</a:t>
            </a:r>
            <a:r>
              <a:rPr lang="id-ID" sz="2000" b="1" dirty="0" smtClean="0"/>
              <a:t>ncol, 5-6 Desember 2015</a:t>
            </a:r>
            <a:r>
              <a:rPr lang="en-US" sz="2800" dirty="0" smtClean="0"/>
              <a:t/>
            </a:r>
            <a:br>
              <a:rPr lang="en-US" sz="2800" dirty="0" smtClean="0"/>
            </a:br>
            <a:endParaRPr lang="en-US" sz="2800" dirty="0"/>
          </a:p>
        </p:txBody>
      </p:sp>
      <p:sp>
        <p:nvSpPr>
          <p:cNvPr id="3" name="Subtitle 2"/>
          <p:cNvSpPr>
            <a:spLocks noGrp="1"/>
          </p:cNvSpPr>
          <p:nvPr>
            <p:ph type="subTitle" idx="1"/>
          </p:nvPr>
        </p:nvSpPr>
        <p:spPr>
          <a:xfrm>
            <a:off x="685800" y="3413406"/>
            <a:ext cx="7772400" cy="3003435"/>
          </a:xfrm>
        </p:spPr>
        <p:txBody>
          <a:bodyPr>
            <a:normAutofit fontScale="70000" lnSpcReduction="20000"/>
          </a:bodyPr>
          <a:lstStyle/>
          <a:p>
            <a:r>
              <a:rPr lang="id-ID" sz="2857" b="1" dirty="0"/>
              <a:t>Tim Ahli </a:t>
            </a:r>
            <a:r>
              <a:rPr lang="id-ID" sz="2857" b="1" dirty="0" smtClean="0"/>
              <a:t>:</a:t>
            </a:r>
            <a:r>
              <a:rPr lang="en-US" sz="2857" b="1" dirty="0" smtClean="0"/>
              <a:t> </a:t>
            </a:r>
          </a:p>
          <a:p>
            <a:r>
              <a:rPr lang="id-ID" sz="2857" b="1" dirty="0" smtClean="0"/>
              <a:t>Bahrul </a:t>
            </a:r>
            <a:r>
              <a:rPr lang="id-ID" sz="2857" b="1" dirty="0"/>
              <a:t>Hayat, </a:t>
            </a:r>
            <a:r>
              <a:rPr lang="id-ID" sz="2857" b="1" dirty="0" smtClean="0"/>
              <a:t>Ph.D.</a:t>
            </a:r>
            <a:r>
              <a:rPr lang="en-US" sz="2857" b="1" dirty="0" smtClean="0"/>
              <a:t>, </a:t>
            </a:r>
            <a:r>
              <a:rPr lang="id-ID" sz="2857" b="1" dirty="0" smtClean="0"/>
              <a:t>Prof</a:t>
            </a:r>
            <a:r>
              <a:rPr lang="id-ID" sz="2857" b="1" dirty="0"/>
              <a:t>. Djemari Mardapi, Ph.D</a:t>
            </a:r>
            <a:endParaRPr lang="en-US" sz="2857" b="1" dirty="0"/>
          </a:p>
          <a:p>
            <a:r>
              <a:rPr lang="id-ID" sz="2857" b="1" dirty="0"/>
              <a:t> </a:t>
            </a:r>
            <a:endParaRPr lang="en-US" sz="2857" b="1" dirty="0"/>
          </a:p>
          <a:p>
            <a:r>
              <a:rPr lang="id-ID" sz="2857" b="1" dirty="0"/>
              <a:t>Tim Perumus :</a:t>
            </a:r>
            <a:endParaRPr lang="en-US" sz="2857" b="1" dirty="0" smtClean="0"/>
          </a:p>
          <a:p>
            <a:pPr lvl="0"/>
            <a:r>
              <a:rPr lang="id-ID" sz="2857" b="1" dirty="0" smtClean="0"/>
              <a:t>Ketua: R</a:t>
            </a:r>
            <a:r>
              <a:rPr lang="id-ID" sz="2857" b="1" dirty="0"/>
              <a:t>. Alpha </a:t>
            </a:r>
            <a:r>
              <a:rPr lang="id-ID" sz="2857" b="1" dirty="0" smtClean="0"/>
              <a:t>Amirrachman</a:t>
            </a:r>
            <a:r>
              <a:rPr lang="id-ID" sz="2857" b="1" dirty="0"/>
              <a:t>, </a:t>
            </a:r>
            <a:r>
              <a:rPr lang="id-ID" sz="2857" b="1" dirty="0" smtClean="0"/>
              <a:t>Ph.D. </a:t>
            </a:r>
          </a:p>
          <a:p>
            <a:pPr lvl="0"/>
            <a:r>
              <a:rPr lang="id-ID" sz="2857" b="1" dirty="0" smtClean="0"/>
              <a:t>(</a:t>
            </a:r>
            <a:r>
              <a:rPr lang="id-ID" sz="2857" b="1" dirty="0"/>
              <a:t>Majelis Dikdasmen </a:t>
            </a:r>
            <a:r>
              <a:rPr lang="id-ID" sz="2857" b="1" dirty="0" smtClean="0"/>
              <a:t>PP Muhamammadiyah</a:t>
            </a:r>
            <a:r>
              <a:rPr lang="id-ID" sz="2857" b="1" dirty="0"/>
              <a:t>)</a:t>
            </a:r>
            <a:endParaRPr lang="en-US" sz="2857" b="1" dirty="0" smtClean="0"/>
          </a:p>
          <a:p>
            <a:pPr lvl="0"/>
            <a:r>
              <a:rPr lang="id-ID" sz="2857" b="1" dirty="0" smtClean="0"/>
              <a:t>Sekretaris: Sumiyati</a:t>
            </a:r>
            <a:r>
              <a:rPr lang="id-ID" sz="2857" b="1" dirty="0"/>
              <a:t>, SE, </a:t>
            </a:r>
            <a:r>
              <a:rPr lang="id-ID" sz="2857" b="1" dirty="0" smtClean="0"/>
              <a:t>ME (Setditjen </a:t>
            </a:r>
            <a:r>
              <a:rPr lang="id-ID" sz="2857" b="1" dirty="0"/>
              <a:t>Dikdasmen, Kemdikbud)</a:t>
            </a:r>
            <a:endParaRPr lang="en-US" sz="2857" b="1" dirty="0" smtClean="0"/>
          </a:p>
          <a:p>
            <a:pPr lvl="0"/>
            <a:r>
              <a:rPr lang="id-ID" sz="2857" b="1" dirty="0" smtClean="0"/>
              <a:t>Anggota: Dr</a:t>
            </a:r>
            <a:r>
              <a:rPr lang="id-ID" sz="2857" b="1" dirty="0"/>
              <a:t>. Abdul Kamil </a:t>
            </a:r>
            <a:r>
              <a:rPr lang="id-ID" sz="2857" b="1" dirty="0" smtClean="0"/>
              <a:t>Marisi (LPMP Kalsel)</a:t>
            </a:r>
            <a:r>
              <a:rPr lang="en-US" sz="2857" b="1" dirty="0" smtClean="0"/>
              <a:t>, </a:t>
            </a:r>
            <a:r>
              <a:rPr lang="id-ID" sz="2857" b="1" dirty="0" smtClean="0"/>
              <a:t>Etiwati</a:t>
            </a:r>
            <a:r>
              <a:rPr lang="id-ID" sz="2857" b="1" dirty="0"/>
              <a:t>, S.Pd, </a:t>
            </a:r>
            <a:r>
              <a:rPr lang="id-ID" sz="2857" b="1" dirty="0" smtClean="0"/>
              <a:t>M.M (Lembaga </a:t>
            </a:r>
            <a:r>
              <a:rPr lang="id-ID" sz="2857" b="1" dirty="0"/>
              <a:t>Pendidikan BPK Penabur</a:t>
            </a:r>
            <a:r>
              <a:rPr lang="id-ID" sz="2857" b="1" dirty="0" smtClean="0"/>
              <a:t>),</a:t>
            </a:r>
            <a:r>
              <a:rPr lang="en-US" sz="2857" b="1" dirty="0"/>
              <a:t> </a:t>
            </a:r>
            <a:r>
              <a:rPr lang="id-ID" sz="2857" b="1" dirty="0" smtClean="0"/>
              <a:t>Drs</a:t>
            </a:r>
            <a:r>
              <a:rPr lang="id-ID" sz="2857" b="1" dirty="0"/>
              <a:t>. H. Mukhlis, </a:t>
            </a:r>
            <a:r>
              <a:rPr lang="id-ID" sz="2857" b="1" dirty="0" smtClean="0"/>
              <a:t>M.Pd (MAN </a:t>
            </a:r>
            <a:r>
              <a:rPr lang="id-ID" sz="2857" b="1" dirty="0"/>
              <a:t>1 Banda Aceh)</a:t>
            </a:r>
            <a:endParaRPr lang="en-US" sz="2857" b="1" dirty="0"/>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Content Placeholder 3" descr="Bagan Kelembagaan.jpg"/>
          <p:cNvPicPr>
            <a:picLocks noGrp="1" noChangeAspect="1"/>
          </p:cNvPicPr>
          <p:nvPr>
            <p:ph idx="1"/>
          </p:nvPr>
        </p:nvPicPr>
        <p:blipFill>
          <a:blip r:embed="rId2"/>
          <a:srcRect l="-36468" r="-36468"/>
          <a:stretch>
            <a:fillRect/>
          </a:stretch>
        </p:blipFill>
        <p:spPr>
          <a:xfrm>
            <a:off x="457200" y="1417638"/>
            <a:ext cx="8229600" cy="4708526"/>
          </a:xfrm>
        </p:spPr>
      </p:pic>
      <p:sp>
        <p:nvSpPr>
          <p:cNvPr id="5" name="Title 1"/>
          <p:cNvSpPr>
            <a:spLocks noGrp="1"/>
          </p:cNvSpPr>
          <p:nvPr>
            <p:ph type="title"/>
          </p:nvPr>
        </p:nvSpPr>
        <p:spPr>
          <a:xfrm>
            <a:off x="457200" y="274638"/>
            <a:ext cx="8229600" cy="1143000"/>
          </a:xfrm>
        </p:spPr>
        <p:txBody>
          <a:bodyPr>
            <a:normAutofit/>
          </a:bodyPr>
          <a:lstStyle/>
          <a:p>
            <a:r>
              <a:rPr lang="en-US" b="1" dirty="0" err="1" smtClean="0"/>
              <a:t>Bagan</a:t>
            </a:r>
            <a:r>
              <a:rPr lang="en-US" b="1" dirty="0" smtClean="0"/>
              <a:t> </a:t>
            </a:r>
            <a:r>
              <a:rPr lang="en-US" b="1" dirty="0" err="1" smtClean="0"/>
              <a:t>Lembaga</a:t>
            </a:r>
            <a:r>
              <a:rPr lang="en-US" b="1" dirty="0" smtClean="0"/>
              <a:t> </a:t>
            </a:r>
            <a:r>
              <a:rPr lang="en-US" b="1" dirty="0" err="1" smtClean="0"/>
              <a:t>Penyelenggara</a:t>
            </a:r>
            <a:r>
              <a:rPr lang="en-US" b="1" dirty="0" smtClean="0"/>
              <a:t> UN</a:t>
            </a:r>
            <a:endParaRPr lang="en-US" b="1" dirty="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21650"/>
            <a:ext cx="8229600" cy="5604513"/>
          </a:xfrm>
        </p:spPr>
        <p:txBody>
          <a:bodyPr>
            <a:normAutofit fontScale="77500" lnSpcReduction="20000"/>
          </a:bodyPr>
          <a:lstStyle/>
          <a:p>
            <a:pPr lvl="0">
              <a:buNone/>
            </a:pPr>
            <a:r>
              <a:rPr lang="id-ID" b="1" dirty="0" smtClean="0"/>
              <a:t>4.  Penyiapan </a:t>
            </a:r>
            <a:r>
              <a:rPr lang="id-ID" b="1" dirty="0"/>
              <a:t>Bahan UN</a:t>
            </a:r>
            <a:endParaRPr lang="en-US" b="1" dirty="0" smtClean="0"/>
          </a:p>
          <a:p>
            <a:pPr lvl="0">
              <a:buNone/>
            </a:pPr>
            <a:r>
              <a:rPr lang="id-ID" b="1" dirty="0" smtClean="0"/>
              <a:t>a.  Acuan </a:t>
            </a:r>
            <a:r>
              <a:rPr lang="id-ID" b="1" dirty="0"/>
              <a:t>dalam mengembangkan soal UN (proses rekruitmen dan pelatihan bagi penulis soal, proses penulisan, review dan finalisasi soal)</a:t>
            </a:r>
            <a:endParaRPr lang="en-US" b="1" dirty="0"/>
          </a:p>
          <a:p>
            <a:pPr marL="514350" lvl="0" indent="-514350">
              <a:buFont typeface="+mj-lt"/>
              <a:buAutoNum type="arabicPeriod"/>
            </a:pPr>
            <a:r>
              <a:rPr lang="en-US" dirty="0" err="1"/>
              <a:t>Pengembangan</a:t>
            </a:r>
            <a:r>
              <a:rPr lang="en-US" dirty="0"/>
              <a:t> </a:t>
            </a:r>
            <a:r>
              <a:rPr lang="en-US" dirty="0" err="1"/>
              <a:t>dan</a:t>
            </a:r>
            <a:r>
              <a:rPr lang="en-US" dirty="0"/>
              <a:t> </a:t>
            </a:r>
            <a:r>
              <a:rPr lang="en-US" dirty="0" err="1"/>
              <a:t>pengelolaan</a:t>
            </a:r>
            <a:r>
              <a:rPr lang="en-US" dirty="0"/>
              <a:t> bank </a:t>
            </a:r>
            <a:r>
              <a:rPr lang="en-US" dirty="0" err="1"/>
              <a:t>soal</a:t>
            </a:r>
            <a:r>
              <a:rPr lang="en-US" dirty="0"/>
              <a:t> yang </a:t>
            </a:r>
            <a:r>
              <a:rPr lang="en-US" dirty="0" err="1"/>
              <a:t>terkalibrasi</a:t>
            </a:r>
            <a:r>
              <a:rPr lang="en-US" dirty="0"/>
              <a:t> </a:t>
            </a:r>
            <a:r>
              <a:rPr lang="en-US" dirty="0" err="1"/>
              <a:t>secara</a:t>
            </a:r>
            <a:r>
              <a:rPr lang="en-US" dirty="0"/>
              <a:t> </a:t>
            </a:r>
            <a:r>
              <a:rPr lang="en-US" dirty="0" err="1"/>
              <a:t>nasional</a:t>
            </a:r>
            <a:r>
              <a:rPr lang="en-US" dirty="0"/>
              <a:t>    agar </a:t>
            </a:r>
            <a:r>
              <a:rPr lang="en-US" dirty="0" err="1"/>
              <a:t>terjamin</a:t>
            </a:r>
            <a:r>
              <a:rPr lang="en-US" dirty="0"/>
              <a:t> </a:t>
            </a:r>
            <a:r>
              <a:rPr lang="en-US" dirty="0" err="1"/>
              <a:t>ketersediaan</a:t>
            </a:r>
            <a:r>
              <a:rPr lang="en-US" dirty="0"/>
              <a:t> </a:t>
            </a:r>
            <a:r>
              <a:rPr lang="en-US" dirty="0" err="1"/>
              <a:t>soal</a:t>
            </a:r>
            <a:r>
              <a:rPr lang="en-US" dirty="0"/>
              <a:t> </a:t>
            </a:r>
            <a:r>
              <a:rPr lang="en-US" dirty="0" err="1"/>
              <a:t>Ujian</a:t>
            </a:r>
            <a:r>
              <a:rPr lang="en-US" dirty="0"/>
              <a:t> </a:t>
            </a:r>
            <a:r>
              <a:rPr lang="en-US" dirty="0" err="1"/>
              <a:t>Nasional</a:t>
            </a:r>
            <a:r>
              <a:rPr lang="en-US" dirty="0"/>
              <a:t> yang </a:t>
            </a:r>
            <a:r>
              <a:rPr lang="en-US" dirty="0" err="1"/>
              <a:t>berkualitas</a:t>
            </a:r>
            <a:endParaRPr lang="en-US" dirty="0"/>
          </a:p>
          <a:p>
            <a:pPr marL="514350" lvl="0" indent="-514350">
              <a:buFont typeface="+mj-lt"/>
              <a:buAutoNum type="arabicPeriod"/>
            </a:pPr>
            <a:r>
              <a:rPr lang="en-US" dirty="0" err="1"/>
              <a:t>Pelaporan</a:t>
            </a:r>
            <a:r>
              <a:rPr lang="en-US" dirty="0"/>
              <a:t> </a:t>
            </a:r>
            <a:r>
              <a:rPr lang="en-US" dirty="0" err="1"/>
              <a:t>nilai</a:t>
            </a:r>
            <a:r>
              <a:rPr lang="en-US" dirty="0"/>
              <a:t> </a:t>
            </a:r>
            <a:r>
              <a:rPr lang="en-US" dirty="0" err="1"/>
              <a:t>Ujian</a:t>
            </a:r>
            <a:r>
              <a:rPr lang="en-US" dirty="0"/>
              <a:t> </a:t>
            </a:r>
            <a:r>
              <a:rPr lang="en-US" dirty="0" err="1"/>
              <a:t>Nasional</a:t>
            </a:r>
            <a:r>
              <a:rPr lang="en-US" dirty="0"/>
              <a:t> </a:t>
            </a:r>
            <a:r>
              <a:rPr lang="en-US" dirty="0" err="1"/>
              <a:t>dinyatakan</a:t>
            </a:r>
            <a:r>
              <a:rPr lang="en-US" dirty="0"/>
              <a:t> </a:t>
            </a:r>
            <a:r>
              <a:rPr lang="en-US" dirty="0" err="1"/>
              <a:t>dalam</a:t>
            </a:r>
            <a:r>
              <a:rPr lang="en-US" dirty="0"/>
              <a:t> </a:t>
            </a:r>
            <a:r>
              <a:rPr lang="en-US" dirty="0" err="1"/>
              <a:t>bentuk</a:t>
            </a:r>
            <a:r>
              <a:rPr lang="en-US" dirty="0"/>
              <a:t> </a:t>
            </a:r>
            <a:r>
              <a:rPr lang="en-US" dirty="0" err="1"/>
              <a:t>skor</a:t>
            </a:r>
            <a:r>
              <a:rPr lang="en-US" dirty="0"/>
              <a:t> </a:t>
            </a:r>
            <a:r>
              <a:rPr lang="en-US" dirty="0" err="1"/>
              <a:t>berskala</a:t>
            </a:r>
            <a:r>
              <a:rPr lang="en-US" dirty="0"/>
              <a:t> interval (</a:t>
            </a:r>
            <a:r>
              <a:rPr lang="en-US" i="1" dirty="0"/>
              <a:t>scaled-score),</a:t>
            </a:r>
            <a:r>
              <a:rPr lang="en-US" dirty="0"/>
              <a:t> </a:t>
            </a:r>
            <a:r>
              <a:rPr lang="en-US" dirty="0" err="1"/>
              <a:t>dengan</a:t>
            </a:r>
            <a:r>
              <a:rPr lang="en-US" dirty="0"/>
              <a:t> </a:t>
            </a:r>
            <a:r>
              <a:rPr lang="en-US" dirty="0" err="1"/>
              <a:t>menerapkan</a:t>
            </a:r>
            <a:r>
              <a:rPr lang="en-US" dirty="0"/>
              <a:t> </a:t>
            </a:r>
            <a:r>
              <a:rPr lang="en-US" dirty="0" err="1"/>
              <a:t>metodologi</a:t>
            </a:r>
            <a:r>
              <a:rPr lang="en-US" dirty="0"/>
              <a:t> </a:t>
            </a:r>
            <a:r>
              <a:rPr lang="en-US" dirty="0" err="1"/>
              <a:t>mutakhir</a:t>
            </a:r>
            <a:r>
              <a:rPr lang="en-US" dirty="0"/>
              <a:t>, </a:t>
            </a:r>
            <a:r>
              <a:rPr lang="en-US" dirty="0" err="1"/>
              <a:t>bukan</a:t>
            </a:r>
            <a:r>
              <a:rPr lang="en-US" dirty="0"/>
              <a:t> </a:t>
            </a:r>
            <a:r>
              <a:rPr lang="en-US" dirty="0" err="1"/>
              <a:t>skor</a:t>
            </a:r>
            <a:r>
              <a:rPr lang="en-US" dirty="0"/>
              <a:t> </a:t>
            </a:r>
            <a:r>
              <a:rPr lang="en-US" dirty="0" err="1"/>
              <a:t>berdasarkan</a:t>
            </a:r>
            <a:r>
              <a:rPr lang="en-US" dirty="0"/>
              <a:t> </a:t>
            </a:r>
            <a:r>
              <a:rPr lang="en-US" dirty="0" err="1"/>
              <a:t>banyaknya</a:t>
            </a:r>
            <a:r>
              <a:rPr lang="en-US" dirty="0"/>
              <a:t> </a:t>
            </a:r>
            <a:r>
              <a:rPr lang="en-US" dirty="0" err="1"/>
              <a:t>jawaban</a:t>
            </a:r>
            <a:r>
              <a:rPr lang="en-US" dirty="0"/>
              <a:t> yang </a:t>
            </a:r>
            <a:r>
              <a:rPr lang="en-US" dirty="0" err="1"/>
              <a:t>benar</a:t>
            </a:r>
            <a:endParaRPr lang="en-US" dirty="0"/>
          </a:p>
          <a:p>
            <a:pPr>
              <a:buNone/>
            </a:pPr>
            <a:r>
              <a:rPr lang="id-ID" dirty="0"/>
              <a:t> </a:t>
            </a:r>
            <a:endParaRPr lang="en-US" dirty="0" smtClean="0"/>
          </a:p>
          <a:p>
            <a:pPr lvl="0">
              <a:buNone/>
            </a:pPr>
            <a:r>
              <a:rPr lang="id-ID" b="1" dirty="0" smtClean="0"/>
              <a:t>b.  Penyiapan </a:t>
            </a:r>
            <a:r>
              <a:rPr lang="id-ID" b="1" dirty="0"/>
              <a:t>bahan secara ad hoc</a:t>
            </a:r>
            <a:endParaRPr lang="en-US" b="1" dirty="0" smtClean="0"/>
          </a:p>
          <a:p>
            <a:pPr>
              <a:buNone/>
            </a:pPr>
            <a:r>
              <a:rPr lang="id-ID" dirty="0" smtClean="0"/>
              <a:t>     Pelatihan </a:t>
            </a:r>
            <a:r>
              <a:rPr lang="id-ID" dirty="0"/>
              <a:t>calon penyusun soal UN lalu diseleksi untuk memilih penyusun yang memenuhi kriteria seleksi dengan didukung dana penyusunan soal yang layak</a:t>
            </a:r>
            <a:endParaRPr lang="en-US" dirty="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2990"/>
            <a:ext cx="8229600" cy="6084378"/>
          </a:xfrm>
        </p:spPr>
        <p:txBody>
          <a:bodyPr>
            <a:normAutofit fontScale="55000" lnSpcReduction="20000"/>
          </a:bodyPr>
          <a:lstStyle/>
          <a:p>
            <a:pPr marL="514350" lvl="0" indent="-514350">
              <a:buAutoNum type="arabicPeriod" startAt="5"/>
            </a:pPr>
            <a:r>
              <a:rPr lang="id-ID" b="1" dirty="0" smtClean="0"/>
              <a:t>Pelaksanaan </a:t>
            </a:r>
            <a:r>
              <a:rPr lang="id-ID" b="1" dirty="0"/>
              <a:t>UN </a:t>
            </a:r>
            <a:r>
              <a:rPr lang="id-ID" b="1" dirty="0" smtClean="0"/>
              <a:t>Berbasis Komputer (UN-BK)</a:t>
            </a:r>
          </a:p>
          <a:p>
            <a:pPr marL="514350" lvl="0" indent="-514350">
              <a:buNone/>
            </a:pPr>
            <a:endParaRPr lang="en-US" b="1" dirty="0" smtClean="0"/>
          </a:p>
          <a:p>
            <a:pPr lvl="0">
              <a:buNone/>
            </a:pPr>
            <a:r>
              <a:rPr lang="id-ID" b="1" dirty="0" smtClean="0"/>
              <a:t>a.    Waktu </a:t>
            </a:r>
            <a:r>
              <a:rPr lang="id-ID" b="1" dirty="0"/>
              <a:t>pelaksanaan UN </a:t>
            </a:r>
            <a:endParaRPr lang="en-US" b="1" dirty="0" smtClean="0"/>
          </a:p>
          <a:p>
            <a:pPr>
              <a:buNone/>
            </a:pPr>
            <a:r>
              <a:rPr lang="en-US" dirty="0" smtClean="0"/>
              <a:t>       </a:t>
            </a:r>
            <a:r>
              <a:rPr lang="en-US" dirty="0" err="1" smtClean="0"/>
              <a:t>Ujian</a:t>
            </a:r>
            <a:r>
              <a:rPr lang="en-US" dirty="0" smtClean="0"/>
              <a:t> </a:t>
            </a:r>
            <a:r>
              <a:rPr lang="en-US" dirty="0" err="1"/>
              <a:t>Nasional</a:t>
            </a:r>
            <a:r>
              <a:rPr lang="en-US" dirty="0"/>
              <a:t> </a:t>
            </a:r>
            <a:r>
              <a:rPr lang="en-US" dirty="0" err="1"/>
              <a:t>dapat</a:t>
            </a:r>
            <a:r>
              <a:rPr lang="en-US" dirty="0"/>
              <a:t> </a:t>
            </a:r>
            <a:r>
              <a:rPr lang="en-US" dirty="0" err="1"/>
              <a:t>diselenggarakan</a:t>
            </a:r>
            <a:r>
              <a:rPr lang="en-US" dirty="0"/>
              <a:t> </a:t>
            </a:r>
            <a:r>
              <a:rPr lang="en-US" dirty="0" err="1"/>
              <a:t>pada</a:t>
            </a:r>
            <a:r>
              <a:rPr lang="en-US" dirty="0"/>
              <a:t> </a:t>
            </a:r>
            <a:r>
              <a:rPr lang="en-US" dirty="0" err="1"/>
              <a:t>jadwal</a:t>
            </a:r>
            <a:r>
              <a:rPr lang="en-US" dirty="0"/>
              <a:t> yang </a:t>
            </a:r>
            <a:r>
              <a:rPr lang="en-US" dirty="0" err="1"/>
              <a:t>bersamaan</a:t>
            </a:r>
            <a:r>
              <a:rPr lang="en-US" dirty="0"/>
              <a:t> </a:t>
            </a:r>
            <a:r>
              <a:rPr lang="en-US" dirty="0" err="1"/>
              <a:t>atau</a:t>
            </a:r>
            <a:r>
              <a:rPr lang="en-US" dirty="0"/>
              <a:t> </a:t>
            </a:r>
            <a:r>
              <a:rPr lang="en-US" dirty="0" err="1"/>
              <a:t>tidak</a:t>
            </a:r>
            <a:r>
              <a:rPr lang="en-US" dirty="0"/>
              <a:t>,</a:t>
            </a:r>
            <a:r>
              <a:rPr lang="en-US" dirty="0" smtClean="0"/>
              <a:t>   </a:t>
            </a:r>
            <a:r>
              <a:rPr lang="en-US" dirty="0" err="1" smtClean="0"/>
              <a:t>secara</a:t>
            </a:r>
            <a:r>
              <a:rPr lang="en-US" dirty="0" smtClean="0"/>
              <a:t> </a:t>
            </a:r>
            <a:r>
              <a:rPr lang="en-US" dirty="0" err="1"/>
              <a:t>terpusat</a:t>
            </a:r>
            <a:r>
              <a:rPr lang="en-US" dirty="0"/>
              <a:t> </a:t>
            </a:r>
            <a:r>
              <a:rPr lang="en-US" dirty="0" err="1"/>
              <a:t>atau</a:t>
            </a:r>
            <a:r>
              <a:rPr lang="en-US" dirty="0"/>
              <a:t> </a:t>
            </a:r>
            <a:r>
              <a:rPr lang="en-US" dirty="0" err="1"/>
              <a:t>terdesentralisasi</a:t>
            </a:r>
            <a:r>
              <a:rPr lang="en-US" dirty="0"/>
              <a:t>, </a:t>
            </a:r>
            <a:r>
              <a:rPr lang="en-US" dirty="0" err="1"/>
              <a:t>sepanjang</a:t>
            </a:r>
            <a:r>
              <a:rPr lang="en-US" dirty="0"/>
              <a:t> </a:t>
            </a:r>
            <a:r>
              <a:rPr lang="en-US" dirty="0" err="1"/>
              <a:t>memenuhi</a:t>
            </a:r>
            <a:r>
              <a:rPr lang="en-US" dirty="0"/>
              <a:t> </a:t>
            </a:r>
            <a:r>
              <a:rPr lang="en-US" dirty="0" err="1"/>
              <a:t>prinsip</a:t>
            </a:r>
            <a:r>
              <a:rPr lang="en-US" dirty="0"/>
              <a:t> </a:t>
            </a:r>
            <a:r>
              <a:rPr lang="en-US" dirty="0" err="1"/>
              <a:t>objektivitas</a:t>
            </a:r>
            <a:r>
              <a:rPr lang="en-US" dirty="0"/>
              <a:t>, </a:t>
            </a:r>
            <a:r>
              <a:rPr lang="en-US" dirty="0" err="1"/>
              <a:t>komparabilitas</a:t>
            </a:r>
            <a:r>
              <a:rPr lang="en-US" dirty="0"/>
              <a:t>, </a:t>
            </a:r>
            <a:r>
              <a:rPr lang="en-US" dirty="0" err="1"/>
              <a:t>kredibilitas</a:t>
            </a:r>
            <a:r>
              <a:rPr lang="en-US" dirty="0"/>
              <a:t>, </a:t>
            </a:r>
            <a:r>
              <a:rPr lang="en-US" dirty="0" err="1"/>
              <a:t>akuntabilitas</a:t>
            </a:r>
            <a:r>
              <a:rPr lang="en-US" dirty="0"/>
              <a:t>, </a:t>
            </a:r>
            <a:r>
              <a:rPr lang="en-US" dirty="0" err="1"/>
              <a:t>dan</a:t>
            </a:r>
            <a:r>
              <a:rPr lang="en-US" dirty="0"/>
              <a:t> </a:t>
            </a:r>
            <a:r>
              <a:rPr lang="en-US" dirty="0" err="1"/>
              <a:t>profesionalitas</a:t>
            </a:r>
            <a:r>
              <a:rPr lang="en-US" dirty="0"/>
              <a:t> </a:t>
            </a:r>
            <a:r>
              <a:rPr lang="en-US" dirty="0" err="1"/>
              <a:t>sesuai</a:t>
            </a:r>
            <a:r>
              <a:rPr lang="en-US" dirty="0"/>
              <a:t> </a:t>
            </a:r>
            <a:r>
              <a:rPr lang="en-US" dirty="0" err="1"/>
              <a:t>persyaratan</a:t>
            </a:r>
            <a:r>
              <a:rPr lang="en-US" dirty="0"/>
              <a:t> yang </a:t>
            </a:r>
            <a:r>
              <a:rPr lang="en-US" dirty="0" err="1"/>
              <a:t>ditetapkan</a:t>
            </a:r>
            <a:r>
              <a:rPr lang="en-US" dirty="0"/>
              <a:t> </a:t>
            </a:r>
            <a:r>
              <a:rPr lang="en-US" dirty="0" err="1"/>
              <a:t>oleh</a:t>
            </a:r>
            <a:r>
              <a:rPr lang="en-US" dirty="0"/>
              <a:t> </a:t>
            </a:r>
            <a:r>
              <a:rPr lang="en-US" dirty="0" err="1"/>
              <a:t>Badan</a:t>
            </a:r>
            <a:r>
              <a:rPr lang="en-US" dirty="0"/>
              <a:t> </a:t>
            </a:r>
            <a:r>
              <a:rPr lang="en-US" dirty="0" err="1"/>
              <a:t>Standar</a:t>
            </a:r>
            <a:r>
              <a:rPr lang="en-US" dirty="0"/>
              <a:t> </a:t>
            </a:r>
            <a:r>
              <a:rPr lang="en-US" dirty="0" err="1"/>
              <a:t>Nasional</a:t>
            </a:r>
            <a:r>
              <a:rPr lang="en-US" dirty="0"/>
              <a:t> </a:t>
            </a:r>
            <a:r>
              <a:rPr lang="en-US" dirty="0" err="1"/>
              <a:t>Pendidikan</a:t>
            </a:r>
            <a:r>
              <a:rPr lang="en-US" dirty="0"/>
              <a:t> (BSNP</a:t>
            </a:r>
            <a:r>
              <a:rPr lang="en-US" dirty="0" smtClean="0"/>
              <a:t>). </a:t>
            </a:r>
            <a:r>
              <a:rPr lang="id-ID" dirty="0" smtClean="0"/>
              <a:t>Rentang </a:t>
            </a:r>
            <a:r>
              <a:rPr lang="id-ID" dirty="0"/>
              <a:t>waktu pelaksanaan UN paling lama 1 (satu) bulan dengan pengaturan jadwal oleh </a:t>
            </a:r>
            <a:r>
              <a:rPr lang="id-ID" dirty="0" smtClean="0"/>
              <a:t>sekolah.</a:t>
            </a:r>
          </a:p>
          <a:p>
            <a:pPr>
              <a:buNone/>
            </a:pPr>
            <a:endParaRPr lang="en-US" dirty="0" smtClean="0"/>
          </a:p>
          <a:p>
            <a:pPr>
              <a:buNone/>
            </a:pPr>
            <a:r>
              <a:rPr lang="en-US" b="1" dirty="0" err="1" smtClean="0"/>
              <a:t>b</a:t>
            </a:r>
            <a:r>
              <a:rPr lang="en-US" b="1" dirty="0" smtClean="0"/>
              <a:t>.     </a:t>
            </a:r>
            <a:r>
              <a:rPr lang="id-ID" b="1" dirty="0" smtClean="0"/>
              <a:t>Apakah </a:t>
            </a:r>
            <a:r>
              <a:rPr lang="id-ID" b="1" dirty="0"/>
              <a:t>memperhatikan variasi mutu </a:t>
            </a:r>
            <a:r>
              <a:rPr lang="id-ID" b="1" dirty="0" smtClean="0"/>
              <a:t>sekolah?</a:t>
            </a:r>
            <a:endParaRPr lang="en-US" b="1" dirty="0" smtClean="0"/>
          </a:p>
          <a:p>
            <a:pPr>
              <a:buNone/>
            </a:pPr>
            <a:r>
              <a:rPr lang="en-US" dirty="0" smtClean="0"/>
              <a:t>         </a:t>
            </a:r>
            <a:r>
              <a:rPr lang="id-ID" dirty="0" smtClean="0"/>
              <a:t>Tidak </a:t>
            </a:r>
            <a:r>
              <a:rPr lang="id-ID" dirty="0"/>
              <a:t>perlu. Semua sekolah menyiapkan diri untuk melaksanakan </a:t>
            </a:r>
            <a:r>
              <a:rPr lang="id-ID" dirty="0" smtClean="0"/>
              <a:t>UN-BK</a:t>
            </a:r>
            <a:endParaRPr lang="en-US" dirty="0"/>
          </a:p>
          <a:p>
            <a:pPr>
              <a:buNone/>
            </a:pPr>
            <a:r>
              <a:rPr lang="id-ID" dirty="0"/>
              <a:t> </a:t>
            </a:r>
            <a:endParaRPr lang="en-US" dirty="0" smtClean="0"/>
          </a:p>
          <a:p>
            <a:pPr lvl="0">
              <a:buNone/>
            </a:pPr>
            <a:r>
              <a:rPr lang="id-ID" b="1" dirty="0" smtClean="0"/>
              <a:t>c.     Adakah </a:t>
            </a:r>
            <a:r>
              <a:rPr lang="id-ID" b="1" dirty="0"/>
              <a:t>persiapan khusus terkait UN bagi siswa, guru, dan kepsek di luar </a:t>
            </a:r>
            <a:r>
              <a:rPr lang="id-ID" b="1" dirty="0" smtClean="0"/>
              <a:t>KBM?</a:t>
            </a:r>
            <a:endParaRPr lang="en-US" b="1" dirty="0" smtClean="0"/>
          </a:p>
          <a:p>
            <a:pPr>
              <a:buNone/>
            </a:pPr>
            <a:r>
              <a:rPr lang="id-ID" dirty="0" smtClean="0"/>
              <a:t>        Ya diperlukan </a:t>
            </a:r>
            <a:r>
              <a:rPr lang="id-ID" dirty="0"/>
              <a:t>persiapan khusus bagi siswa, guru dan kepsek dalam melaksanakan UN BK,  antara </a:t>
            </a:r>
            <a:r>
              <a:rPr lang="id-ID" dirty="0" smtClean="0"/>
              <a:t>lain: Guru </a:t>
            </a:r>
            <a:r>
              <a:rPr lang="id-ID" dirty="0"/>
              <a:t>dan siswa  </a:t>
            </a:r>
            <a:r>
              <a:rPr lang="en-US" dirty="0" err="1" smtClean="0">
                <a:sym typeface="Wingdings"/>
              </a:rPr>
              <a:t></a:t>
            </a:r>
            <a:r>
              <a:rPr lang="en-US" dirty="0" smtClean="0">
                <a:sym typeface="Wingdings"/>
              </a:rPr>
              <a:t> </a:t>
            </a:r>
            <a:r>
              <a:rPr lang="id-ID" dirty="0" smtClean="0"/>
              <a:t>memiliki </a:t>
            </a:r>
            <a:r>
              <a:rPr lang="id-ID" dirty="0"/>
              <a:t>pengalaman dalam mengikuti latihan/simulasi </a:t>
            </a:r>
            <a:r>
              <a:rPr lang="id-ID" dirty="0" smtClean="0"/>
              <a:t>UN-BK </a:t>
            </a:r>
            <a:r>
              <a:rPr lang="en-US" dirty="0" smtClean="0"/>
              <a:t> </a:t>
            </a:r>
            <a:r>
              <a:rPr lang="id-ID" dirty="0" smtClean="0"/>
              <a:t> Kepsek </a:t>
            </a:r>
            <a:r>
              <a:rPr lang="en-US" dirty="0" err="1" smtClean="0">
                <a:sym typeface="Wingdings"/>
              </a:rPr>
              <a:t></a:t>
            </a:r>
            <a:r>
              <a:rPr lang="en-US" dirty="0" smtClean="0">
                <a:sym typeface="Wingdings"/>
              </a:rPr>
              <a:t> </a:t>
            </a:r>
            <a:r>
              <a:rPr lang="id-ID" dirty="0" smtClean="0"/>
              <a:t>membiasakan </a:t>
            </a:r>
            <a:r>
              <a:rPr lang="id-ID" dirty="0"/>
              <a:t>diri dalam penggunaan TIK</a:t>
            </a:r>
            <a:endParaRPr lang="en-US" dirty="0" smtClean="0"/>
          </a:p>
          <a:p>
            <a:endParaRPr lang="en-US" dirty="0" smtClean="0"/>
          </a:p>
          <a:p>
            <a:pPr lvl="0">
              <a:buNone/>
            </a:pPr>
            <a:r>
              <a:rPr lang="id-ID" b="1" dirty="0" smtClean="0"/>
              <a:t>d.     Pelaksanaan UN-BK</a:t>
            </a:r>
            <a:endParaRPr lang="en-US" b="1" dirty="0" smtClean="0"/>
          </a:p>
          <a:p>
            <a:pPr marL="514350" lvl="0" indent="-514350">
              <a:buNone/>
            </a:pPr>
            <a:r>
              <a:rPr lang="id-ID" dirty="0" smtClean="0"/>
              <a:t>	1. UN </a:t>
            </a:r>
            <a:r>
              <a:rPr lang="id-ID" dirty="0"/>
              <a:t>berbasis komputer </a:t>
            </a:r>
            <a:r>
              <a:rPr lang="en-US" dirty="0" err="1"/>
              <a:t>perlu</a:t>
            </a:r>
            <a:r>
              <a:rPr lang="en-US" dirty="0"/>
              <a:t> </a:t>
            </a:r>
            <a:r>
              <a:rPr lang="en-US" dirty="0" err="1"/>
              <a:t>terus</a:t>
            </a:r>
            <a:r>
              <a:rPr lang="en-US" dirty="0"/>
              <a:t> </a:t>
            </a:r>
            <a:r>
              <a:rPr lang="en-US" dirty="0" err="1"/>
              <a:t>diperluas</a:t>
            </a:r>
            <a:r>
              <a:rPr lang="en-US" dirty="0"/>
              <a:t> </a:t>
            </a:r>
            <a:r>
              <a:rPr lang="en-US" dirty="0" err="1"/>
              <a:t>karena</a:t>
            </a:r>
            <a:r>
              <a:rPr lang="en-US" dirty="0"/>
              <a:t> </a:t>
            </a:r>
            <a:r>
              <a:rPr lang="en-US" dirty="0" err="1"/>
              <a:t>dapat</a:t>
            </a:r>
            <a:r>
              <a:rPr lang="en-US" dirty="0"/>
              <a:t> </a:t>
            </a:r>
            <a:r>
              <a:rPr lang="en-US" dirty="0" err="1"/>
              <a:t>meningkatkan</a:t>
            </a:r>
            <a:r>
              <a:rPr lang="en-US" dirty="0"/>
              <a:t> </a:t>
            </a:r>
            <a:r>
              <a:rPr lang="en-US" dirty="0" err="1"/>
              <a:t>objektivitas</a:t>
            </a:r>
            <a:r>
              <a:rPr lang="en-US" dirty="0"/>
              <a:t> </a:t>
            </a:r>
            <a:r>
              <a:rPr lang="en-US" dirty="0" err="1"/>
              <a:t>dan</a:t>
            </a:r>
            <a:r>
              <a:rPr lang="en-US" dirty="0"/>
              <a:t> </a:t>
            </a:r>
            <a:r>
              <a:rPr lang="en-US" dirty="0" err="1"/>
              <a:t>efisiensi</a:t>
            </a:r>
            <a:endParaRPr lang="en-US" dirty="0" smtClean="0"/>
          </a:p>
          <a:p>
            <a:pPr marL="514350" lvl="0" indent="-514350">
              <a:buNone/>
            </a:pPr>
            <a:r>
              <a:rPr lang="id-ID" dirty="0" smtClean="0"/>
              <a:t>	2. Dalam </a:t>
            </a:r>
            <a:r>
              <a:rPr lang="id-ID" dirty="0"/>
              <a:t>jangka panjang Pemerintah perlu merintis pelaksanaan Ujian Nasional dalam </a:t>
            </a:r>
            <a:r>
              <a:rPr lang="id-ID" i="1" dirty="0"/>
              <a:t>Computerized Adaptive Testing </a:t>
            </a:r>
            <a:r>
              <a:rPr lang="id-ID" dirty="0"/>
              <a:t>(CAT) </a:t>
            </a:r>
            <a:endParaRPr lang="en-US" dirty="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69074"/>
            <a:ext cx="8229600" cy="5457090"/>
          </a:xfrm>
        </p:spPr>
        <p:txBody>
          <a:bodyPr>
            <a:normAutofit fontScale="55000" lnSpcReduction="20000"/>
          </a:bodyPr>
          <a:lstStyle/>
          <a:p>
            <a:pPr lvl="0">
              <a:buNone/>
            </a:pPr>
            <a:r>
              <a:rPr lang="id-ID" b="1" dirty="0" smtClean="0"/>
              <a:t>e.   Kesiapan </a:t>
            </a:r>
            <a:r>
              <a:rPr lang="id-ID" b="1" dirty="0"/>
              <a:t>melaksanakan </a:t>
            </a:r>
            <a:r>
              <a:rPr lang="id-ID" b="1" dirty="0" smtClean="0"/>
              <a:t>UN-BK?</a:t>
            </a:r>
            <a:endParaRPr lang="en-US" b="1" dirty="0" smtClean="0"/>
          </a:p>
          <a:p>
            <a:pPr>
              <a:buNone/>
            </a:pPr>
            <a:r>
              <a:rPr lang="id-ID" dirty="0" smtClean="0"/>
              <a:t>       Untuk </a:t>
            </a:r>
            <a:r>
              <a:rPr lang="id-ID" dirty="0"/>
              <a:t>melaksanakan </a:t>
            </a:r>
            <a:r>
              <a:rPr lang="id-ID" dirty="0" smtClean="0"/>
              <a:t>UN-BK</a:t>
            </a:r>
            <a:r>
              <a:rPr lang="id-ID" dirty="0"/>
              <a:t>, diperlukan penguatan bank soal dengan random paket soal dan penyediaan sarana prasarana yang memadai. Pemerintah memperluas pelaksanaan </a:t>
            </a:r>
            <a:r>
              <a:rPr lang="id-ID" dirty="0" smtClean="0"/>
              <a:t>UN BK </a:t>
            </a:r>
            <a:r>
              <a:rPr lang="id-ID" dirty="0"/>
              <a:t>dengan mendayagunakan dan/atau meningkatkan sarana prasarana pendukung yang tersedia di sekolah/ madrasah dan/atau lembaga lainnya di daerah. Peralatan dapat menggunakan laboratorium komputer sekolah berkolaborasi dengan komite sekolah</a:t>
            </a:r>
            <a:endParaRPr lang="en-US" dirty="0" smtClean="0"/>
          </a:p>
          <a:p>
            <a:pPr>
              <a:buNone/>
            </a:pPr>
            <a:r>
              <a:rPr lang="id-ID" dirty="0"/>
              <a:t> </a:t>
            </a:r>
            <a:endParaRPr lang="en-US" dirty="0" smtClean="0"/>
          </a:p>
          <a:p>
            <a:pPr lvl="0">
              <a:buNone/>
            </a:pPr>
            <a:r>
              <a:rPr lang="id-ID" b="1" dirty="0" smtClean="0"/>
              <a:t>f.    Keunggulan </a:t>
            </a:r>
            <a:r>
              <a:rPr lang="id-ID" b="1" dirty="0"/>
              <a:t>dan kelemahan </a:t>
            </a:r>
            <a:r>
              <a:rPr lang="id-ID" b="1" dirty="0" smtClean="0"/>
              <a:t>UN-BK?</a:t>
            </a:r>
            <a:endParaRPr lang="en-US" b="1" dirty="0" smtClean="0"/>
          </a:p>
          <a:p>
            <a:pPr>
              <a:buNone/>
            </a:pPr>
            <a:r>
              <a:rPr lang="id-ID" dirty="0" smtClean="0"/>
              <a:t>      Keunggulan </a:t>
            </a:r>
            <a:r>
              <a:rPr lang="id-ID" dirty="0"/>
              <a:t>antara lain  penghematan biaya dalam hal  pencetakan naskah dan LJUN, aparat pengamanan, ruang penyimpanan naskah dan LJUN, alat scanning dan biaya pemindaian</a:t>
            </a:r>
            <a:endParaRPr lang="en-US" dirty="0" smtClean="0"/>
          </a:p>
          <a:p>
            <a:pPr>
              <a:buNone/>
            </a:pPr>
            <a:r>
              <a:rPr lang="id-ID" dirty="0" smtClean="0"/>
              <a:t>      Kelemahan </a:t>
            </a:r>
            <a:r>
              <a:rPr lang="id-ID" dirty="0"/>
              <a:t>antara lain sarana prasarana belum memadai secara merata, siswa dan guru belum seluruhnya menguasai TIK</a:t>
            </a:r>
            <a:endParaRPr lang="en-US" dirty="0"/>
          </a:p>
          <a:p>
            <a:pPr>
              <a:buNone/>
            </a:pPr>
            <a:r>
              <a:rPr lang="id-ID" dirty="0"/>
              <a:t> </a:t>
            </a:r>
            <a:endParaRPr lang="en-US" dirty="0" smtClean="0"/>
          </a:p>
          <a:p>
            <a:pPr lvl="0">
              <a:buNone/>
            </a:pPr>
            <a:r>
              <a:rPr lang="id-ID" b="1" dirty="0" smtClean="0"/>
              <a:t>g.   Kredibilitas </a:t>
            </a:r>
            <a:r>
              <a:rPr lang="id-ID" b="1" dirty="0"/>
              <a:t>atau indeks objektivitas pelaksanaan </a:t>
            </a:r>
            <a:r>
              <a:rPr lang="id-ID" b="1" dirty="0" smtClean="0"/>
              <a:t>UN?</a:t>
            </a:r>
            <a:endParaRPr lang="en-US" b="1" dirty="0" smtClean="0"/>
          </a:p>
          <a:p>
            <a:pPr>
              <a:buNone/>
            </a:pPr>
            <a:r>
              <a:rPr lang="id-ID" dirty="0" smtClean="0"/>
              <a:t>       Pelaporan </a:t>
            </a:r>
            <a:r>
              <a:rPr lang="id-ID" dirty="0"/>
              <a:t>hasil Ujian Nasional dirumuskan dalam bentuk deskripsi tentang pencapaian kompetensi untuk setiap mata ujian yang dapat dengan mudah dimanfaatkan oleh sekolah/madrasah, Dinas Pendidikan Provinsi, Kab/Kota dan Kantor Kementerian Agama, Kab/kota, dan Provinsi</a:t>
            </a:r>
            <a:endParaRPr lang="en-US" dirty="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28866"/>
            <a:ext cx="8229600" cy="5797297"/>
          </a:xfrm>
        </p:spPr>
        <p:txBody>
          <a:bodyPr>
            <a:normAutofit fontScale="40000" lnSpcReduction="20000"/>
          </a:bodyPr>
          <a:lstStyle/>
          <a:p>
            <a:pPr lvl="0">
              <a:buNone/>
            </a:pPr>
            <a:r>
              <a:rPr lang="id-ID" sz="4211" b="1" dirty="0" smtClean="0"/>
              <a:t>6.  Pengawasan </a:t>
            </a:r>
            <a:r>
              <a:rPr lang="id-ID" sz="4211" b="1" dirty="0"/>
              <a:t>dan Pemeriksaan UN</a:t>
            </a:r>
            <a:endParaRPr lang="en-US" sz="4211" b="1" dirty="0" smtClean="0"/>
          </a:p>
          <a:p>
            <a:pPr marL="514350" lvl="0" indent="-514350">
              <a:buAutoNum type="alphaLcPeriod"/>
            </a:pPr>
            <a:r>
              <a:rPr lang="id-ID" sz="4211" b="1" dirty="0" smtClean="0"/>
              <a:t>Sistem </a:t>
            </a:r>
            <a:r>
              <a:rPr lang="id-ID" sz="4211" b="1" dirty="0"/>
              <a:t>dan SDM Pengawasan UN</a:t>
            </a:r>
            <a:endParaRPr lang="en-US" sz="4211" b="1" dirty="0" smtClean="0"/>
          </a:p>
          <a:p>
            <a:pPr marL="514350" indent="-514350">
              <a:buNone/>
            </a:pPr>
            <a:r>
              <a:rPr lang="id-ID" sz="4211" dirty="0"/>
              <a:t> </a:t>
            </a:r>
            <a:r>
              <a:rPr lang="id-ID" sz="4211" dirty="0" smtClean="0"/>
              <a:t>           Pengawasan </a:t>
            </a:r>
            <a:r>
              <a:rPr lang="id-ID" sz="4211" dirty="0"/>
              <a:t>di ruang ujian oleh guru dengan sistem silang antar sekolah, sedangkan pengawasan penyelenggaraan tingkat provinsi dan kabupaten</a:t>
            </a:r>
            <a:endParaRPr lang="en-US" sz="4211" dirty="0" smtClean="0"/>
          </a:p>
          <a:p>
            <a:pPr marL="514350" indent="-514350">
              <a:buAutoNum type="alphaLcPeriod" startAt="2"/>
            </a:pPr>
            <a:r>
              <a:rPr lang="id-ID" sz="4211" b="1" dirty="0" smtClean="0"/>
              <a:t>Sistem </a:t>
            </a:r>
            <a:r>
              <a:rPr lang="id-ID" sz="4211" b="1" dirty="0"/>
              <a:t>dan Pemeriksaan hasil UN</a:t>
            </a:r>
            <a:endParaRPr lang="en-US" sz="4211" b="1" dirty="0" smtClean="0"/>
          </a:p>
          <a:p>
            <a:pPr marL="514350" indent="-514350">
              <a:buNone/>
            </a:pPr>
            <a:r>
              <a:rPr lang="id-ID" sz="4211" dirty="0" smtClean="0"/>
              <a:t>            Pemeriksaan </a:t>
            </a:r>
            <a:r>
              <a:rPr lang="id-ID" sz="4211" dirty="0"/>
              <a:t>hasil UN untuk SMA/SMK oleh PT, untuk SMP oleh LPMP</a:t>
            </a:r>
            <a:endParaRPr lang="en-US" sz="4211" dirty="0"/>
          </a:p>
          <a:p>
            <a:pPr>
              <a:buNone/>
            </a:pPr>
            <a:r>
              <a:rPr lang="id-ID" sz="4211" dirty="0"/>
              <a:t> </a:t>
            </a:r>
            <a:endParaRPr lang="en-US" sz="4211" dirty="0" smtClean="0"/>
          </a:p>
          <a:p>
            <a:pPr lvl="0">
              <a:buNone/>
            </a:pPr>
            <a:r>
              <a:rPr lang="id-ID" sz="4211" b="1" dirty="0" smtClean="0"/>
              <a:t>7.  Pembiayaan </a:t>
            </a:r>
            <a:r>
              <a:rPr lang="id-ID" sz="4211" b="1" dirty="0"/>
              <a:t>dan Dukungan Sarana Prasarana UN</a:t>
            </a:r>
            <a:endParaRPr lang="en-US" sz="4211" b="1" dirty="0" smtClean="0"/>
          </a:p>
          <a:p>
            <a:pPr lvl="0">
              <a:buNone/>
            </a:pPr>
            <a:r>
              <a:rPr lang="id-ID" sz="4211" b="1" dirty="0" smtClean="0"/>
              <a:t>a.       Biaya </a:t>
            </a:r>
            <a:r>
              <a:rPr lang="id-ID" sz="4211" b="1" dirty="0"/>
              <a:t>UN menjadi tanggung jawab </a:t>
            </a:r>
            <a:r>
              <a:rPr lang="id-ID" sz="4211" b="1" dirty="0" smtClean="0"/>
              <a:t>siapa?</a:t>
            </a:r>
            <a:endParaRPr lang="en-US" sz="4211" b="1" dirty="0" smtClean="0"/>
          </a:p>
          <a:p>
            <a:pPr>
              <a:buNone/>
            </a:pPr>
            <a:r>
              <a:rPr lang="id-ID" sz="4211" dirty="0" smtClean="0"/>
              <a:t>          Mengingat </a:t>
            </a:r>
            <a:r>
              <a:rPr lang="id-ID" sz="4211" dirty="0"/>
              <a:t>kompleksitas pengelolaan dana UN dalam DIPA Balitbang, </a:t>
            </a:r>
            <a:r>
              <a:rPr lang="id-ID" sz="4211" dirty="0" smtClean="0"/>
              <a:t>keterlambatan</a:t>
            </a:r>
          </a:p>
          <a:p>
            <a:pPr>
              <a:buNone/>
            </a:pPr>
            <a:r>
              <a:rPr lang="id-ID" sz="4211" dirty="0"/>
              <a:t> </a:t>
            </a:r>
            <a:r>
              <a:rPr lang="id-ID" sz="4211" dirty="0" smtClean="0"/>
              <a:t>         pencairan </a:t>
            </a:r>
            <a:r>
              <a:rPr lang="id-ID" sz="4211" dirty="0"/>
              <a:t>dan keterlambatan pertanggungjawaban penggunaan dana, maka </a:t>
            </a:r>
            <a:r>
              <a:rPr lang="id-ID" sz="4211" dirty="0" smtClean="0"/>
              <a:t>perlu</a:t>
            </a:r>
          </a:p>
          <a:p>
            <a:pPr>
              <a:buNone/>
            </a:pPr>
            <a:r>
              <a:rPr lang="id-ID" sz="4211" dirty="0"/>
              <a:t> </a:t>
            </a:r>
            <a:r>
              <a:rPr lang="id-ID" sz="4211" dirty="0" smtClean="0"/>
              <a:t>         </a:t>
            </a:r>
            <a:r>
              <a:rPr lang="id-ID" sz="4211" dirty="0"/>
              <a:t>otonomi pengelolaan dana UN oleh BSNP yang sesuai aturan yang berlaku</a:t>
            </a:r>
            <a:endParaRPr lang="en-US" sz="4211" dirty="0" smtClean="0"/>
          </a:p>
          <a:p>
            <a:pPr lvl="0">
              <a:buNone/>
            </a:pPr>
            <a:r>
              <a:rPr lang="en-US" sz="4211" b="1" dirty="0" err="1" smtClean="0"/>
              <a:t>b</a:t>
            </a:r>
            <a:r>
              <a:rPr lang="en-US" sz="4211" b="1" dirty="0" smtClean="0"/>
              <a:t>.      </a:t>
            </a:r>
            <a:r>
              <a:rPr lang="id-ID" sz="4211" b="1" dirty="0" smtClean="0"/>
              <a:t>Apakah </a:t>
            </a:r>
            <a:r>
              <a:rPr lang="id-ID" sz="4211" b="1" dirty="0"/>
              <a:t>pembiayaan dengan sistem proyek atau </a:t>
            </a:r>
            <a:r>
              <a:rPr lang="id-ID" sz="4211" b="1" dirty="0" smtClean="0"/>
              <a:t>bagaimana?</a:t>
            </a:r>
            <a:endParaRPr lang="en-US" sz="4211" b="1" dirty="0" smtClean="0"/>
          </a:p>
          <a:p>
            <a:pPr>
              <a:buNone/>
            </a:pPr>
            <a:r>
              <a:rPr lang="id-ID" sz="4211" dirty="0" smtClean="0"/>
              <a:t>          Pembiayaan </a:t>
            </a:r>
            <a:r>
              <a:rPr lang="id-ID" sz="4211" dirty="0"/>
              <a:t>dengan sistem program terencana dan </a:t>
            </a:r>
            <a:r>
              <a:rPr lang="id-ID" sz="4211" dirty="0" smtClean="0"/>
              <a:t>berkelanjutan</a:t>
            </a:r>
            <a:r>
              <a:rPr lang="en-US" sz="4211" dirty="0" smtClean="0"/>
              <a:t> </a:t>
            </a:r>
          </a:p>
          <a:p>
            <a:pPr>
              <a:buNone/>
            </a:pPr>
            <a:r>
              <a:rPr lang="en-US" sz="4211" dirty="0" smtClean="0"/>
              <a:t>          </a:t>
            </a:r>
            <a:r>
              <a:rPr lang="id-ID" sz="4211" dirty="0" smtClean="0"/>
              <a:t>Perlu </a:t>
            </a:r>
            <a:r>
              <a:rPr lang="id-ID" sz="4211" dirty="0"/>
              <a:t>peningkatan standar biaya satuan untuk program pelaksanaan UN baik </a:t>
            </a:r>
            <a:r>
              <a:rPr lang="id-ID" sz="4211" dirty="0" smtClean="0"/>
              <a:t> </a:t>
            </a:r>
          </a:p>
          <a:p>
            <a:pPr>
              <a:buNone/>
            </a:pPr>
            <a:r>
              <a:rPr lang="id-ID" sz="4211" dirty="0"/>
              <a:t> </a:t>
            </a:r>
            <a:r>
              <a:rPr lang="id-ID" sz="4211" dirty="0" smtClean="0"/>
              <a:t>         penyusunan </a:t>
            </a:r>
            <a:r>
              <a:rPr lang="id-ID" sz="4211" dirty="0"/>
              <a:t>soal,  pengawasan </a:t>
            </a:r>
            <a:endParaRPr lang="en-US" sz="4211" dirty="0" smtClean="0"/>
          </a:p>
          <a:p>
            <a:pPr lvl="0">
              <a:buNone/>
            </a:pPr>
            <a:r>
              <a:rPr lang="id-ID" sz="4211" b="1" dirty="0" smtClean="0"/>
              <a:t>c.       Apa </a:t>
            </a:r>
            <a:r>
              <a:rPr lang="id-ID" sz="4211" b="1" dirty="0"/>
              <a:t>saja sarana dan prasarana yang </a:t>
            </a:r>
            <a:r>
              <a:rPr lang="id-ID" sz="4211" b="1" dirty="0" smtClean="0"/>
              <a:t>diperlukan?</a:t>
            </a:r>
            <a:endParaRPr lang="en-US" sz="4211" b="1" dirty="0" smtClean="0"/>
          </a:p>
          <a:p>
            <a:pPr>
              <a:buNone/>
            </a:pPr>
            <a:r>
              <a:rPr lang="id-ID" sz="4211" dirty="0" smtClean="0"/>
              <a:t>          Ruangan </a:t>
            </a:r>
            <a:r>
              <a:rPr lang="id-ID" sz="4211" dirty="0"/>
              <a:t>yang memadai, sound system, penerangan yang cukup, meja terstandar, </a:t>
            </a:r>
            <a:r>
              <a:rPr lang="id-ID" sz="4211" dirty="0" smtClean="0"/>
              <a:t> </a:t>
            </a:r>
          </a:p>
          <a:p>
            <a:pPr>
              <a:buNone/>
            </a:pPr>
            <a:r>
              <a:rPr lang="id-ID" sz="4211" dirty="0"/>
              <a:t> </a:t>
            </a:r>
            <a:r>
              <a:rPr lang="id-ID" sz="4211" dirty="0" smtClean="0"/>
              <a:t>         sekolah </a:t>
            </a:r>
            <a:r>
              <a:rPr lang="id-ID" sz="4211" dirty="0"/>
              <a:t>menyiapkan alas tulis (misal: mika, triplek) dan ATK (pensil, penghapus) </a:t>
            </a:r>
            <a:r>
              <a:rPr lang="id-ID" sz="4211" dirty="0" smtClean="0"/>
              <a:t>yang</a:t>
            </a:r>
          </a:p>
          <a:p>
            <a:pPr>
              <a:buNone/>
            </a:pPr>
            <a:r>
              <a:rPr lang="id-ID" sz="4211" dirty="0"/>
              <a:t> </a:t>
            </a:r>
            <a:r>
              <a:rPr lang="id-ID" sz="4211" dirty="0" smtClean="0"/>
              <a:t>         </a:t>
            </a:r>
            <a:r>
              <a:rPr lang="id-ID" sz="4211" dirty="0"/>
              <a:t>terstandar</a:t>
            </a:r>
            <a:endParaRPr lang="en-US" sz="4211" dirty="0" smtClean="0"/>
          </a:p>
          <a:p>
            <a:pPr marL="514350" indent="-514350">
              <a:buNone/>
            </a:pPr>
            <a:r>
              <a:rPr lang="id-ID" sz="4211" dirty="0" smtClean="0"/>
              <a:t>d</a:t>
            </a:r>
            <a:r>
              <a:rPr lang="id-ID" sz="4211" b="1" dirty="0" smtClean="0"/>
              <a:t>.      Apakah </a:t>
            </a:r>
            <a:r>
              <a:rPr lang="id-ID" sz="4211" b="1" dirty="0"/>
              <a:t>pencetakan soal dilakukan di pusat atau di </a:t>
            </a:r>
            <a:r>
              <a:rPr lang="id-ID" sz="4211" b="1" dirty="0" smtClean="0"/>
              <a:t>daerah?</a:t>
            </a:r>
            <a:r>
              <a:rPr lang="en-US" sz="4211" b="1" dirty="0" smtClean="0"/>
              <a:t> </a:t>
            </a:r>
          </a:p>
          <a:p>
            <a:pPr marL="514350" indent="-514350">
              <a:buNone/>
            </a:pPr>
            <a:r>
              <a:rPr lang="id-ID" sz="4211" dirty="0" smtClean="0"/>
              <a:t>         Pencetakan </a:t>
            </a:r>
            <a:r>
              <a:rPr lang="id-ID" sz="4211" dirty="0"/>
              <a:t>oleh pusat dengan sistem lelang oleh LKPP</a:t>
            </a:r>
            <a:endParaRPr lang="en-US" sz="4211" dirty="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r>
              <a:rPr lang="en-US" sz="4800" b="1" dirty="0" smtClean="0"/>
              <a:t>SEKIAN</a:t>
            </a:r>
            <a:endParaRPr lang="en-US" sz="4800" b="1"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1. </a:t>
            </a:r>
            <a:r>
              <a:rPr lang="en-US" b="1" dirty="0" err="1" smtClean="0"/>
              <a:t>Tujuan</a:t>
            </a:r>
            <a:r>
              <a:rPr lang="en-US" b="1" dirty="0" smtClean="0"/>
              <a:t> </a:t>
            </a:r>
            <a:r>
              <a:rPr lang="en-US" b="1" dirty="0" err="1" smtClean="0"/>
              <a:t>Penyelenggaraan</a:t>
            </a:r>
            <a:r>
              <a:rPr lang="en-US" b="1" dirty="0" smtClean="0"/>
              <a:t> UN</a:t>
            </a:r>
            <a:endParaRPr lang="en-US" b="1" dirty="0"/>
          </a:p>
        </p:txBody>
      </p:sp>
      <p:sp>
        <p:nvSpPr>
          <p:cNvPr id="3" name="Content Placeholder 2"/>
          <p:cNvSpPr>
            <a:spLocks noGrp="1"/>
          </p:cNvSpPr>
          <p:nvPr>
            <p:ph idx="1"/>
          </p:nvPr>
        </p:nvSpPr>
        <p:spPr/>
        <p:txBody>
          <a:bodyPr>
            <a:normAutofit fontScale="92500" lnSpcReduction="10000"/>
          </a:bodyPr>
          <a:lstStyle/>
          <a:p>
            <a:pPr>
              <a:buNone/>
            </a:pPr>
            <a:r>
              <a:rPr lang="id-ID" dirty="0"/>
              <a:t>Tujuan utama dilaksanakannya UN untuk :</a:t>
            </a:r>
            <a:endParaRPr lang="en-US" dirty="0" smtClean="0"/>
          </a:p>
          <a:p>
            <a:pPr lvl="0">
              <a:buNone/>
            </a:pPr>
            <a:r>
              <a:rPr lang="id-ID" dirty="0" smtClean="0"/>
              <a:t>a. Memantau </a:t>
            </a:r>
            <a:r>
              <a:rPr lang="id-ID" dirty="0"/>
              <a:t>perkembangan kualitas lulusan satuan pendidikan dasar dan </a:t>
            </a:r>
            <a:r>
              <a:rPr lang="id-ID" dirty="0" smtClean="0"/>
              <a:t>menengah</a:t>
            </a:r>
            <a:endParaRPr lang="en-US" dirty="0" smtClean="0"/>
          </a:p>
          <a:p>
            <a:pPr lvl="0">
              <a:buNone/>
            </a:pPr>
            <a:r>
              <a:rPr lang="en-US" dirty="0" err="1" smtClean="0"/>
              <a:t>b</a:t>
            </a:r>
            <a:r>
              <a:rPr lang="en-US" dirty="0" smtClean="0"/>
              <a:t>. </a:t>
            </a:r>
            <a:r>
              <a:rPr lang="id-ID" dirty="0" smtClean="0"/>
              <a:t>Mengetahui </a:t>
            </a:r>
            <a:r>
              <a:rPr lang="id-ID" dirty="0"/>
              <a:t>pencapaian standar </a:t>
            </a:r>
            <a:r>
              <a:rPr lang="en-US" dirty="0" err="1"/>
              <a:t>kompetensi</a:t>
            </a:r>
            <a:r>
              <a:rPr lang="en-US" dirty="0"/>
              <a:t> </a:t>
            </a:r>
            <a:r>
              <a:rPr lang="en-US" dirty="0" err="1"/>
              <a:t>lulusan</a:t>
            </a:r>
            <a:r>
              <a:rPr lang="id-ID" dirty="0"/>
              <a:t> (SKL)</a:t>
            </a:r>
            <a:r>
              <a:rPr lang="en-US" dirty="0"/>
              <a:t> </a:t>
            </a:r>
            <a:r>
              <a:rPr lang="en-US" dirty="0" err="1"/>
              <a:t>pada</a:t>
            </a:r>
            <a:r>
              <a:rPr lang="en-US" dirty="0"/>
              <a:t> </a:t>
            </a:r>
            <a:r>
              <a:rPr lang="id-ID" dirty="0"/>
              <a:t>satuan </a:t>
            </a:r>
            <a:r>
              <a:rPr lang="en-US" dirty="0" err="1"/>
              <a:t>pendidikan</a:t>
            </a:r>
            <a:r>
              <a:rPr lang="en-US" dirty="0"/>
              <a:t> </a:t>
            </a:r>
            <a:r>
              <a:rPr lang="en-US" dirty="0" err="1"/>
              <a:t>dasar</a:t>
            </a:r>
            <a:r>
              <a:rPr lang="en-US" dirty="0"/>
              <a:t> </a:t>
            </a:r>
            <a:r>
              <a:rPr lang="en-US" dirty="0" err="1"/>
              <a:t>dan</a:t>
            </a:r>
            <a:r>
              <a:rPr lang="en-US" dirty="0"/>
              <a:t> </a:t>
            </a:r>
            <a:r>
              <a:rPr lang="en-US" dirty="0" err="1"/>
              <a:t>menengah</a:t>
            </a:r>
            <a:r>
              <a:rPr lang="id-ID" dirty="0"/>
              <a:t> yang hasilnya digunakan untuk peningkatan mutu pendidikan</a:t>
            </a:r>
            <a:endParaRPr lang="en-US" dirty="0" smtClean="0"/>
          </a:p>
          <a:p>
            <a:pPr lvl="0">
              <a:buNone/>
            </a:pPr>
            <a:r>
              <a:rPr lang="id-ID" dirty="0" smtClean="0"/>
              <a:t>c. Melakukan </a:t>
            </a:r>
            <a:r>
              <a:rPr lang="id-ID" dirty="0"/>
              <a:t>pemetaan kualitas pencapaian standar </a:t>
            </a:r>
            <a:r>
              <a:rPr lang="en-US" dirty="0" err="1"/>
              <a:t>kompetensi</a:t>
            </a:r>
            <a:r>
              <a:rPr lang="en-US" dirty="0"/>
              <a:t> </a:t>
            </a:r>
            <a:r>
              <a:rPr lang="en-US" dirty="0" err="1"/>
              <a:t>lulusan</a:t>
            </a:r>
            <a:r>
              <a:rPr lang="en-US" dirty="0"/>
              <a:t> </a:t>
            </a:r>
            <a:r>
              <a:rPr lang="en-US" dirty="0" err="1"/>
              <a:t>pada</a:t>
            </a:r>
            <a:r>
              <a:rPr lang="en-US" dirty="0"/>
              <a:t> </a:t>
            </a:r>
            <a:r>
              <a:rPr lang="id-ID" dirty="0"/>
              <a:t>satuan </a:t>
            </a:r>
            <a:r>
              <a:rPr lang="en-US" dirty="0" err="1"/>
              <a:t>pendidikan</a:t>
            </a:r>
            <a:r>
              <a:rPr lang="en-US" dirty="0"/>
              <a:t> </a:t>
            </a:r>
            <a:r>
              <a:rPr lang="en-US" dirty="0" err="1"/>
              <a:t>dasar</a:t>
            </a:r>
            <a:r>
              <a:rPr lang="en-US" dirty="0"/>
              <a:t> </a:t>
            </a:r>
            <a:r>
              <a:rPr lang="en-US" dirty="0" err="1"/>
              <a:t>dan</a:t>
            </a:r>
            <a:r>
              <a:rPr lang="en-US" dirty="0"/>
              <a:t> </a:t>
            </a:r>
            <a:r>
              <a:rPr lang="en-US" dirty="0" err="1"/>
              <a:t>menengah</a:t>
            </a:r>
            <a:endParaRPr lang="en-US" dirty="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2. </a:t>
            </a:r>
            <a:r>
              <a:rPr lang="en-US" b="1" dirty="0" err="1" smtClean="0"/>
              <a:t>Fungsi</a:t>
            </a:r>
            <a:r>
              <a:rPr lang="en-US" b="1" dirty="0" smtClean="0"/>
              <a:t> </a:t>
            </a:r>
            <a:r>
              <a:rPr lang="en-US" b="1" dirty="0" err="1" smtClean="0"/>
              <a:t>dan</a:t>
            </a:r>
            <a:r>
              <a:rPr lang="en-US" b="1" dirty="0" smtClean="0"/>
              <a:t> </a:t>
            </a:r>
            <a:r>
              <a:rPr lang="en-US" b="1" dirty="0" err="1" smtClean="0"/>
              <a:t>Pemanfaatan</a:t>
            </a:r>
            <a:r>
              <a:rPr lang="en-US" b="1" dirty="0" smtClean="0"/>
              <a:t> </a:t>
            </a:r>
            <a:r>
              <a:rPr lang="en-US" b="1" dirty="0" err="1" smtClean="0"/>
              <a:t>Hasil</a:t>
            </a:r>
            <a:r>
              <a:rPr lang="en-US" b="1" dirty="0" smtClean="0"/>
              <a:t> UN</a:t>
            </a:r>
            <a:endParaRPr lang="en-US" b="1" dirty="0"/>
          </a:p>
        </p:txBody>
      </p:sp>
      <p:sp>
        <p:nvSpPr>
          <p:cNvPr id="3" name="Content Placeholder 2"/>
          <p:cNvSpPr>
            <a:spLocks noGrp="1"/>
          </p:cNvSpPr>
          <p:nvPr>
            <p:ph idx="1"/>
          </p:nvPr>
        </p:nvSpPr>
        <p:spPr/>
        <p:txBody>
          <a:bodyPr>
            <a:normAutofit fontScale="77500" lnSpcReduction="20000"/>
          </a:bodyPr>
          <a:lstStyle/>
          <a:p>
            <a:pPr lvl="0">
              <a:buNone/>
            </a:pPr>
            <a:r>
              <a:rPr lang="id-ID" b="1" dirty="0" smtClean="0"/>
              <a:t>a.  Apakah </a:t>
            </a:r>
            <a:r>
              <a:rPr lang="id-ID" b="1" dirty="0"/>
              <a:t>digunakan untuk dasar </a:t>
            </a:r>
            <a:r>
              <a:rPr lang="id-ID" b="1" dirty="0" smtClean="0"/>
              <a:t>kelulusan?</a:t>
            </a:r>
            <a:endParaRPr lang="en-US" b="1" dirty="0" smtClean="0"/>
          </a:p>
          <a:p>
            <a:pPr marL="514350" lvl="0" indent="-514350">
              <a:buFont typeface="+mj-lt"/>
              <a:buAutoNum type="arabicPeriod"/>
            </a:pPr>
            <a:r>
              <a:rPr lang="en-US" dirty="0"/>
              <a:t>UN </a:t>
            </a:r>
            <a:r>
              <a:rPr lang="en-US" dirty="0" err="1"/>
              <a:t>sebagai</a:t>
            </a:r>
            <a:r>
              <a:rPr lang="en-US" dirty="0"/>
              <a:t> in</a:t>
            </a:r>
            <a:r>
              <a:rPr lang="id-ID" dirty="0"/>
              <a:t>s</a:t>
            </a:r>
            <a:r>
              <a:rPr lang="en-US" dirty="0" err="1"/>
              <a:t>trumen</a:t>
            </a:r>
            <a:r>
              <a:rPr lang="en-US" dirty="0"/>
              <a:t> </a:t>
            </a:r>
            <a:r>
              <a:rPr lang="en-US" dirty="0" err="1"/>
              <a:t>untuk</a:t>
            </a:r>
            <a:r>
              <a:rPr lang="en-US" dirty="0"/>
              <a:t> </a:t>
            </a:r>
            <a:r>
              <a:rPr lang="en-US" dirty="0" err="1"/>
              <a:t>mengukur</a:t>
            </a:r>
            <a:r>
              <a:rPr lang="en-US" dirty="0"/>
              <a:t> </a:t>
            </a:r>
            <a:r>
              <a:rPr lang="en-US" dirty="0" err="1"/>
              <a:t>pencapaian</a:t>
            </a:r>
            <a:r>
              <a:rPr lang="en-US" dirty="0"/>
              <a:t> SKL</a:t>
            </a:r>
          </a:p>
          <a:p>
            <a:pPr marL="514350" lvl="0" indent="-514350">
              <a:buFont typeface="+mj-lt"/>
              <a:buAutoNum type="arabicPeriod"/>
            </a:pPr>
            <a:r>
              <a:rPr lang="id-ID" dirty="0"/>
              <a:t>D</a:t>
            </a:r>
            <a:r>
              <a:rPr lang="en-US" dirty="0" err="1"/>
              <a:t>asar</a:t>
            </a:r>
            <a:r>
              <a:rPr lang="en-US" dirty="0"/>
              <a:t> </a:t>
            </a:r>
            <a:r>
              <a:rPr lang="en-US" dirty="0" err="1"/>
              <a:t>pemberian</a:t>
            </a:r>
            <a:r>
              <a:rPr lang="en-US" dirty="0"/>
              <a:t> </a:t>
            </a:r>
            <a:r>
              <a:rPr lang="en-US" dirty="0" err="1"/>
              <a:t>ijazah/sertifikat</a:t>
            </a:r>
            <a:r>
              <a:rPr lang="en-US" dirty="0"/>
              <a:t> </a:t>
            </a:r>
            <a:r>
              <a:rPr lang="en-US" dirty="0" err="1"/>
              <a:t>sekolah</a:t>
            </a:r>
            <a:r>
              <a:rPr lang="en-US" dirty="0"/>
              <a:t> </a:t>
            </a:r>
            <a:r>
              <a:rPr lang="en-US" dirty="0" err="1"/>
              <a:t>menengah</a:t>
            </a:r>
            <a:r>
              <a:rPr lang="en-US" dirty="0"/>
              <a:t> (</a:t>
            </a:r>
            <a:r>
              <a:rPr lang="en-US" dirty="0" err="1"/>
              <a:t>baik</a:t>
            </a:r>
            <a:r>
              <a:rPr lang="en-US" dirty="0"/>
              <a:t> </a:t>
            </a:r>
            <a:r>
              <a:rPr lang="en-US" dirty="0" err="1"/>
              <a:t>tingkat</a:t>
            </a:r>
            <a:r>
              <a:rPr lang="en-US" dirty="0"/>
              <a:t> junior/SMP </a:t>
            </a:r>
            <a:r>
              <a:rPr lang="en-US" dirty="0" err="1"/>
              <a:t>maupun</a:t>
            </a:r>
            <a:r>
              <a:rPr lang="en-US" dirty="0"/>
              <a:t> senior/SMA</a:t>
            </a:r>
            <a:r>
              <a:rPr lang="id-ID" dirty="0"/>
              <a:t>)</a:t>
            </a:r>
            <a:endParaRPr lang="en-US" dirty="0"/>
          </a:p>
          <a:p>
            <a:pPr marL="514350" lvl="0" indent="-514350">
              <a:buFont typeface="+mj-lt"/>
              <a:buAutoNum type="arabicPeriod"/>
            </a:pPr>
            <a:r>
              <a:rPr lang="id-ID" dirty="0"/>
              <a:t>K</a:t>
            </a:r>
            <a:r>
              <a:rPr lang="en-US" dirty="0" err="1"/>
              <a:t>ebijakan</a:t>
            </a:r>
            <a:r>
              <a:rPr lang="en-US" dirty="0"/>
              <a:t> </a:t>
            </a:r>
            <a:r>
              <a:rPr lang="en-US" dirty="0" err="1"/>
              <a:t>penyelenggaraan</a:t>
            </a:r>
            <a:r>
              <a:rPr lang="en-US" dirty="0"/>
              <a:t> </a:t>
            </a:r>
            <a:r>
              <a:rPr lang="en-US" dirty="0" err="1"/>
              <a:t>Ujian</a:t>
            </a:r>
            <a:r>
              <a:rPr lang="en-US" dirty="0"/>
              <a:t> </a:t>
            </a:r>
            <a:r>
              <a:rPr lang="en-US" dirty="0" err="1"/>
              <a:t>Nasional</a:t>
            </a:r>
            <a:r>
              <a:rPr lang="en-US" dirty="0"/>
              <a:t> (UN) yang </a:t>
            </a:r>
            <a:r>
              <a:rPr lang="en-US" dirty="0" err="1"/>
              <a:t>berbasis</a:t>
            </a:r>
            <a:r>
              <a:rPr lang="en-US" dirty="0"/>
              <a:t> </a:t>
            </a:r>
            <a:r>
              <a:rPr lang="en-US" dirty="0" err="1"/>
              <a:t>pada</a:t>
            </a:r>
            <a:r>
              <a:rPr lang="en-US" dirty="0"/>
              <a:t> </a:t>
            </a:r>
            <a:r>
              <a:rPr lang="en-US" dirty="0" err="1"/>
              <a:t>standar</a:t>
            </a:r>
            <a:r>
              <a:rPr lang="en-US" dirty="0"/>
              <a:t> </a:t>
            </a:r>
            <a:r>
              <a:rPr lang="en-US" dirty="0" err="1"/>
              <a:t>nasional</a:t>
            </a:r>
            <a:r>
              <a:rPr lang="en-US" dirty="0"/>
              <a:t> </a:t>
            </a:r>
            <a:r>
              <a:rPr lang="en-US" dirty="0" err="1"/>
              <a:t>pendidikan</a:t>
            </a:r>
            <a:r>
              <a:rPr lang="en-US" dirty="0"/>
              <a:t> </a:t>
            </a:r>
            <a:r>
              <a:rPr lang="en-US" dirty="0" err="1"/>
              <a:t>sebagai</a:t>
            </a:r>
            <a:r>
              <a:rPr lang="en-US" dirty="0"/>
              <a:t> </a:t>
            </a:r>
            <a:r>
              <a:rPr lang="en-US" dirty="0" err="1"/>
              <a:t>alat</a:t>
            </a:r>
            <a:r>
              <a:rPr lang="en-US" dirty="0"/>
              <a:t> </a:t>
            </a:r>
            <a:r>
              <a:rPr lang="en-US" dirty="0" err="1"/>
              <a:t>pengendali</a:t>
            </a:r>
            <a:r>
              <a:rPr lang="en-US" dirty="0"/>
              <a:t> </a:t>
            </a:r>
            <a:r>
              <a:rPr lang="en-US" dirty="0" err="1"/>
              <a:t>mutu</a:t>
            </a:r>
            <a:r>
              <a:rPr lang="en-US" dirty="0"/>
              <a:t> </a:t>
            </a:r>
            <a:r>
              <a:rPr lang="en-US" dirty="0" err="1"/>
              <a:t>lulusan</a:t>
            </a:r>
            <a:r>
              <a:rPr lang="en-US" dirty="0"/>
              <a:t> (</a:t>
            </a:r>
            <a:r>
              <a:rPr lang="en-US" i="1" dirty="0"/>
              <a:t>quality control</a:t>
            </a:r>
            <a:r>
              <a:rPr lang="en-US" dirty="0"/>
              <a:t>) </a:t>
            </a:r>
            <a:r>
              <a:rPr lang="en-US" dirty="0" err="1"/>
              <a:t>pada</a:t>
            </a:r>
            <a:r>
              <a:rPr lang="en-US" dirty="0"/>
              <a:t> </a:t>
            </a:r>
            <a:r>
              <a:rPr lang="en-US" dirty="0" err="1"/>
              <a:t>jenjang</a:t>
            </a:r>
            <a:r>
              <a:rPr lang="en-US" dirty="0"/>
              <a:t> </a:t>
            </a:r>
            <a:r>
              <a:rPr lang="en-US" dirty="0" err="1"/>
              <a:t>pendidikan</a:t>
            </a:r>
            <a:r>
              <a:rPr lang="en-US" dirty="0"/>
              <a:t> </a:t>
            </a:r>
            <a:r>
              <a:rPr lang="en-US" dirty="0" err="1"/>
              <a:t>dasar</a:t>
            </a:r>
            <a:r>
              <a:rPr lang="en-US" dirty="0"/>
              <a:t> </a:t>
            </a:r>
            <a:r>
              <a:rPr lang="en-US" dirty="0" err="1"/>
              <a:t>dan</a:t>
            </a:r>
            <a:r>
              <a:rPr lang="en-US" dirty="0"/>
              <a:t> </a:t>
            </a:r>
            <a:r>
              <a:rPr lang="en-US" dirty="0" err="1"/>
              <a:t>menengah</a:t>
            </a:r>
            <a:endParaRPr lang="en-US" dirty="0"/>
          </a:p>
          <a:p>
            <a:pPr marL="514350" lvl="0" indent="-514350">
              <a:buFont typeface="+mj-lt"/>
              <a:buAutoNum type="arabicPeriod"/>
            </a:pPr>
            <a:r>
              <a:rPr lang="id-ID" dirty="0"/>
              <a:t>H</a:t>
            </a:r>
            <a:r>
              <a:rPr lang="en-US" dirty="0" err="1"/>
              <a:t>asil</a:t>
            </a:r>
            <a:r>
              <a:rPr lang="en-US" dirty="0"/>
              <a:t> </a:t>
            </a:r>
            <a:r>
              <a:rPr lang="en-US" dirty="0" err="1"/>
              <a:t>Ujian</a:t>
            </a:r>
            <a:r>
              <a:rPr lang="en-US" dirty="0"/>
              <a:t> </a:t>
            </a:r>
            <a:r>
              <a:rPr lang="en-US" dirty="0" err="1"/>
              <a:t>Nasional</a:t>
            </a:r>
            <a:r>
              <a:rPr lang="en-US" dirty="0"/>
              <a:t> </a:t>
            </a:r>
            <a:r>
              <a:rPr lang="en-US" dirty="0" err="1"/>
              <a:t>untuk</a:t>
            </a:r>
            <a:r>
              <a:rPr lang="en-US" dirty="0"/>
              <a:t> </a:t>
            </a:r>
            <a:r>
              <a:rPr lang="en-US" dirty="0" err="1"/>
              <a:t>sertifikasi</a:t>
            </a:r>
            <a:r>
              <a:rPr lang="en-US" dirty="0"/>
              <a:t> </a:t>
            </a:r>
            <a:r>
              <a:rPr lang="en-US" dirty="0" err="1"/>
              <a:t>lulusan</a:t>
            </a:r>
            <a:r>
              <a:rPr lang="en-US" dirty="0"/>
              <a:t>, </a:t>
            </a:r>
            <a:r>
              <a:rPr lang="en-US" dirty="0" err="1"/>
              <a:t>sebagai</a:t>
            </a:r>
            <a:r>
              <a:rPr lang="en-US" dirty="0"/>
              <a:t> </a:t>
            </a:r>
            <a:r>
              <a:rPr lang="en-US" dirty="0" err="1"/>
              <a:t>bukti</a:t>
            </a:r>
            <a:r>
              <a:rPr lang="en-US" dirty="0"/>
              <a:t> </a:t>
            </a:r>
            <a:r>
              <a:rPr lang="en-US" dirty="0" err="1"/>
              <a:t>dan</a:t>
            </a:r>
            <a:r>
              <a:rPr lang="en-US" dirty="0"/>
              <a:t> </a:t>
            </a:r>
            <a:r>
              <a:rPr lang="en-US" dirty="0" err="1"/>
              <a:t>pengakuan</a:t>
            </a:r>
            <a:r>
              <a:rPr lang="en-US" dirty="0"/>
              <a:t> </a:t>
            </a:r>
            <a:r>
              <a:rPr lang="en-US" dirty="0" err="1"/>
              <a:t>pencapaian</a:t>
            </a:r>
            <a:r>
              <a:rPr lang="en-US" dirty="0"/>
              <a:t> </a:t>
            </a:r>
            <a:r>
              <a:rPr lang="en-US" dirty="0" err="1"/>
              <a:t>kompetensi</a:t>
            </a:r>
            <a:r>
              <a:rPr lang="en-US" dirty="0"/>
              <a:t> </a:t>
            </a:r>
            <a:r>
              <a:rPr lang="en-US" dirty="0" err="1"/>
              <a:t>lulusan</a:t>
            </a:r>
            <a:r>
              <a:rPr lang="en-US" dirty="0"/>
              <a:t> </a:t>
            </a:r>
            <a:r>
              <a:rPr lang="en-US" dirty="0" err="1"/>
              <a:t>pada</a:t>
            </a:r>
            <a:r>
              <a:rPr lang="en-US" dirty="0"/>
              <a:t> </a:t>
            </a:r>
            <a:r>
              <a:rPr lang="id-ID" dirty="0"/>
              <a:t>satuan </a:t>
            </a:r>
            <a:r>
              <a:rPr lang="en-US" dirty="0" err="1"/>
              <a:t>pendidikan</a:t>
            </a:r>
            <a:r>
              <a:rPr lang="en-US" dirty="0"/>
              <a:t> </a:t>
            </a:r>
            <a:r>
              <a:rPr lang="en-US" dirty="0" err="1"/>
              <a:t>dasar</a:t>
            </a:r>
            <a:r>
              <a:rPr lang="en-US" dirty="0"/>
              <a:t> </a:t>
            </a:r>
            <a:r>
              <a:rPr lang="en-US" dirty="0" err="1"/>
              <a:t>dan</a:t>
            </a:r>
            <a:r>
              <a:rPr lang="en-US" dirty="0"/>
              <a:t> </a:t>
            </a:r>
            <a:r>
              <a:rPr lang="en-US" dirty="0" err="1"/>
              <a:t>menengah</a:t>
            </a:r>
            <a:r>
              <a:rPr lang="en-US" dirty="0"/>
              <a:t> yang </a:t>
            </a:r>
            <a:r>
              <a:rPr lang="en-US" dirty="0" err="1"/>
              <a:t>bersifat</a:t>
            </a:r>
            <a:r>
              <a:rPr lang="en-US" dirty="0"/>
              <a:t> </a:t>
            </a:r>
            <a:r>
              <a:rPr lang="en-US" dirty="0" err="1"/>
              <a:t>nasional</a:t>
            </a:r>
            <a:endParaRPr lang="en-US" dirty="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3712"/>
            <a:ext cx="8229600" cy="5726813"/>
          </a:xfrm>
        </p:spPr>
        <p:txBody>
          <a:bodyPr>
            <a:normAutofit fontScale="70000" lnSpcReduction="20000"/>
          </a:bodyPr>
          <a:lstStyle/>
          <a:p>
            <a:pPr>
              <a:buNone/>
            </a:pPr>
            <a:r>
              <a:rPr lang="id-ID" b="1" dirty="0" smtClean="0"/>
              <a:t>b. Apakah </a:t>
            </a:r>
            <a:r>
              <a:rPr lang="id-ID" b="1" dirty="0"/>
              <a:t>dimanfaatkan oleh guru untuk perbaikan </a:t>
            </a:r>
            <a:r>
              <a:rPr lang="id-ID" b="1" dirty="0" smtClean="0"/>
              <a:t>proses belajar mengajar?</a:t>
            </a:r>
          </a:p>
          <a:p>
            <a:pPr marL="514350" lvl="0" indent="-514350">
              <a:buFont typeface="+mj-lt"/>
              <a:buAutoNum type="arabicPeriod"/>
            </a:pPr>
            <a:r>
              <a:rPr lang="id-ID" dirty="0" smtClean="0"/>
              <a:t>Kebijakan </a:t>
            </a:r>
            <a:r>
              <a:rPr lang="id-ID" dirty="0"/>
              <a:t>pendidikan nasional  yang menerapkan pendekatan standar (kompetensi) meniscayakan adanya sistem untuk menilai pencapaian standar (kompetensi)</a:t>
            </a:r>
            <a:endParaRPr lang="en-US" dirty="0"/>
          </a:p>
          <a:p>
            <a:pPr marL="514350" lvl="0" indent="-514350">
              <a:buFont typeface="+mj-lt"/>
              <a:buAutoNum type="arabicPeriod"/>
            </a:pPr>
            <a:r>
              <a:rPr lang="en-US" dirty="0"/>
              <a:t>UN </a:t>
            </a:r>
            <a:r>
              <a:rPr lang="en-US" dirty="0" err="1"/>
              <a:t>sebagai</a:t>
            </a:r>
            <a:r>
              <a:rPr lang="en-US" dirty="0"/>
              <a:t> </a:t>
            </a:r>
            <a:r>
              <a:rPr lang="en-US" dirty="0" err="1"/>
              <a:t>pertimbangan</a:t>
            </a:r>
            <a:r>
              <a:rPr lang="en-US" dirty="0"/>
              <a:t> </a:t>
            </a:r>
            <a:r>
              <a:rPr lang="en-US" dirty="0" err="1"/>
              <a:t>penentuan</a:t>
            </a:r>
            <a:r>
              <a:rPr lang="en-US" dirty="0"/>
              <a:t> </a:t>
            </a:r>
            <a:r>
              <a:rPr lang="en-US" dirty="0" err="1"/>
              <a:t>kelulusan</a:t>
            </a:r>
            <a:r>
              <a:rPr lang="en-US" dirty="0"/>
              <a:t> </a:t>
            </a:r>
            <a:r>
              <a:rPr lang="en-US" dirty="0" err="1"/>
              <a:t>peserta</a:t>
            </a:r>
            <a:r>
              <a:rPr lang="en-US" dirty="0"/>
              <a:t> </a:t>
            </a:r>
            <a:r>
              <a:rPr lang="en-US" dirty="0" err="1"/>
              <a:t>didik</a:t>
            </a:r>
            <a:r>
              <a:rPr lang="en-US" dirty="0"/>
              <a:t> </a:t>
            </a:r>
            <a:r>
              <a:rPr lang="en-US" dirty="0" err="1"/>
              <a:t>dapat</a:t>
            </a:r>
            <a:r>
              <a:rPr lang="en-US" dirty="0"/>
              <a:t> </a:t>
            </a:r>
            <a:r>
              <a:rPr lang="en-US" dirty="0" err="1"/>
              <a:t>mendorong</a:t>
            </a:r>
            <a:r>
              <a:rPr lang="en-US" dirty="0"/>
              <a:t> </a:t>
            </a:r>
            <a:r>
              <a:rPr lang="en-US" dirty="0" err="1"/>
              <a:t>peserta</a:t>
            </a:r>
            <a:r>
              <a:rPr lang="en-US" dirty="0"/>
              <a:t> </a:t>
            </a:r>
            <a:r>
              <a:rPr lang="en-US" dirty="0" err="1"/>
              <a:t>didik</a:t>
            </a:r>
            <a:r>
              <a:rPr lang="en-US" dirty="0"/>
              <a:t> </a:t>
            </a:r>
            <a:r>
              <a:rPr lang="en-US" dirty="0" err="1"/>
              <a:t>untuk</a:t>
            </a:r>
            <a:r>
              <a:rPr lang="en-US" dirty="0"/>
              <a:t>  </a:t>
            </a:r>
            <a:r>
              <a:rPr lang="en-US" dirty="0" err="1"/>
              <a:t>belajar</a:t>
            </a:r>
            <a:r>
              <a:rPr lang="en-US" dirty="0"/>
              <a:t> </a:t>
            </a:r>
            <a:r>
              <a:rPr lang="en-US" dirty="0" err="1"/>
              <a:t>sungguh-sungguh</a:t>
            </a:r>
            <a:endParaRPr lang="en-US" dirty="0"/>
          </a:p>
          <a:p>
            <a:pPr marL="514350" lvl="0" indent="-514350">
              <a:buFont typeface="+mj-lt"/>
              <a:buAutoNum type="arabicPeriod"/>
            </a:pPr>
            <a:r>
              <a:rPr lang="en-US" dirty="0" err="1"/>
              <a:t>Melalui</a:t>
            </a:r>
            <a:r>
              <a:rPr lang="en-US" dirty="0"/>
              <a:t> UN, </a:t>
            </a:r>
            <a:r>
              <a:rPr lang="en-US" dirty="0" err="1"/>
              <a:t>pemerintah</a:t>
            </a:r>
            <a:r>
              <a:rPr lang="en-US" dirty="0"/>
              <a:t> </a:t>
            </a:r>
            <a:r>
              <a:rPr lang="en-US" dirty="0" err="1"/>
              <a:t>melakukan</a:t>
            </a:r>
            <a:r>
              <a:rPr lang="en-US" dirty="0"/>
              <a:t> </a:t>
            </a:r>
            <a:r>
              <a:rPr lang="en-US" dirty="0" err="1"/>
              <a:t>proses</a:t>
            </a:r>
            <a:r>
              <a:rPr lang="en-US" dirty="0"/>
              <a:t> </a:t>
            </a:r>
            <a:r>
              <a:rPr lang="en-US" dirty="0" err="1"/>
              <a:t>penjaminan</a:t>
            </a:r>
            <a:r>
              <a:rPr lang="en-US" dirty="0"/>
              <a:t> </a:t>
            </a:r>
            <a:r>
              <a:rPr lang="en-US" dirty="0" err="1"/>
              <a:t>mutu</a:t>
            </a:r>
            <a:r>
              <a:rPr lang="en-US" dirty="0"/>
              <a:t> </a:t>
            </a:r>
            <a:r>
              <a:rPr lang="en-US" dirty="0" err="1"/>
              <a:t>sekolah/madrasah</a:t>
            </a:r>
            <a:r>
              <a:rPr lang="en-US" dirty="0"/>
              <a:t> </a:t>
            </a:r>
            <a:r>
              <a:rPr lang="en-US" dirty="0" err="1"/>
              <a:t>melalui</a:t>
            </a:r>
            <a:r>
              <a:rPr lang="en-US" dirty="0"/>
              <a:t> </a:t>
            </a:r>
            <a:r>
              <a:rPr lang="en-US" dirty="0" err="1"/>
              <a:t>penguatan</a:t>
            </a:r>
            <a:r>
              <a:rPr lang="en-US" dirty="0"/>
              <a:t> </a:t>
            </a:r>
            <a:r>
              <a:rPr lang="en-US" dirty="0" err="1"/>
              <a:t>proses</a:t>
            </a:r>
            <a:r>
              <a:rPr lang="en-US" dirty="0"/>
              <a:t> </a:t>
            </a:r>
            <a:r>
              <a:rPr lang="en-US" dirty="0" err="1"/>
              <a:t>belajar</a:t>
            </a:r>
            <a:r>
              <a:rPr lang="en-US" dirty="0"/>
              <a:t> </a:t>
            </a:r>
            <a:r>
              <a:rPr lang="en-US" dirty="0" err="1"/>
              <a:t>mengajar</a:t>
            </a:r>
            <a:r>
              <a:rPr lang="en-US" dirty="0"/>
              <a:t> </a:t>
            </a:r>
            <a:r>
              <a:rPr lang="en-US" dirty="0" err="1"/>
              <a:t>berbasis</a:t>
            </a:r>
            <a:r>
              <a:rPr lang="en-US" dirty="0"/>
              <a:t> </a:t>
            </a:r>
            <a:r>
              <a:rPr lang="en-US" dirty="0" err="1"/>
              <a:t>ketuntasan</a:t>
            </a:r>
            <a:r>
              <a:rPr lang="en-US" dirty="0"/>
              <a:t> </a:t>
            </a:r>
            <a:r>
              <a:rPr lang="en-US" dirty="0" err="1"/>
              <a:t>belajar</a:t>
            </a:r>
            <a:r>
              <a:rPr lang="en-US" dirty="0"/>
              <a:t> (</a:t>
            </a:r>
            <a:r>
              <a:rPr lang="en-US" i="1" dirty="0"/>
              <a:t>mastery learning</a:t>
            </a:r>
            <a:r>
              <a:rPr lang="en-US" dirty="0"/>
              <a:t>) </a:t>
            </a:r>
            <a:r>
              <a:rPr lang="en-US" dirty="0" err="1"/>
              <a:t>disertai</a:t>
            </a:r>
            <a:r>
              <a:rPr lang="en-US" dirty="0"/>
              <a:t> </a:t>
            </a:r>
            <a:r>
              <a:rPr lang="en-US" dirty="0" err="1"/>
              <a:t>penilaian</a:t>
            </a:r>
            <a:r>
              <a:rPr lang="en-US" dirty="0"/>
              <a:t> </a:t>
            </a:r>
            <a:r>
              <a:rPr lang="en-US" dirty="0" err="1"/>
              <a:t>hasil</a:t>
            </a:r>
            <a:r>
              <a:rPr lang="en-US" dirty="0"/>
              <a:t> </a:t>
            </a:r>
            <a:r>
              <a:rPr lang="en-US" dirty="0" err="1"/>
              <a:t>belajar</a:t>
            </a:r>
            <a:r>
              <a:rPr lang="en-US" dirty="0"/>
              <a:t> </a:t>
            </a:r>
            <a:r>
              <a:rPr lang="en-US" dirty="0" err="1"/>
              <a:t>di</a:t>
            </a:r>
            <a:r>
              <a:rPr lang="en-US" dirty="0"/>
              <a:t> </a:t>
            </a:r>
            <a:r>
              <a:rPr lang="en-US" dirty="0" err="1"/>
              <a:t>kelas</a:t>
            </a:r>
            <a:r>
              <a:rPr lang="en-US" dirty="0"/>
              <a:t> </a:t>
            </a:r>
            <a:r>
              <a:rPr lang="en-US" dirty="0" err="1"/>
              <a:t>secara</a:t>
            </a:r>
            <a:r>
              <a:rPr lang="en-US" dirty="0"/>
              <a:t> </a:t>
            </a:r>
            <a:r>
              <a:rPr lang="en-US" dirty="0" err="1"/>
              <a:t>berkelanjutan</a:t>
            </a:r>
            <a:r>
              <a:rPr lang="en-US" dirty="0"/>
              <a:t> </a:t>
            </a:r>
            <a:r>
              <a:rPr lang="en-US" dirty="0" err="1"/>
              <a:t>oleh</a:t>
            </a:r>
            <a:r>
              <a:rPr lang="en-US" dirty="0"/>
              <a:t> guru</a:t>
            </a:r>
          </a:p>
          <a:p>
            <a:pPr marL="514350" lvl="0" indent="-514350">
              <a:buFont typeface="+mj-lt"/>
              <a:buAutoNum type="arabicPeriod"/>
            </a:pPr>
            <a:r>
              <a:rPr lang="id-ID" dirty="0"/>
              <a:t>pelaksanaan Ujian Nasional diupayakan agar tidak mengkondisikan guru di sekolah/madrasah mengkonsentrasikan kegiatan belajar mengajar hanya pada upaya mempersiapkan diri menghadapi Ujian Nasional dengan mengabaikan mata pelajaran lain yang tidak di-UN-kan</a:t>
            </a:r>
            <a:endParaRPr lang="en-US"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19588"/>
            <a:ext cx="8229600" cy="5706575"/>
          </a:xfrm>
        </p:spPr>
        <p:txBody>
          <a:bodyPr>
            <a:normAutofit/>
          </a:bodyPr>
          <a:lstStyle/>
          <a:p>
            <a:pPr lvl="0">
              <a:buNone/>
            </a:pPr>
            <a:r>
              <a:rPr lang="id-ID" sz="2800" b="1" dirty="0" smtClean="0"/>
              <a:t>c.  Apakah </a:t>
            </a:r>
            <a:r>
              <a:rPr lang="id-ID" sz="2800" b="1" dirty="0"/>
              <a:t>dijadikan dasar bagi </a:t>
            </a:r>
            <a:r>
              <a:rPr lang="id-ID" sz="2800" b="1" dirty="0" smtClean="0"/>
              <a:t>pemerintah provinsi </a:t>
            </a:r>
            <a:r>
              <a:rPr lang="id-ID" sz="2800" b="1" dirty="0"/>
              <a:t>dan </a:t>
            </a:r>
            <a:r>
              <a:rPr lang="id-ID" sz="2800" b="1" dirty="0" smtClean="0"/>
              <a:t>kabupaten/kota </a:t>
            </a:r>
            <a:r>
              <a:rPr lang="id-ID" sz="2800" b="1" dirty="0"/>
              <a:t>untuk memperbaiki kualitas </a:t>
            </a:r>
            <a:r>
              <a:rPr lang="id-ID" sz="2800" b="1" dirty="0" smtClean="0"/>
              <a:t>sekolah?</a:t>
            </a:r>
            <a:endParaRPr lang="en-US" sz="2800" b="1" dirty="0" smtClean="0"/>
          </a:p>
          <a:p>
            <a:pPr marL="514350" lvl="0" indent="-514350">
              <a:buFont typeface="+mj-lt"/>
              <a:buAutoNum type="arabicPeriod"/>
            </a:pPr>
            <a:r>
              <a:rPr lang="id-ID" sz="2800" dirty="0"/>
              <a:t>Untuk membuat keputusan atau rekomendasi di tingkat sekolah dan di tingkat provinsi serta nasional</a:t>
            </a:r>
            <a:endParaRPr lang="en-US" sz="2800" dirty="0"/>
          </a:p>
          <a:p>
            <a:pPr marL="514350" lvl="0" indent="-514350">
              <a:buFont typeface="+mj-lt"/>
              <a:buAutoNum type="arabicPeriod"/>
            </a:pPr>
            <a:r>
              <a:rPr lang="id-ID" sz="2800" dirty="0"/>
              <a:t>Pemerintah </a:t>
            </a:r>
            <a:r>
              <a:rPr lang="id-ID" sz="2800" dirty="0" smtClean="0"/>
              <a:t>daerah</a:t>
            </a:r>
            <a:r>
              <a:rPr lang="id-ID" sz="2800" dirty="0"/>
              <a:t>, dan penyelenggara pendidikan secara sungguh-sungguh melakukan analisis terhadap hasil Ujian Nasional dan menggunakannya untuk melakukan berbagai intervensi kebijakan dalam rangka meningkatkan mutu sekolah/madrasah pada jenjang pendidikan dasar dan menengah</a:t>
            </a:r>
            <a:endParaRPr lang="en-US" sz="2800" dirty="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37116"/>
            <a:ext cx="8229600" cy="5389048"/>
          </a:xfrm>
        </p:spPr>
        <p:txBody>
          <a:bodyPr>
            <a:normAutofit fontScale="85000" lnSpcReduction="20000"/>
          </a:bodyPr>
          <a:lstStyle/>
          <a:p>
            <a:pPr lvl="0">
              <a:buNone/>
            </a:pPr>
            <a:r>
              <a:rPr lang="id-ID" b="1" dirty="0" smtClean="0"/>
              <a:t>d.  Apakah </a:t>
            </a:r>
            <a:r>
              <a:rPr lang="id-ID" b="1" dirty="0"/>
              <a:t>digunakan untuk seleksi jenjang pendidikan </a:t>
            </a:r>
            <a:r>
              <a:rPr lang="id-ID" b="1" dirty="0" smtClean="0"/>
              <a:t>berikutnya?</a:t>
            </a:r>
            <a:endParaRPr lang="en-US" b="1" dirty="0" smtClean="0"/>
          </a:p>
          <a:p>
            <a:pPr lvl="0">
              <a:buNone/>
            </a:pPr>
            <a:r>
              <a:rPr lang="id-ID" dirty="0" smtClean="0"/>
              <a:t>1. Untuk </a:t>
            </a:r>
            <a:r>
              <a:rPr lang="id-ID" dirty="0"/>
              <a:t>syarat melanjutkan/seleksi ke jenjang yang lebih </a:t>
            </a:r>
            <a:r>
              <a:rPr lang="id-ID" dirty="0" smtClean="0"/>
              <a:t>tinggi, dari SMP ke SMA, dan dari SMA/SMK ke PT</a:t>
            </a:r>
            <a:endParaRPr lang="en-US" dirty="0" smtClean="0"/>
          </a:p>
          <a:p>
            <a:pPr lvl="0">
              <a:buNone/>
            </a:pPr>
            <a:r>
              <a:rPr lang="id-ID" dirty="0" smtClean="0"/>
              <a:t>2. Nilai </a:t>
            </a:r>
            <a:r>
              <a:rPr lang="id-ID" dirty="0"/>
              <a:t>UN bisa dijadikan alat seleksi ke jenjang berikutnya namun kualitas naskah soal UN terus ditingkatkan validitas dan reliabilitasnya, dan kebocoran naskah UN diminimalkan sehingga hasil UN dapat mencerminkan kemampuan yang sebenarnya dari peserta didik</a:t>
            </a:r>
            <a:endParaRPr lang="en-US" dirty="0" smtClean="0"/>
          </a:p>
          <a:p>
            <a:pPr lvl="0">
              <a:buNone/>
            </a:pPr>
            <a:r>
              <a:rPr lang="en-US" dirty="0" smtClean="0"/>
              <a:t>3. </a:t>
            </a:r>
            <a:r>
              <a:rPr lang="en-US" dirty="0" err="1" smtClean="0"/>
              <a:t>Dalam</a:t>
            </a:r>
            <a:r>
              <a:rPr lang="en-US" dirty="0" smtClean="0"/>
              <a:t> </a:t>
            </a:r>
            <a:r>
              <a:rPr lang="en-US" dirty="0" err="1"/>
              <a:t>rangka</a:t>
            </a:r>
            <a:r>
              <a:rPr lang="en-US" dirty="0"/>
              <a:t> </a:t>
            </a:r>
            <a:r>
              <a:rPr lang="en-US" dirty="0" err="1"/>
              <a:t>menjamin</a:t>
            </a:r>
            <a:r>
              <a:rPr lang="en-US" dirty="0"/>
              <a:t> </a:t>
            </a:r>
            <a:r>
              <a:rPr lang="en-US" dirty="0" err="1"/>
              <a:t>keadilan</a:t>
            </a:r>
            <a:r>
              <a:rPr lang="en-US" dirty="0"/>
              <a:t>, </a:t>
            </a:r>
            <a:r>
              <a:rPr lang="en-US" dirty="0" err="1"/>
              <a:t>pemerataan</a:t>
            </a:r>
            <a:r>
              <a:rPr lang="en-US" dirty="0"/>
              <a:t>, </a:t>
            </a:r>
            <a:r>
              <a:rPr lang="en-US" dirty="0" err="1"/>
              <a:t>efektivitas</a:t>
            </a:r>
            <a:r>
              <a:rPr lang="en-US" dirty="0"/>
              <a:t>, </a:t>
            </a:r>
            <a:r>
              <a:rPr lang="en-US" dirty="0" err="1"/>
              <a:t>dan</a:t>
            </a:r>
            <a:r>
              <a:rPr lang="en-US" dirty="0"/>
              <a:t> </a:t>
            </a:r>
            <a:r>
              <a:rPr lang="en-US" dirty="0" err="1"/>
              <a:t>efisiensi</a:t>
            </a:r>
            <a:r>
              <a:rPr lang="en-US" dirty="0"/>
              <a:t> </a:t>
            </a:r>
            <a:r>
              <a:rPr lang="en-US" dirty="0" err="1"/>
              <a:t>penyelenggaraan</a:t>
            </a:r>
            <a:r>
              <a:rPr lang="en-US" dirty="0"/>
              <a:t> </a:t>
            </a:r>
            <a:r>
              <a:rPr lang="en-US" dirty="0" err="1"/>
              <a:t>pendidikan</a:t>
            </a:r>
            <a:r>
              <a:rPr lang="en-US" dirty="0"/>
              <a:t>, </a:t>
            </a:r>
            <a:r>
              <a:rPr lang="en-US" dirty="0" err="1"/>
              <a:t>Pemerintah</a:t>
            </a:r>
            <a:r>
              <a:rPr lang="en-US" dirty="0"/>
              <a:t> </a:t>
            </a:r>
            <a:r>
              <a:rPr lang="en-US" dirty="0" err="1"/>
              <a:t>menggunakan</a:t>
            </a:r>
            <a:r>
              <a:rPr lang="en-US" dirty="0"/>
              <a:t> </a:t>
            </a:r>
            <a:r>
              <a:rPr lang="en-US" dirty="0" err="1"/>
              <a:t>hasil</a:t>
            </a:r>
            <a:r>
              <a:rPr lang="en-US" dirty="0"/>
              <a:t> </a:t>
            </a:r>
            <a:r>
              <a:rPr lang="en-US" dirty="0" err="1"/>
              <a:t>Ujian</a:t>
            </a:r>
            <a:r>
              <a:rPr lang="en-US" dirty="0"/>
              <a:t> </a:t>
            </a:r>
            <a:r>
              <a:rPr lang="en-US" dirty="0" err="1"/>
              <a:t>Nasional</a:t>
            </a:r>
            <a:r>
              <a:rPr lang="en-US" dirty="0"/>
              <a:t> </a:t>
            </a:r>
            <a:r>
              <a:rPr lang="en-US" dirty="0" err="1"/>
              <a:t>sebagai</a:t>
            </a:r>
            <a:r>
              <a:rPr lang="en-US" dirty="0"/>
              <a:t> </a:t>
            </a:r>
            <a:r>
              <a:rPr lang="en-US" dirty="0" err="1"/>
              <a:t>dasar</a:t>
            </a:r>
            <a:r>
              <a:rPr lang="en-US" dirty="0"/>
              <a:t> </a:t>
            </a:r>
            <a:r>
              <a:rPr lang="en-US" dirty="0" err="1"/>
              <a:t>pertimbangan</a:t>
            </a:r>
            <a:r>
              <a:rPr lang="en-US" dirty="0"/>
              <a:t> </a:t>
            </a:r>
            <a:r>
              <a:rPr lang="en-US" dirty="0" err="1"/>
              <a:t>penerimaan</a:t>
            </a:r>
            <a:r>
              <a:rPr lang="en-US" dirty="0"/>
              <a:t> </a:t>
            </a:r>
            <a:r>
              <a:rPr lang="en-US" dirty="0" err="1"/>
              <a:t>peserta</a:t>
            </a:r>
            <a:r>
              <a:rPr lang="en-US" dirty="0"/>
              <a:t> </a:t>
            </a:r>
            <a:r>
              <a:rPr lang="en-US" dirty="0" err="1"/>
              <a:t>didik</a:t>
            </a:r>
            <a:r>
              <a:rPr lang="en-US" dirty="0"/>
              <a:t> </a:t>
            </a:r>
            <a:r>
              <a:rPr lang="en-US" dirty="0" err="1"/>
              <a:t>pada</a:t>
            </a:r>
            <a:r>
              <a:rPr lang="en-US" dirty="0"/>
              <a:t> </a:t>
            </a:r>
            <a:r>
              <a:rPr lang="en-US" dirty="0" err="1"/>
              <a:t>jenjang</a:t>
            </a:r>
            <a:r>
              <a:rPr lang="en-US" dirty="0"/>
              <a:t> </a:t>
            </a:r>
            <a:r>
              <a:rPr lang="en-US" dirty="0" err="1"/>
              <a:t>pendidikan</a:t>
            </a:r>
            <a:r>
              <a:rPr lang="en-US" dirty="0"/>
              <a:t> </a:t>
            </a:r>
            <a:r>
              <a:rPr lang="en-US" dirty="0" err="1"/>
              <a:t>menengah</a:t>
            </a:r>
            <a:r>
              <a:rPr lang="en-US" dirty="0"/>
              <a:t> </a:t>
            </a:r>
            <a:r>
              <a:rPr lang="en-US" dirty="0" err="1"/>
              <a:t>dan</a:t>
            </a:r>
            <a:r>
              <a:rPr lang="en-US" dirty="0"/>
              <a:t> </a:t>
            </a:r>
            <a:r>
              <a:rPr lang="en-US" dirty="0" err="1"/>
              <a:t>tinggi</a:t>
            </a:r>
            <a:endParaRPr lang="en-US" dirty="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98970"/>
            <a:ext cx="8229600" cy="5896916"/>
          </a:xfrm>
        </p:spPr>
        <p:txBody>
          <a:bodyPr>
            <a:normAutofit fontScale="70000" lnSpcReduction="20000"/>
          </a:bodyPr>
          <a:lstStyle/>
          <a:p>
            <a:pPr lvl="0">
              <a:buNone/>
            </a:pPr>
            <a:r>
              <a:rPr lang="id-ID" b="1" dirty="0" smtClean="0"/>
              <a:t>d. Apakah </a:t>
            </a:r>
            <a:r>
              <a:rPr lang="id-ID" b="1" dirty="0"/>
              <a:t>manfaat UN bagi </a:t>
            </a:r>
            <a:r>
              <a:rPr lang="id-ID" b="1" dirty="0" smtClean="0"/>
              <a:t>siswa?</a:t>
            </a:r>
            <a:endParaRPr lang="en-US" b="1" dirty="0" smtClean="0"/>
          </a:p>
          <a:p>
            <a:pPr marL="514350" lvl="0" indent="-514350">
              <a:buFont typeface="+mj-lt"/>
              <a:buAutoNum type="arabicPeriod"/>
            </a:pPr>
            <a:r>
              <a:rPr lang="en-US" dirty="0" err="1" smtClean="0"/>
              <a:t>Untuk</a:t>
            </a:r>
            <a:r>
              <a:rPr lang="en-US" dirty="0" smtClean="0"/>
              <a:t> </a:t>
            </a:r>
            <a:r>
              <a:rPr lang="en-US" dirty="0" err="1"/>
              <a:t>mengambil</a:t>
            </a:r>
            <a:r>
              <a:rPr lang="en-US" dirty="0"/>
              <a:t> </a:t>
            </a:r>
            <a:r>
              <a:rPr lang="en-US" dirty="0" err="1"/>
              <a:t>keputusan</a:t>
            </a:r>
            <a:r>
              <a:rPr lang="en-US" dirty="0"/>
              <a:t> </a:t>
            </a:r>
            <a:r>
              <a:rPr lang="en-US" dirty="0" err="1"/>
              <a:t>di</a:t>
            </a:r>
            <a:r>
              <a:rPr lang="en-US" dirty="0"/>
              <a:t> </a:t>
            </a:r>
            <a:r>
              <a:rPr lang="en-US" dirty="0" err="1"/>
              <a:t>tingkat</a:t>
            </a:r>
            <a:r>
              <a:rPr lang="en-US" dirty="0"/>
              <a:t> individual </a:t>
            </a:r>
            <a:r>
              <a:rPr lang="en-US" dirty="0" err="1"/>
              <a:t>siswa</a:t>
            </a:r>
            <a:r>
              <a:rPr lang="en-US" dirty="0" smtClean="0"/>
              <a:t> </a:t>
            </a:r>
            <a:r>
              <a:rPr lang="en-US" dirty="0" err="1" smtClean="0"/>
              <a:t>mengenai</a:t>
            </a:r>
            <a:r>
              <a:rPr lang="en-US" dirty="0" smtClean="0"/>
              <a:t> </a:t>
            </a:r>
            <a:r>
              <a:rPr lang="en-US" dirty="0" err="1" smtClean="0"/>
              <a:t>kompetensi</a:t>
            </a:r>
            <a:r>
              <a:rPr lang="en-US" dirty="0" smtClean="0"/>
              <a:t> yang </a:t>
            </a:r>
            <a:r>
              <a:rPr lang="en-US" dirty="0" err="1" smtClean="0"/>
              <a:t>perlu</a:t>
            </a:r>
            <a:r>
              <a:rPr lang="en-US" dirty="0" smtClean="0"/>
              <a:t> </a:t>
            </a:r>
            <a:r>
              <a:rPr lang="en-US" dirty="0" err="1" smtClean="0"/>
              <a:t>ditingkatkan</a:t>
            </a:r>
            <a:endParaRPr lang="en-US" dirty="0" smtClean="0"/>
          </a:p>
          <a:p>
            <a:pPr marL="514350" lvl="0" indent="-514350">
              <a:buFont typeface="+mj-lt"/>
              <a:buAutoNum type="arabicPeriod"/>
            </a:pPr>
            <a:r>
              <a:rPr lang="en-US" dirty="0" err="1" smtClean="0"/>
              <a:t>Sebagai</a:t>
            </a:r>
            <a:r>
              <a:rPr lang="en-US" dirty="0" smtClean="0"/>
              <a:t> </a:t>
            </a:r>
            <a:r>
              <a:rPr lang="en-US" dirty="0" err="1" smtClean="0"/>
              <a:t>salah</a:t>
            </a:r>
            <a:r>
              <a:rPr lang="en-US" dirty="0" smtClean="0"/>
              <a:t> </a:t>
            </a:r>
            <a:r>
              <a:rPr lang="en-US" dirty="0" err="1" smtClean="0"/>
              <a:t>satu</a:t>
            </a:r>
            <a:r>
              <a:rPr lang="en-US" dirty="0" smtClean="0"/>
              <a:t> </a:t>
            </a:r>
            <a:r>
              <a:rPr lang="en-US" dirty="0" err="1" smtClean="0"/>
              <a:t>pertimbangan</a:t>
            </a:r>
            <a:r>
              <a:rPr lang="en-US" dirty="0" smtClean="0"/>
              <a:t> “</a:t>
            </a:r>
            <a:r>
              <a:rPr lang="en-US" i="1" dirty="0"/>
              <a:t>streaming</a:t>
            </a:r>
            <a:r>
              <a:rPr lang="en-US" dirty="0"/>
              <a:t>” </a:t>
            </a:r>
            <a:r>
              <a:rPr lang="en-US" dirty="0" err="1"/>
              <a:t>atau</a:t>
            </a:r>
            <a:r>
              <a:rPr lang="en-US" dirty="0"/>
              <a:t> </a:t>
            </a:r>
            <a:r>
              <a:rPr lang="en-US" dirty="0" err="1"/>
              <a:t>penjurusan</a:t>
            </a:r>
            <a:r>
              <a:rPr lang="en-US" dirty="0" smtClean="0"/>
              <a:t> </a:t>
            </a:r>
            <a:r>
              <a:rPr lang="en-US" dirty="0" err="1" smtClean="0"/>
              <a:t>di</a:t>
            </a:r>
            <a:r>
              <a:rPr lang="en-US" dirty="0" smtClean="0"/>
              <a:t> </a:t>
            </a:r>
            <a:r>
              <a:rPr lang="en-US" dirty="0" err="1" smtClean="0"/>
              <a:t>jenjang</a:t>
            </a:r>
            <a:r>
              <a:rPr lang="en-US" dirty="0" smtClean="0"/>
              <a:t> </a:t>
            </a:r>
            <a:r>
              <a:rPr lang="en-US" dirty="0" err="1" smtClean="0"/>
              <a:t>pendidikan</a:t>
            </a:r>
            <a:r>
              <a:rPr lang="en-US" dirty="0" smtClean="0"/>
              <a:t> </a:t>
            </a:r>
            <a:r>
              <a:rPr lang="en-US" dirty="0" err="1" smtClean="0"/>
              <a:t>selanjutnya</a:t>
            </a:r>
            <a:endParaRPr lang="en-US" dirty="0" smtClean="0"/>
          </a:p>
          <a:p>
            <a:pPr>
              <a:buNone/>
            </a:pPr>
            <a:r>
              <a:rPr lang="id-ID" dirty="0"/>
              <a:t> </a:t>
            </a:r>
            <a:endParaRPr lang="en-US" dirty="0" smtClean="0"/>
          </a:p>
          <a:p>
            <a:pPr lvl="0">
              <a:buNone/>
            </a:pPr>
            <a:r>
              <a:rPr lang="id-ID" b="1" dirty="0" smtClean="0"/>
              <a:t>e. Bagaimana </a:t>
            </a:r>
            <a:r>
              <a:rPr lang="id-ID" b="1" dirty="0"/>
              <a:t>pemanfaatan hasil UN untuk </a:t>
            </a:r>
            <a:r>
              <a:rPr lang="id-ID" b="1" dirty="0" smtClean="0"/>
              <a:t>komparibilitas?</a:t>
            </a:r>
            <a:endParaRPr lang="en-US" b="1" dirty="0" smtClean="0"/>
          </a:p>
          <a:p>
            <a:pPr marL="514350" indent="-514350">
              <a:buFont typeface="+mj-lt"/>
              <a:buAutoNum type="arabicPeriod"/>
            </a:pPr>
            <a:r>
              <a:rPr lang="en-US" dirty="0" err="1"/>
              <a:t>Ujian</a:t>
            </a:r>
            <a:r>
              <a:rPr lang="en-US" dirty="0"/>
              <a:t> </a:t>
            </a:r>
            <a:r>
              <a:rPr lang="en-US" dirty="0" err="1"/>
              <a:t>Nasional</a:t>
            </a:r>
            <a:r>
              <a:rPr lang="en-US" dirty="0"/>
              <a:t> yang </a:t>
            </a:r>
            <a:r>
              <a:rPr lang="en-US" dirty="0" err="1"/>
              <a:t>baik</a:t>
            </a:r>
            <a:r>
              <a:rPr lang="en-US" dirty="0"/>
              <a:t> </a:t>
            </a:r>
            <a:r>
              <a:rPr lang="en-US" dirty="0" err="1"/>
              <a:t>merupakan</a:t>
            </a:r>
            <a:r>
              <a:rPr lang="en-US" dirty="0"/>
              <a:t> </a:t>
            </a:r>
            <a:r>
              <a:rPr lang="en-US" dirty="0" err="1"/>
              <a:t>bentuk</a:t>
            </a:r>
            <a:r>
              <a:rPr lang="en-US" dirty="0"/>
              <a:t> </a:t>
            </a:r>
            <a:r>
              <a:rPr lang="en-US" dirty="0" err="1"/>
              <a:t>akuntabilitas</a:t>
            </a:r>
            <a:r>
              <a:rPr lang="en-US" dirty="0"/>
              <a:t> </a:t>
            </a:r>
            <a:r>
              <a:rPr lang="en-US" dirty="0" err="1"/>
              <a:t>publik</a:t>
            </a:r>
            <a:r>
              <a:rPr lang="en-US" dirty="0"/>
              <a:t> </a:t>
            </a:r>
            <a:r>
              <a:rPr lang="en-US" dirty="0" err="1"/>
              <a:t>dari</a:t>
            </a:r>
            <a:r>
              <a:rPr lang="en-US" dirty="0"/>
              <a:t> </a:t>
            </a:r>
            <a:r>
              <a:rPr lang="en-US" dirty="0" err="1"/>
              <a:t>sekolah</a:t>
            </a:r>
            <a:r>
              <a:rPr lang="en-US" dirty="0"/>
              <a:t> </a:t>
            </a:r>
            <a:r>
              <a:rPr lang="en-US" dirty="0" err="1"/>
              <a:t>atau</a:t>
            </a:r>
            <a:r>
              <a:rPr lang="en-US" dirty="0"/>
              <a:t> </a:t>
            </a:r>
            <a:r>
              <a:rPr lang="en-US" dirty="0" err="1"/>
              <a:t>lembaga</a:t>
            </a:r>
            <a:r>
              <a:rPr lang="en-US" dirty="0"/>
              <a:t> </a:t>
            </a:r>
            <a:r>
              <a:rPr lang="en-US" dirty="0" err="1"/>
              <a:t>pendidikan</a:t>
            </a:r>
            <a:endParaRPr lang="en-US" dirty="0" smtClean="0"/>
          </a:p>
          <a:p>
            <a:pPr>
              <a:buNone/>
            </a:pPr>
            <a:endParaRPr lang="en-US" dirty="0" smtClean="0"/>
          </a:p>
          <a:p>
            <a:pPr lvl="0">
              <a:buNone/>
            </a:pPr>
            <a:r>
              <a:rPr lang="id-ID" b="1" dirty="0" smtClean="0"/>
              <a:t>f. Apakah </a:t>
            </a:r>
            <a:r>
              <a:rPr lang="id-ID" b="1" dirty="0"/>
              <a:t>mandatory bagi setiap siswa / sekolah atau </a:t>
            </a:r>
            <a:r>
              <a:rPr lang="id-ID" b="1" dirty="0" smtClean="0"/>
              <a:t>optional?</a:t>
            </a:r>
            <a:endParaRPr lang="en-US" b="1" dirty="0" smtClean="0"/>
          </a:p>
          <a:p>
            <a:pPr marL="514350" lvl="0" indent="-514350">
              <a:buFont typeface="+mj-lt"/>
              <a:buAutoNum type="arabicPeriod"/>
            </a:pPr>
            <a:r>
              <a:rPr lang="en-US" dirty="0"/>
              <a:t>UN </a:t>
            </a:r>
            <a:r>
              <a:rPr lang="en-US" dirty="0" err="1"/>
              <a:t>bersifat</a:t>
            </a:r>
            <a:r>
              <a:rPr lang="en-US" dirty="0"/>
              <a:t> </a:t>
            </a:r>
            <a:r>
              <a:rPr lang="en-US" dirty="0" err="1"/>
              <a:t>wajib</a:t>
            </a:r>
            <a:r>
              <a:rPr lang="en-US" dirty="0"/>
              <a:t> (</a:t>
            </a:r>
            <a:r>
              <a:rPr lang="en-US" i="1" dirty="0"/>
              <a:t>mandatory</a:t>
            </a:r>
            <a:r>
              <a:rPr lang="en-US" dirty="0"/>
              <a:t>) </a:t>
            </a:r>
            <a:r>
              <a:rPr lang="en-US" dirty="0" err="1"/>
              <a:t>dan</a:t>
            </a:r>
            <a:r>
              <a:rPr lang="en-US" dirty="0"/>
              <a:t> </a:t>
            </a:r>
            <a:r>
              <a:rPr lang="en-US" dirty="0" err="1"/>
              <a:t>bukan</a:t>
            </a:r>
            <a:r>
              <a:rPr lang="en-US" dirty="0"/>
              <a:t> </a:t>
            </a:r>
            <a:r>
              <a:rPr lang="en-US" dirty="0" err="1" smtClean="0"/>
              <a:t>pilihan</a:t>
            </a:r>
            <a:r>
              <a:rPr lang="en-US" dirty="0" smtClean="0"/>
              <a:t> (</a:t>
            </a:r>
            <a:r>
              <a:rPr lang="en-US" i="1" dirty="0" smtClean="0"/>
              <a:t>optional</a:t>
            </a:r>
            <a:r>
              <a:rPr lang="en-US" dirty="0" smtClean="0"/>
              <a:t>). </a:t>
            </a:r>
            <a:r>
              <a:rPr lang="en-US" dirty="0" err="1" smtClean="0"/>
              <a:t>Catatan</a:t>
            </a:r>
            <a:r>
              <a:rPr lang="en-US" dirty="0" smtClean="0"/>
              <a:t>: </a:t>
            </a:r>
            <a:r>
              <a:rPr lang="en-US" dirty="0" err="1" smtClean="0"/>
              <a:t>Perlu</a:t>
            </a:r>
            <a:r>
              <a:rPr lang="en-US" dirty="0" smtClean="0"/>
              <a:t> </a:t>
            </a:r>
            <a:r>
              <a:rPr lang="en-US" dirty="0" err="1" smtClean="0"/>
              <a:t>ada</a:t>
            </a:r>
            <a:r>
              <a:rPr lang="en-US" dirty="0" smtClean="0"/>
              <a:t> </a:t>
            </a:r>
            <a:r>
              <a:rPr lang="en-US" dirty="0" err="1" smtClean="0"/>
              <a:t>p</a:t>
            </a:r>
            <a:r>
              <a:rPr lang="id-ID" dirty="0" smtClean="0"/>
              <a:t>engkajian, </a:t>
            </a:r>
            <a:r>
              <a:rPr lang="id-ID" dirty="0"/>
              <a:t>penelitian </a:t>
            </a:r>
            <a:r>
              <a:rPr lang="id-ID" dirty="0" smtClean="0"/>
              <a:t>dan evaluasi secara </a:t>
            </a:r>
            <a:r>
              <a:rPr lang="id-ID" dirty="0"/>
              <a:t>khusus </a:t>
            </a:r>
            <a:r>
              <a:rPr lang="id-ID" dirty="0" smtClean="0"/>
              <a:t>dan terus-menerus tentang pelaksanaan </a:t>
            </a:r>
            <a:r>
              <a:rPr lang="id-ID" dirty="0"/>
              <a:t>UN yang hanya wajib bagi peserta didik yang menghendaki sertifikat berstandar nasional (UN  yang bersifat </a:t>
            </a:r>
            <a:r>
              <a:rPr lang="id-ID" i="1" dirty="0"/>
              <a:t>non-mandatory</a:t>
            </a:r>
            <a:r>
              <a:rPr lang="id-ID" dirty="0"/>
              <a:t>)</a:t>
            </a:r>
            <a:endParaRPr lang="en-US" dirty="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3. </a:t>
            </a:r>
            <a:r>
              <a:rPr lang="en-US" b="1" dirty="0" err="1" smtClean="0"/>
              <a:t>Kelembagaan</a:t>
            </a:r>
            <a:r>
              <a:rPr lang="en-US" b="1" dirty="0" smtClean="0"/>
              <a:t> </a:t>
            </a:r>
            <a:r>
              <a:rPr lang="en-US" b="1" dirty="0" err="1" smtClean="0"/>
              <a:t>Penyelenggara</a:t>
            </a:r>
            <a:r>
              <a:rPr lang="en-US" b="1" dirty="0" smtClean="0"/>
              <a:t> UN</a:t>
            </a:r>
            <a:endParaRPr lang="en-US" b="1" dirty="0"/>
          </a:p>
        </p:txBody>
      </p:sp>
      <p:sp>
        <p:nvSpPr>
          <p:cNvPr id="3" name="Content Placeholder 2"/>
          <p:cNvSpPr>
            <a:spLocks noGrp="1"/>
          </p:cNvSpPr>
          <p:nvPr>
            <p:ph idx="1"/>
          </p:nvPr>
        </p:nvSpPr>
        <p:spPr/>
        <p:txBody>
          <a:bodyPr>
            <a:normAutofit fontScale="70000" lnSpcReduction="20000"/>
          </a:bodyPr>
          <a:lstStyle/>
          <a:p>
            <a:pPr lvl="0">
              <a:buNone/>
            </a:pPr>
            <a:r>
              <a:rPr lang="id-ID" b="1" dirty="0" smtClean="0"/>
              <a:t>a. Organisasi </a:t>
            </a:r>
            <a:r>
              <a:rPr lang="id-ID" b="1" dirty="0"/>
              <a:t>penyelenggara UN</a:t>
            </a:r>
            <a:endParaRPr lang="en-US" b="1" dirty="0"/>
          </a:p>
          <a:p>
            <a:pPr marL="514350" lvl="0" indent="-514350">
              <a:buFont typeface="+mj-lt"/>
              <a:buAutoNum type="arabicPeriod"/>
            </a:pPr>
            <a:r>
              <a:rPr lang="id-ID" dirty="0"/>
              <a:t>Apakah penyelenggaranya oleh BSNP atau lembaga </a:t>
            </a:r>
            <a:r>
              <a:rPr lang="id-ID" dirty="0" smtClean="0"/>
              <a:t>lain?</a:t>
            </a:r>
            <a:endParaRPr lang="en-US" dirty="0" smtClean="0"/>
          </a:p>
          <a:p>
            <a:pPr lvl="0">
              <a:buNone/>
            </a:pPr>
            <a:r>
              <a:rPr lang="en-US" dirty="0" smtClean="0"/>
              <a:t>	</a:t>
            </a:r>
          </a:p>
          <a:p>
            <a:pPr lvl="0">
              <a:buNone/>
            </a:pPr>
            <a:r>
              <a:rPr lang="en-US" dirty="0" smtClean="0"/>
              <a:t>	</a:t>
            </a:r>
            <a:r>
              <a:rPr lang="en-US" dirty="0" err="1" smtClean="0"/>
              <a:t>Pemerintah</a:t>
            </a:r>
            <a:r>
              <a:rPr lang="en-US" dirty="0" smtClean="0"/>
              <a:t> </a:t>
            </a:r>
            <a:r>
              <a:rPr lang="en-US" dirty="0" err="1"/>
              <a:t>memperkuat</a:t>
            </a:r>
            <a:r>
              <a:rPr lang="en-US" dirty="0"/>
              <a:t> </a:t>
            </a:r>
            <a:r>
              <a:rPr lang="en-US" dirty="0" err="1"/>
              <a:t>kelembagaan</a:t>
            </a:r>
            <a:r>
              <a:rPr lang="en-US" dirty="0"/>
              <a:t> </a:t>
            </a:r>
            <a:r>
              <a:rPr lang="en-US" dirty="0" err="1"/>
              <a:t>Badan</a:t>
            </a:r>
            <a:r>
              <a:rPr lang="en-US" dirty="0"/>
              <a:t> </a:t>
            </a:r>
            <a:r>
              <a:rPr lang="en-US" dirty="0" err="1"/>
              <a:t>Standar</a:t>
            </a:r>
            <a:r>
              <a:rPr lang="en-US" dirty="0"/>
              <a:t> </a:t>
            </a:r>
            <a:r>
              <a:rPr lang="en-US" dirty="0" err="1"/>
              <a:t>Nasional</a:t>
            </a:r>
            <a:r>
              <a:rPr lang="en-US" dirty="0"/>
              <a:t> </a:t>
            </a:r>
            <a:r>
              <a:rPr lang="en-US" dirty="0" err="1"/>
              <a:t>Pendidikan</a:t>
            </a:r>
            <a:r>
              <a:rPr lang="en-US" dirty="0"/>
              <a:t> (BSNP) </a:t>
            </a:r>
            <a:r>
              <a:rPr lang="en-US" dirty="0" err="1"/>
              <a:t>sebagai</a:t>
            </a:r>
            <a:r>
              <a:rPr lang="en-US" dirty="0"/>
              <a:t> </a:t>
            </a:r>
            <a:r>
              <a:rPr lang="en-US" dirty="0" err="1"/>
              <a:t>otoritas</a:t>
            </a:r>
            <a:r>
              <a:rPr lang="en-US" dirty="0"/>
              <a:t> yang </a:t>
            </a:r>
            <a:r>
              <a:rPr lang="en-US" dirty="0" err="1"/>
              <a:t>bersifat</a:t>
            </a:r>
            <a:r>
              <a:rPr lang="en-US" dirty="0"/>
              <a:t> </a:t>
            </a:r>
            <a:r>
              <a:rPr lang="en-US" dirty="0" err="1"/>
              <a:t>mandiri</a:t>
            </a:r>
            <a:r>
              <a:rPr lang="en-US" dirty="0"/>
              <a:t> </a:t>
            </a:r>
            <a:r>
              <a:rPr lang="en-US" dirty="0" err="1"/>
              <a:t>dan</a:t>
            </a:r>
            <a:r>
              <a:rPr lang="en-US" dirty="0"/>
              <a:t> </a:t>
            </a:r>
            <a:r>
              <a:rPr lang="en-US" dirty="0" err="1"/>
              <a:t>bertanggung</a:t>
            </a:r>
            <a:r>
              <a:rPr lang="en-US" dirty="0"/>
              <a:t> </a:t>
            </a:r>
            <a:r>
              <a:rPr lang="en-US" dirty="0" err="1"/>
              <a:t>jawab</a:t>
            </a:r>
            <a:r>
              <a:rPr lang="en-US" dirty="0"/>
              <a:t> </a:t>
            </a:r>
            <a:r>
              <a:rPr lang="en-US" dirty="0" err="1"/>
              <a:t>dalam</a:t>
            </a:r>
            <a:r>
              <a:rPr lang="en-US" dirty="0"/>
              <a:t> </a:t>
            </a:r>
            <a:r>
              <a:rPr lang="en-US" dirty="0" err="1"/>
              <a:t>penyelenggaraan</a:t>
            </a:r>
            <a:r>
              <a:rPr lang="en-US" dirty="0"/>
              <a:t> </a:t>
            </a:r>
            <a:r>
              <a:rPr lang="en-US" dirty="0" err="1"/>
              <a:t>Ujian</a:t>
            </a:r>
            <a:r>
              <a:rPr lang="en-US" dirty="0"/>
              <a:t> </a:t>
            </a:r>
            <a:r>
              <a:rPr lang="en-US" dirty="0" err="1"/>
              <a:t>Nasional</a:t>
            </a:r>
            <a:r>
              <a:rPr lang="en-US" dirty="0"/>
              <a:t>. </a:t>
            </a:r>
            <a:r>
              <a:rPr lang="en-US" dirty="0" err="1"/>
              <a:t>Penguatan</a:t>
            </a:r>
            <a:r>
              <a:rPr lang="en-US" dirty="0"/>
              <a:t> </a:t>
            </a:r>
            <a:r>
              <a:rPr lang="en-US" dirty="0" err="1"/>
              <a:t>kelembagaan</a:t>
            </a:r>
            <a:r>
              <a:rPr lang="en-US" dirty="0"/>
              <a:t> </a:t>
            </a:r>
            <a:r>
              <a:rPr lang="en-US" dirty="0" err="1"/>
              <a:t>dimaksud</a:t>
            </a:r>
            <a:r>
              <a:rPr lang="en-US" dirty="0"/>
              <a:t> </a:t>
            </a:r>
            <a:r>
              <a:rPr lang="en-US" dirty="0" err="1"/>
              <a:t>meliputi</a:t>
            </a:r>
            <a:r>
              <a:rPr lang="en-US" dirty="0"/>
              <a:t> </a:t>
            </a:r>
            <a:r>
              <a:rPr lang="en-US" dirty="0" err="1"/>
              <a:t>aspek</a:t>
            </a:r>
            <a:r>
              <a:rPr lang="en-US" dirty="0"/>
              <a:t> </a:t>
            </a:r>
            <a:r>
              <a:rPr lang="en-US" dirty="0" err="1"/>
              <a:t>kewenangan</a:t>
            </a:r>
            <a:r>
              <a:rPr lang="en-US" dirty="0"/>
              <a:t>, </a:t>
            </a:r>
            <a:r>
              <a:rPr lang="en-US" dirty="0" err="1"/>
              <a:t>struktur</a:t>
            </a:r>
            <a:r>
              <a:rPr lang="en-US" dirty="0"/>
              <a:t> </a:t>
            </a:r>
            <a:r>
              <a:rPr lang="en-US" dirty="0" err="1"/>
              <a:t>organisasi</a:t>
            </a:r>
            <a:r>
              <a:rPr lang="en-US" dirty="0"/>
              <a:t>, </a:t>
            </a:r>
            <a:r>
              <a:rPr lang="en-US" dirty="0" err="1"/>
              <a:t>sarana</a:t>
            </a:r>
            <a:r>
              <a:rPr lang="en-US" dirty="0"/>
              <a:t> </a:t>
            </a:r>
            <a:r>
              <a:rPr lang="en-US" dirty="0" err="1"/>
              <a:t>prasarana</a:t>
            </a:r>
            <a:r>
              <a:rPr lang="en-US" dirty="0"/>
              <a:t>, </a:t>
            </a:r>
            <a:r>
              <a:rPr lang="en-US" dirty="0" err="1"/>
              <a:t>sumber</a:t>
            </a:r>
            <a:r>
              <a:rPr lang="en-US" dirty="0"/>
              <a:t> </a:t>
            </a:r>
            <a:r>
              <a:rPr lang="en-US" dirty="0" err="1"/>
              <a:t>daya</a:t>
            </a:r>
            <a:r>
              <a:rPr lang="en-US" dirty="0"/>
              <a:t> </a:t>
            </a:r>
            <a:r>
              <a:rPr lang="en-US" dirty="0" err="1"/>
              <a:t>manusia</a:t>
            </a:r>
            <a:r>
              <a:rPr lang="en-US" dirty="0"/>
              <a:t>, </a:t>
            </a:r>
            <a:r>
              <a:rPr lang="en-US" dirty="0" err="1"/>
              <a:t>dan</a:t>
            </a:r>
            <a:r>
              <a:rPr lang="en-US" dirty="0"/>
              <a:t> </a:t>
            </a:r>
            <a:r>
              <a:rPr lang="en-US" dirty="0" err="1"/>
              <a:t>sumber</a:t>
            </a:r>
            <a:r>
              <a:rPr lang="en-US" dirty="0"/>
              <a:t> </a:t>
            </a:r>
            <a:r>
              <a:rPr lang="en-US" dirty="0" err="1"/>
              <a:t>daya</a:t>
            </a:r>
            <a:r>
              <a:rPr lang="en-US" dirty="0"/>
              <a:t> </a:t>
            </a:r>
            <a:r>
              <a:rPr lang="en-US" dirty="0" err="1"/>
              <a:t>lainnya</a:t>
            </a:r>
            <a:r>
              <a:rPr lang="en-US" dirty="0"/>
              <a:t>. </a:t>
            </a:r>
            <a:r>
              <a:rPr lang="en-US" dirty="0" err="1"/>
              <a:t>Dalam</a:t>
            </a:r>
            <a:r>
              <a:rPr lang="en-US" dirty="0"/>
              <a:t> </a:t>
            </a:r>
            <a:r>
              <a:rPr lang="en-US" dirty="0" err="1"/>
              <a:t>pelaksanaan</a:t>
            </a:r>
            <a:r>
              <a:rPr lang="en-US" dirty="0"/>
              <a:t> </a:t>
            </a:r>
            <a:r>
              <a:rPr lang="en-US" dirty="0" err="1"/>
              <a:t>teknis</a:t>
            </a:r>
            <a:r>
              <a:rPr lang="en-US" dirty="0"/>
              <a:t> </a:t>
            </a:r>
            <a:r>
              <a:rPr lang="en-US" dirty="0" err="1"/>
              <a:t>operasional</a:t>
            </a:r>
            <a:r>
              <a:rPr lang="en-US" dirty="0"/>
              <a:t> UN, BSNP </a:t>
            </a:r>
            <a:r>
              <a:rPr lang="en-US" dirty="0" err="1"/>
              <a:t>dapat</a:t>
            </a:r>
            <a:r>
              <a:rPr lang="en-US" dirty="0"/>
              <a:t> </a:t>
            </a:r>
            <a:r>
              <a:rPr lang="en-US" dirty="0" err="1"/>
              <a:t>mendelegasikan</a:t>
            </a:r>
            <a:r>
              <a:rPr lang="en-US" dirty="0"/>
              <a:t> </a:t>
            </a:r>
            <a:r>
              <a:rPr lang="en-US" dirty="0" err="1"/>
              <a:t>kewenangan</a:t>
            </a:r>
            <a:r>
              <a:rPr lang="en-US" dirty="0"/>
              <a:t> </a:t>
            </a:r>
            <a:r>
              <a:rPr lang="en-US" dirty="0" err="1"/>
              <a:t>teknis</a:t>
            </a:r>
            <a:r>
              <a:rPr lang="en-US" dirty="0"/>
              <a:t> </a:t>
            </a:r>
            <a:r>
              <a:rPr lang="en-US" dirty="0" err="1"/>
              <a:t>pelaksanaannya</a:t>
            </a:r>
            <a:r>
              <a:rPr lang="en-US" dirty="0"/>
              <a:t> </a:t>
            </a:r>
            <a:r>
              <a:rPr lang="en-US" dirty="0" err="1"/>
              <a:t>kepada</a:t>
            </a:r>
            <a:r>
              <a:rPr lang="en-US" dirty="0"/>
              <a:t> </a:t>
            </a:r>
            <a:r>
              <a:rPr lang="en-US" dirty="0" err="1"/>
              <a:t>Pusat</a:t>
            </a:r>
            <a:r>
              <a:rPr lang="en-US" dirty="0"/>
              <a:t> </a:t>
            </a:r>
            <a:r>
              <a:rPr lang="en-US" dirty="0" err="1"/>
              <a:t>Penilaian</a:t>
            </a:r>
            <a:r>
              <a:rPr lang="en-US" dirty="0"/>
              <a:t> </a:t>
            </a:r>
            <a:r>
              <a:rPr lang="en-US" dirty="0" err="1"/>
              <a:t>Pendidikan</a:t>
            </a:r>
            <a:r>
              <a:rPr lang="en-US" dirty="0"/>
              <a:t> (</a:t>
            </a:r>
            <a:r>
              <a:rPr lang="en-US" dirty="0" err="1"/>
              <a:t>Puspendik</a:t>
            </a:r>
            <a:r>
              <a:rPr lang="en-US" dirty="0"/>
              <a:t>), </a:t>
            </a:r>
            <a:r>
              <a:rPr lang="en-US" dirty="0" err="1"/>
              <a:t>Badan</a:t>
            </a:r>
            <a:r>
              <a:rPr lang="en-US" dirty="0"/>
              <a:t> </a:t>
            </a:r>
            <a:r>
              <a:rPr lang="en-US" dirty="0" err="1"/>
              <a:t>Penelitian</a:t>
            </a:r>
            <a:r>
              <a:rPr lang="en-US" dirty="0"/>
              <a:t> </a:t>
            </a:r>
            <a:r>
              <a:rPr lang="en-US" dirty="0" err="1"/>
              <a:t>dan</a:t>
            </a:r>
            <a:r>
              <a:rPr lang="en-US" dirty="0"/>
              <a:t> </a:t>
            </a:r>
            <a:r>
              <a:rPr lang="en-US" dirty="0" err="1"/>
              <a:t>Pengembangan</a:t>
            </a:r>
            <a:r>
              <a:rPr lang="en-US" dirty="0"/>
              <a:t>, </a:t>
            </a:r>
            <a:r>
              <a:rPr lang="en-US" dirty="0" err="1"/>
              <a:t>Kementerian</a:t>
            </a:r>
            <a:r>
              <a:rPr lang="en-US" dirty="0"/>
              <a:t> </a:t>
            </a:r>
            <a:r>
              <a:rPr lang="en-US" dirty="0" err="1"/>
              <a:t>Pendidikan</a:t>
            </a:r>
            <a:r>
              <a:rPr lang="en-US" dirty="0"/>
              <a:t> </a:t>
            </a:r>
            <a:r>
              <a:rPr lang="en-US" dirty="0" err="1"/>
              <a:t>dan</a:t>
            </a:r>
            <a:r>
              <a:rPr lang="en-US" dirty="0"/>
              <a:t> </a:t>
            </a:r>
            <a:r>
              <a:rPr lang="en-US" dirty="0" err="1"/>
              <a:t>Kebudayaan</a:t>
            </a:r>
            <a:endParaRPr lang="en-US" dirty="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96908"/>
            <a:ext cx="8229600" cy="6146401"/>
          </a:xfrm>
        </p:spPr>
        <p:txBody>
          <a:bodyPr>
            <a:normAutofit fontScale="70000" lnSpcReduction="20000"/>
          </a:bodyPr>
          <a:lstStyle/>
          <a:p>
            <a:pPr lvl="0">
              <a:buNone/>
            </a:pPr>
            <a:r>
              <a:rPr lang="id-ID" sz="2581" b="1" dirty="0" smtClean="0"/>
              <a:t>2. Penyelenggara </a:t>
            </a:r>
            <a:r>
              <a:rPr lang="id-ID" sz="2581" b="1" dirty="0"/>
              <a:t>UN bertanggung jawab kepada </a:t>
            </a:r>
            <a:r>
              <a:rPr lang="id-ID" sz="2581" b="1" dirty="0" smtClean="0"/>
              <a:t>siapa?</a:t>
            </a:r>
            <a:endParaRPr lang="en-US" sz="2581" b="1" dirty="0" smtClean="0"/>
          </a:p>
          <a:p>
            <a:pPr>
              <a:buNone/>
            </a:pPr>
            <a:r>
              <a:rPr lang="id-ID" sz="2581" dirty="0" smtClean="0"/>
              <a:t>	Banyaknya </a:t>
            </a:r>
            <a:r>
              <a:rPr lang="id-ID" sz="2581" dirty="0"/>
              <a:t>pihak yang terlibat dalam penyelenggaraan UN saat ini dan sifatnya yang tidak melembaga menyulitkan dalam koordinasi, konsolidasi, akuntabilitas penyelenggaraan dan rendahnya kredibilitas hasil UN</a:t>
            </a:r>
            <a:endParaRPr lang="en-US" sz="2581" dirty="0"/>
          </a:p>
          <a:p>
            <a:pPr>
              <a:buNone/>
            </a:pPr>
            <a:r>
              <a:rPr lang="id-ID" sz="2581" dirty="0"/>
              <a:t> </a:t>
            </a:r>
            <a:endParaRPr lang="en-US" sz="2581" dirty="0" smtClean="0"/>
          </a:p>
          <a:p>
            <a:pPr lvl="0">
              <a:buNone/>
            </a:pPr>
            <a:r>
              <a:rPr lang="id-ID" sz="2581" b="1" dirty="0" smtClean="0"/>
              <a:t>3.  Apakah </a:t>
            </a:r>
            <a:r>
              <a:rPr lang="id-ID" sz="2581" b="1" dirty="0"/>
              <a:t>perlu dibedakan antara penyelenggara dan </a:t>
            </a:r>
            <a:r>
              <a:rPr lang="id-ID" sz="2581" b="1" dirty="0" smtClean="0"/>
              <a:t>pelaksana?</a:t>
            </a:r>
            <a:endParaRPr lang="en-US" sz="2581" b="1" dirty="0" smtClean="0"/>
          </a:p>
          <a:p>
            <a:pPr>
              <a:buNone/>
            </a:pPr>
            <a:r>
              <a:rPr lang="id-ID" sz="2581" dirty="0" smtClean="0"/>
              <a:t> 	Ya</a:t>
            </a:r>
            <a:r>
              <a:rPr lang="id-ID" sz="2581" dirty="0"/>
              <a:t>, perlu dibedakan sebagai berikut:</a:t>
            </a:r>
            <a:endParaRPr lang="en-US" sz="2581" dirty="0" smtClean="0"/>
          </a:p>
          <a:p>
            <a:pPr>
              <a:buNone/>
            </a:pPr>
            <a:r>
              <a:rPr lang="id-ID" sz="2581" dirty="0" smtClean="0"/>
              <a:t>	Perancang</a:t>
            </a:r>
            <a:r>
              <a:rPr lang="id-ID" sz="2581" dirty="0"/>
              <a:t>	dan Penyelenggara 	:  BSNP </a:t>
            </a:r>
            <a:endParaRPr lang="en-US" sz="2581" dirty="0" smtClean="0"/>
          </a:p>
          <a:p>
            <a:pPr>
              <a:buNone/>
            </a:pPr>
            <a:r>
              <a:rPr lang="id-ID" sz="2581" dirty="0" smtClean="0"/>
              <a:t>	Pendukung </a:t>
            </a:r>
            <a:r>
              <a:rPr lang="id-ID" sz="2581" dirty="0"/>
              <a:t>penyelenggaraan	:  Puspendik</a:t>
            </a:r>
            <a:endParaRPr lang="en-US" sz="2581" dirty="0" smtClean="0"/>
          </a:p>
          <a:p>
            <a:pPr>
              <a:buNone/>
            </a:pPr>
            <a:r>
              <a:rPr lang="id-ID" sz="2581" dirty="0" smtClean="0"/>
              <a:t>	Pelaksana</a:t>
            </a:r>
            <a:r>
              <a:rPr lang="id-ID" sz="2581" dirty="0"/>
              <a:t>				:  LPMP dan PT</a:t>
            </a:r>
            <a:endParaRPr lang="en-US" sz="2581" dirty="0" smtClean="0"/>
          </a:p>
          <a:p>
            <a:pPr>
              <a:buNone/>
            </a:pPr>
            <a:r>
              <a:rPr lang="id-ID" sz="2581" dirty="0" smtClean="0"/>
              <a:t>	Khusus </a:t>
            </a:r>
            <a:r>
              <a:rPr lang="id-ID" sz="2581" dirty="0"/>
              <a:t>untuk SMK, uji kompetensi </a:t>
            </a:r>
            <a:r>
              <a:rPr lang="id-ID" sz="2581" dirty="0" smtClean="0"/>
              <a:t>program keahlian oleh </a:t>
            </a:r>
            <a:r>
              <a:rPr lang="id-ID" sz="2581" dirty="0"/>
              <a:t>asosiasi profesi </a:t>
            </a:r>
            <a:r>
              <a:rPr lang="id-ID" sz="2581" dirty="0" smtClean="0"/>
              <a:t>yang relevan</a:t>
            </a:r>
            <a:endParaRPr lang="en-US" sz="2581" dirty="0"/>
          </a:p>
          <a:p>
            <a:pPr>
              <a:buNone/>
            </a:pPr>
            <a:r>
              <a:rPr lang="id-ID" sz="2581" b="1" dirty="0"/>
              <a:t> </a:t>
            </a:r>
            <a:endParaRPr lang="en-US" sz="2581" b="1" dirty="0" smtClean="0"/>
          </a:p>
          <a:p>
            <a:pPr lvl="0">
              <a:buNone/>
            </a:pPr>
            <a:r>
              <a:rPr lang="id-ID" sz="2581" b="1" dirty="0" smtClean="0"/>
              <a:t>4. UN </a:t>
            </a:r>
            <a:r>
              <a:rPr lang="id-ID" sz="2581" b="1" dirty="0"/>
              <a:t>diselenggarakan oleh lembaga khusus </a:t>
            </a:r>
            <a:r>
              <a:rPr lang="id-ID" sz="2581" b="1" dirty="0" smtClean="0"/>
              <a:t>pengujian? </a:t>
            </a:r>
            <a:endParaRPr lang="en-US" sz="2581" b="1" dirty="0" smtClean="0"/>
          </a:p>
          <a:p>
            <a:pPr>
              <a:buNone/>
            </a:pPr>
            <a:r>
              <a:rPr lang="en-US" sz="2581" dirty="0" smtClean="0"/>
              <a:t>	UN </a:t>
            </a:r>
            <a:r>
              <a:rPr lang="en-US" sz="2581" dirty="0" err="1"/>
              <a:t>diselenggarakan</a:t>
            </a:r>
            <a:r>
              <a:rPr lang="en-US" sz="2581" dirty="0"/>
              <a:t> </a:t>
            </a:r>
            <a:r>
              <a:rPr lang="en-US" sz="2581" dirty="0" err="1"/>
              <a:t>oleh</a:t>
            </a:r>
            <a:r>
              <a:rPr lang="en-US" sz="2581" dirty="0"/>
              <a:t> </a:t>
            </a:r>
            <a:r>
              <a:rPr lang="en-US" sz="2581" dirty="0" err="1"/>
              <a:t>lembaga</a:t>
            </a:r>
            <a:r>
              <a:rPr lang="en-US" sz="2581" dirty="0"/>
              <a:t> </a:t>
            </a:r>
            <a:r>
              <a:rPr lang="en-US" sz="2581" dirty="0" err="1"/>
              <a:t>mandiri</a:t>
            </a:r>
            <a:r>
              <a:rPr lang="en-US" sz="2581" dirty="0"/>
              <a:t>, </a:t>
            </a:r>
            <a:r>
              <a:rPr lang="en-US" sz="2581" dirty="0" err="1"/>
              <a:t>independen</a:t>
            </a:r>
            <a:r>
              <a:rPr lang="en-US" sz="2581" dirty="0"/>
              <a:t>, </a:t>
            </a:r>
            <a:r>
              <a:rPr lang="en-US" sz="2581" dirty="0" err="1"/>
              <a:t>dan</a:t>
            </a:r>
            <a:r>
              <a:rPr lang="en-US" sz="2581" dirty="0"/>
              <a:t> </a:t>
            </a:r>
            <a:r>
              <a:rPr lang="en-US" sz="2581" dirty="0" err="1"/>
              <a:t>profesional</a:t>
            </a:r>
            <a:r>
              <a:rPr lang="en-US" sz="2581" dirty="0"/>
              <a:t> yang </a:t>
            </a:r>
            <a:r>
              <a:rPr lang="en-US" sz="2581" dirty="0" err="1"/>
              <a:t>bebas</a:t>
            </a:r>
            <a:r>
              <a:rPr lang="en-US" sz="2581" dirty="0"/>
              <a:t> </a:t>
            </a:r>
            <a:r>
              <a:rPr lang="en-US" sz="2581" dirty="0" err="1"/>
              <a:t>dari</a:t>
            </a:r>
            <a:r>
              <a:rPr lang="en-US" sz="2581" dirty="0"/>
              <a:t> </a:t>
            </a:r>
            <a:r>
              <a:rPr lang="en-US" sz="2581" dirty="0" err="1"/>
              <a:t>campur</a:t>
            </a:r>
            <a:r>
              <a:rPr lang="en-US" sz="2581" dirty="0"/>
              <a:t> </a:t>
            </a:r>
            <a:r>
              <a:rPr lang="en-US" sz="2581" dirty="0" err="1"/>
              <a:t>tangan</a:t>
            </a:r>
            <a:r>
              <a:rPr lang="en-US" sz="2581" dirty="0"/>
              <a:t> </a:t>
            </a:r>
            <a:r>
              <a:rPr lang="en-US" sz="2581" dirty="0" err="1"/>
              <a:t>siapapun</a:t>
            </a:r>
            <a:r>
              <a:rPr lang="id-ID" sz="2581" dirty="0"/>
              <a:t> yaitu </a:t>
            </a:r>
            <a:r>
              <a:rPr lang="id-ID" sz="2581" dirty="0" smtClean="0"/>
              <a:t>BSNP</a:t>
            </a:r>
          </a:p>
          <a:p>
            <a:pPr>
              <a:buNone/>
            </a:pPr>
            <a:endParaRPr lang="id-ID" sz="2581" dirty="0"/>
          </a:p>
          <a:p>
            <a:pPr marL="514350" indent="-514350">
              <a:buNone/>
            </a:pPr>
            <a:r>
              <a:rPr lang="id-ID" sz="2581" b="1" dirty="0" smtClean="0"/>
              <a:t>a. Bentuk dan status kelembagaan UN</a:t>
            </a:r>
          </a:p>
          <a:p>
            <a:pPr marL="514350" indent="-514350">
              <a:buFont typeface="+mj-lt"/>
              <a:buAutoNum type="arabicPeriod"/>
            </a:pPr>
            <a:r>
              <a:rPr lang="id-ID" sz="2581" dirty="0" smtClean="0"/>
              <a:t>Bagamana sebaiknya bentuk organisasi penyelenggara UN?</a:t>
            </a:r>
          </a:p>
          <a:p>
            <a:pPr marL="514350" indent="-514350">
              <a:buNone/>
            </a:pPr>
            <a:r>
              <a:rPr lang="id-ID" sz="2581" dirty="0" smtClean="0"/>
              <a:t>	Lembaga pengujian yang permanen dan profesional dengan payung hukum pemerintah</a:t>
            </a:r>
          </a:p>
          <a:p>
            <a:pPr marL="514350" indent="-514350">
              <a:buNone/>
            </a:pPr>
            <a:r>
              <a:rPr lang="id-ID" sz="2581" dirty="0" smtClean="0"/>
              <a:t>2.       Bagaimana status kelembagaan penyelenggaran UN?</a:t>
            </a:r>
          </a:p>
          <a:p>
            <a:pPr marL="514350" indent="-514350">
              <a:buNone/>
            </a:pPr>
            <a:r>
              <a:rPr lang="id-ID" sz="2581" dirty="0" smtClean="0"/>
              <a:t>           Lembaga pengujian yang mandiri dan independen</a:t>
            </a:r>
          </a:p>
          <a:p>
            <a:pPr marL="514350" indent="-514350">
              <a:buNone/>
            </a:pPr>
            <a:endParaRPr lang="id-ID" sz="2581" dirty="0" smtClean="0"/>
          </a:p>
          <a:p>
            <a:pPr>
              <a:buNone/>
            </a:pPr>
            <a:endParaRPr lang="id-ID" sz="2581" dirty="0"/>
          </a:p>
          <a:p>
            <a:pPr>
              <a:buNone/>
            </a:pPr>
            <a:endParaRPr lang="id-ID" sz="2581" dirty="0" smtClean="0"/>
          </a:p>
          <a:p>
            <a:pPr>
              <a:buNone/>
            </a:pPr>
            <a:endParaRPr lang="id-ID" sz="2581" dirty="0"/>
          </a:p>
          <a:p>
            <a:pPr>
              <a:buNone/>
            </a:pPr>
            <a:endParaRPr lang="id-ID" sz="2581" dirty="0" smtClean="0"/>
          </a:p>
          <a:p>
            <a:pPr>
              <a:buNone/>
            </a:pPr>
            <a:endParaRPr lang="id-ID" sz="2581" dirty="0" smtClean="0"/>
          </a:p>
          <a:p>
            <a:pPr>
              <a:buNone/>
            </a:pPr>
            <a:endParaRPr lang="id-ID" dirty="0"/>
          </a:p>
          <a:p>
            <a:pPr>
              <a:buNone/>
            </a:pPr>
            <a:endParaRPr lang="id-ID" dirty="0" smtClean="0"/>
          </a:p>
          <a:p>
            <a:pPr>
              <a:buNone/>
            </a:pPr>
            <a:endParaRPr lang="id-ID" dirty="0"/>
          </a:p>
          <a:p>
            <a:pPr>
              <a:buNone/>
            </a:pPr>
            <a:endParaRPr lang="en-US" dirty="0" smtClean="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232</TotalTime>
  <Words>858</Words>
  <Application>Microsoft Macintosh PowerPoint</Application>
  <PresentationFormat>On-screen Show (4:3)</PresentationFormat>
  <Paragraphs>126</Paragraphs>
  <Slides>15</Slides>
  <Notes>0</Notes>
  <HiddenSlides>0</HiddenSlides>
  <MMClips>0</MMClips>
  <ScaleCrop>false</ScaleCrop>
  <HeadingPairs>
    <vt:vector size="4" baseType="variant">
      <vt:variant>
        <vt:lpstr>Design Template</vt:lpstr>
      </vt:variant>
      <vt:variant>
        <vt:i4>1</vt:i4>
      </vt:variant>
      <vt:variant>
        <vt:lpstr>Slide Titles</vt:lpstr>
      </vt:variant>
      <vt:variant>
        <vt:i4>15</vt:i4>
      </vt:variant>
    </vt:vector>
  </HeadingPairs>
  <TitlesOfParts>
    <vt:vector size="16" baseType="lpstr">
      <vt:lpstr>Office Theme</vt:lpstr>
      <vt:lpstr> WORKSHOP STANDAR NASIONAL PENDIDIKAN   FORUM GROUP DISCUSSION  EVALUASI UJIAN NASIONAL  Hotel Aston Marina, Ancol, 5-6 Desember 2015 </vt:lpstr>
      <vt:lpstr>1. Tujuan Penyelenggaraan UN</vt:lpstr>
      <vt:lpstr>2. Fungsi dan Pemanfaatan Hasil UN</vt:lpstr>
      <vt:lpstr>Slide 4</vt:lpstr>
      <vt:lpstr>Slide 5</vt:lpstr>
      <vt:lpstr>Slide 6</vt:lpstr>
      <vt:lpstr>Slide 7</vt:lpstr>
      <vt:lpstr>3. Kelembagaan Penyelenggara UN</vt:lpstr>
      <vt:lpstr>Slide 9</vt:lpstr>
      <vt:lpstr>Bagan Lembaga Penyelenggara UN</vt:lpstr>
      <vt:lpstr>Slide 11</vt:lpstr>
      <vt:lpstr>Slide 12</vt:lpstr>
      <vt:lpstr>Slide 13</vt:lpstr>
      <vt:lpstr>Slide 14</vt:lpstr>
      <vt:lpstr>Slide 15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WORKSHOP STANDAR NASIONAL PENDIDIKAN HOTEL ASTON MARINA  ANCOL, 5-6 DESEMBER 2015   FORUM GROUP DISCUSSION (FGD) EVALUASI UJIAN NASIONAL (UN) </dc:title>
  <dc:creator>Alpha Amirrachman</dc:creator>
  <cp:lastModifiedBy>Alpha Amirrachman</cp:lastModifiedBy>
  <cp:revision>24</cp:revision>
  <dcterms:created xsi:type="dcterms:W3CDTF">2015-12-05T23:04:15Z</dcterms:created>
  <dcterms:modified xsi:type="dcterms:W3CDTF">2015-12-06T02:56:26Z</dcterms:modified>
</cp:coreProperties>
</file>