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12" r:id="rId2"/>
    <p:sldId id="269" r:id="rId3"/>
    <p:sldId id="304" r:id="rId4"/>
    <p:sldId id="389" r:id="rId5"/>
    <p:sldId id="348" r:id="rId6"/>
    <p:sldId id="329" r:id="rId7"/>
    <p:sldId id="346" r:id="rId8"/>
    <p:sldId id="372" r:id="rId9"/>
    <p:sldId id="373" r:id="rId10"/>
    <p:sldId id="374" r:id="rId11"/>
    <p:sldId id="300" r:id="rId12"/>
    <p:sldId id="401" r:id="rId13"/>
    <p:sldId id="402" r:id="rId14"/>
    <p:sldId id="385" r:id="rId15"/>
    <p:sldId id="375" r:id="rId16"/>
    <p:sldId id="343" r:id="rId17"/>
    <p:sldId id="382" r:id="rId18"/>
    <p:sldId id="376" r:id="rId19"/>
    <p:sldId id="420" r:id="rId20"/>
    <p:sldId id="421" r:id="rId21"/>
    <p:sldId id="379" r:id="rId22"/>
    <p:sldId id="383" r:id="rId23"/>
    <p:sldId id="378" r:id="rId24"/>
    <p:sldId id="384" r:id="rId25"/>
    <p:sldId id="380" r:id="rId26"/>
    <p:sldId id="328" r:id="rId27"/>
    <p:sldId id="391" r:id="rId28"/>
    <p:sldId id="414" r:id="rId29"/>
    <p:sldId id="399" r:id="rId30"/>
    <p:sldId id="410" r:id="rId31"/>
    <p:sldId id="417" r:id="rId32"/>
    <p:sldId id="416" r:id="rId33"/>
    <p:sldId id="331" r:id="rId34"/>
    <p:sldId id="345" r:id="rId35"/>
    <p:sldId id="309" r:id="rId36"/>
    <p:sldId id="311" r:id="rId37"/>
    <p:sldId id="398" r:id="rId38"/>
    <p:sldId id="361" r:id="rId39"/>
    <p:sldId id="358" r:id="rId40"/>
    <p:sldId id="314" r:id="rId41"/>
    <p:sldId id="352" r:id="rId42"/>
    <p:sldId id="359" r:id="rId43"/>
    <p:sldId id="364" r:id="rId44"/>
    <p:sldId id="395" r:id="rId45"/>
    <p:sldId id="337" r:id="rId46"/>
    <p:sldId id="360" r:id="rId47"/>
    <p:sldId id="365" r:id="rId48"/>
    <p:sldId id="366" r:id="rId49"/>
    <p:sldId id="351" r:id="rId50"/>
    <p:sldId id="367" r:id="rId51"/>
    <p:sldId id="418" r:id="rId52"/>
    <p:sldId id="419" r:id="rId53"/>
    <p:sldId id="397" r:id="rId54"/>
    <p:sldId id="353" r:id="rId55"/>
    <p:sldId id="354" r:id="rId56"/>
    <p:sldId id="355" r:id="rId57"/>
    <p:sldId id="356" r:id="rId58"/>
    <p:sldId id="357" r:id="rId59"/>
    <p:sldId id="403" r:id="rId60"/>
    <p:sldId id="404" r:id="rId61"/>
  </p:sldIdLst>
  <p:sldSz cx="12192000" cy="6858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ki Yuliati" initials="KY" lastIdx="1" clrIdx="0">
    <p:extLst>
      <p:ext uri="{19B8F6BF-5375-455C-9EA6-DF929625EA0E}">
        <p15:presenceInfo xmlns:p15="http://schemas.microsoft.com/office/powerpoint/2012/main" xmlns="" userId="Kiki Yulia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2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894522-8C21-4FF0-A052-D81C582F251D}" type="doc">
      <dgm:prSet loTypeId="urn:microsoft.com/office/officeart/2005/8/layout/process2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38DC54-E1AB-4198-AD94-F307A49A0ED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Tingkat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Provinsi</a:t>
          </a:r>
          <a:endParaRPr lang="en-US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0C11912-F3AB-4529-B0C8-4F58F417EC2D}" type="parTrans" cxnId="{4CC1DC0B-D6DE-4BD5-9BD3-712E2790614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F51FB20-21A1-4368-8DE1-21A0491085E3}" type="sibTrans" cxnId="{4CC1DC0B-D6DE-4BD5-9BD3-712E27906142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98795624-688C-429F-80AD-69D3A637C9D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Tingkat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Kabupaten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/Kota</a:t>
          </a:r>
          <a:endParaRPr lang="en-US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3986681-6691-4F5A-A71D-2C9600F1DFA7}" type="parTrans" cxnId="{54A1A9DE-3AEE-4FFA-B478-35507F69CF0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185BF24-2E52-4E02-A945-5B52D3C25F92}" type="sibTrans" cxnId="{54A1A9DE-3AEE-4FFA-B478-35507F69CF08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1C1CB2F-E884-48F1-8E48-B3C7D5757122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Tingkat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Satuan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Pendidikan</a:t>
          </a:r>
          <a:endParaRPr lang="en-US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762ACD8-3629-484D-8639-A6EF814EF814}" type="parTrans" cxnId="{CF5090D6-48BE-448B-874A-CF559A3171E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FF72FA9-E784-43E2-89E5-B1846E8F54AB}" type="sibTrans" cxnId="{CF5090D6-48BE-448B-874A-CF559A3171EC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0C9E258-DDC2-4ACA-98B8-A993A9349FF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Tingkat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Pusat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: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Penyelenggara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8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Pelaksana</a:t>
          </a:r>
          <a:endParaRPr lang="en-US" sz="28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2CD7DB1-55AF-4361-A8A9-63008D0247B6}" type="parTrans" cxnId="{853BD4E5-05D1-4776-80EB-9A6EF21EB89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5F7A7FCC-8ADE-4ADD-BF8D-B1BF904A619B}" type="sibTrans" cxnId="{853BD4E5-05D1-4776-80EB-9A6EF21EB892}">
      <dgm:prSet custT="1"/>
      <dgm:spPr/>
      <dgm:t>
        <a:bodyPr/>
        <a:lstStyle/>
        <a:p>
          <a:endParaRPr lang="en-US" sz="280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51DD71C-6A3D-4EE8-BBA6-556A269D9E56}" type="pres">
      <dgm:prSet presAssocID="{7A894522-8C21-4FF0-A052-D81C582F251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54734-8D9F-468D-9884-5FA39BFE256E}" type="pres">
      <dgm:prSet presAssocID="{A0C9E258-DDC2-4ACA-98B8-A993A9349FF1}" presName="node" presStyleLbl="node1" presStyleIdx="0" presStyleCnt="4" custScaleX="157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A545B-4B6D-498D-B174-CB0C656796FA}" type="pres">
      <dgm:prSet presAssocID="{5F7A7FCC-8ADE-4ADD-BF8D-B1BF904A619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9169D87-F2C6-4F04-899A-11B621013EA2}" type="pres">
      <dgm:prSet presAssocID="{5F7A7FCC-8ADE-4ADD-BF8D-B1BF904A619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C35149D-769C-400A-BC39-67CA1A4775FA}" type="pres">
      <dgm:prSet presAssocID="{9138DC54-E1AB-4198-AD94-F307A49A0ED2}" presName="node" presStyleLbl="node1" presStyleIdx="1" presStyleCnt="4" custScaleX="155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390FB-E5A8-4D56-91D9-1DD2ED2AD4C0}" type="pres">
      <dgm:prSet presAssocID="{9F51FB20-21A1-4368-8DE1-21A0491085E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668B927-6583-49C1-A67E-506E3F2E5411}" type="pres">
      <dgm:prSet presAssocID="{9F51FB20-21A1-4368-8DE1-21A0491085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FCA054F-5B82-47ED-B7E8-C7670A4CBD98}" type="pres">
      <dgm:prSet presAssocID="{98795624-688C-429F-80AD-69D3A637C9D2}" presName="node" presStyleLbl="node1" presStyleIdx="2" presStyleCnt="4" custScaleX="15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E317-967F-4DBD-8F12-670634459E44}" type="pres">
      <dgm:prSet presAssocID="{B185BF24-2E52-4E02-A945-5B52D3C25F9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A51CDF5-D14A-4976-B70D-2F60E71571B1}" type="pres">
      <dgm:prSet presAssocID="{B185BF24-2E52-4E02-A945-5B52D3C25F9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70E7385-E71E-4201-A0B8-02CC0D72AD7B}" type="pres">
      <dgm:prSet presAssocID="{21C1CB2F-E884-48F1-8E48-B3C7D5757122}" presName="node" presStyleLbl="node1" presStyleIdx="3" presStyleCnt="4" custScaleX="160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BD4E5-05D1-4776-80EB-9A6EF21EB892}" srcId="{7A894522-8C21-4FF0-A052-D81C582F251D}" destId="{A0C9E258-DDC2-4ACA-98B8-A993A9349FF1}" srcOrd="0" destOrd="0" parTransId="{82CD7DB1-55AF-4361-A8A9-63008D0247B6}" sibTransId="{5F7A7FCC-8ADE-4ADD-BF8D-B1BF904A619B}"/>
    <dgm:cxn modelId="{54A1A9DE-3AEE-4FFA-B478-35507F69CF08}" srcId="{7A894522-8C21-4FF0-A052-D81C582F251D}" destId="{98795624-688C-429F-80AD-69D3A637C9D2}" srcOrd="2" destOrd="0" parTransId="{63986681-6691-4F5A-A71D-2C9600F1DFA7}" sibTransId="{B185BF24-2E52-4E02-A945-5B52D3C25F92}"/>
    <dgm:cxn modelId="{5B589C2F-9EA8-440C-AA08-55D0364C67A9}" type="presOf" srcId="{9138DC54-E1AB-4198-AD94-F307A49A0ED2}" destId="{CC35149D-769C-400A-BC39-67CA1A4775FA}" srcOrd="0" destOrd="0" presId="urn:microsoft.com/office/officeart/2005/8/layout/process2"/>
    <dgm:cxn modelId="{C949C985-BBBF-4EA5-9ABA-8BC04B4329A2}" type="presOf" srcId="{9F51FB20-21A1-4368-8DE1-21A0491085E3}" destId="{1668B927-6583-49C1-A67E-506E3F2E5411}" srcOrd="1" destOrd="0" presId="urn:microsoft.com/office/officeart/2005/8/layout/process2"/>
    <dgm:cxn modelId="{1FBABAA6-94A7-4210-8B79-3B22318BC37B}" type="presOf" srcId="{5F7A7FCC-8ADE-4ADD-BF8D-B1BF904A619B}" destId="{368A545B-4B6D-498D-B174-CB0C656796FA}" srcOrd="0" destOrd="0" presId="urn:microsoft.com/office/officeart/2005/8/layout/process2"/>
    <dgm:cxn modelId="{4CC1DC0B-D6DE-4BD5-9BD3-712E27906142}" srcId="{7A894522-8C21-4FF0-A052-D81C582F251D}" destId="{9138DC54-E1AB-4198-AD94-F307A49A0ED2}" srcOrd="1" destOrd="0" parTransId="{90C11912-F3AB-4529-B0C8-4F58F417EC2D}" sibTransId="{9F51FB20-21A1-4368-8DE1-21A0491085E3}"/>
    <dgm:cxn modelId="{786AC4B2-CC4C-4C24-997C-6D0650DCA641}" type="presOf" srcId="{21C1CB2F-E884-48F1-8E48-B3C7D5757122}" destId="{A70E7385-E71E-4201-A0B8-02CC0D72AD7B}" srcOrd="0" destOrd="0" presId="urn:microsoft.com/office/officeart/2005/8/layout/process2"/>
    <dgm:cxn modelId="{8BF1CAB7-8206-43B3-841A-EDBF8F818481}" type="presOf" srcId="{7A894522-8C21-4FF0-A052-D81C582F251D}" destId="{751DD71C-6A3D-4EE8-BBA6-556A269D9E56}" srcOrd="0" destOrd="0" presId="urn:microsoft.com/office/officeart/2005/8/layout/process2"/>
    <dgm:cxn modelId="{CF5090D6-48BE-448B-874A-CF559A3171EC}" srcId="{7A894522-8C21-4FF0-A052-D81C582F251D}" destId="{21C1CB2F-E884-48F1-8E48-B3C7D5757122}" srcOrd="3" destOrd="0" parTransId="{3762ACD8-3629-484D-8639-A6EF814EF814}" sibTransId="{4FF72FA9-E784-43E2-89E5-B1846E8F54AB}"/>
    <dgm:cxn modelId="{B54E48E3-F73B-486B-A4FC-739C43F74258}" type="presOf" srcId="{A0C9E258-DDC2-4ACA-98B8-A993A9349FF1}" destId="{A4054734-8D9F-468D-9884-5FA39BFE256E}" srcOrd="0" destOrd="0" presId="urn:microsoft.com/office/officeart/2005/8/layout/process2"/>
    <dgm:cxn modelId="{28DABF71-B9B3-401B-BEDD-D913DB96F8F6}" type="presOf" srcId="{98795624-688C-429F-80AD-69D3A637C9D2}" destId="{6FCA054F-5B82-47ED-B7E8-C7670A4CBD98}" srcOrd="0" destOrd="0" presId="urn:microsoft.com/office/officeart/2005/8/layout/process2"/>
    <dgm:cxn modelId="{B94C6296-7C06-44CC-8B1F-3EA418054697}" type="presOf" srcId="{5F7A7FCC-8ADE-4ADD-BF8D-B1BF904A619B}" destId="{89169D87-F2C6-4F04-899A-11B621013EA2}" srcOrd="1" destOrd="0" presId="urn:microsoft.com/office/officeart/2005/8/layout/process2"/>
    <dgm:cxn modelId="{73A705DC-33A1-45B0-B01A-9C4AC31EC57A}" type="presOf" srcId="{9F51FB20-21A1-4368-8DE1-21A0491085E3}" destId="{9AD390FB-E5A8-4D56-91D9-1DD2ED2AD4C0}" srcOrd="0" destOrd="0" presId="urn:microsoft.com/office/officeart/2005/8/layout/process2"/>
    <dgm:cxn modelId="{E1483163-A524-43B9-8BE7-87C4DF23D6EF}" type="presOf" srcId="{B185BF24-2E52-4E02-A945-5B52D3C25F92}" destId="{AA51CDF5-D14A-4976-B70D-2F60E71571B1}" srcOrd="1" destOrd="0" presId="urn:microsoft.com/office/officeart/2005/8/layout/process2"/>
    <dgm:cxn modelId="{1E6EA01D-4932-4AF8-91A6-B89E179283F7}" type="presOf" srcId="{B185BF24-2E52-4E02-A945-5B52D3C25F92}" destId="{5A73E317-967F-4DBD-8F12-670634459E44}" srcOrd="0" destOrd="0" presId="urn:microsoft.com/office/officeart/2005/8/layout/process2"/>
    <dgm:cxn modelId="{1173E7C8-74E2-434D-98CC-EB6AE1241818}" type="presParOf" srcId="{751DD71C-6A3D-4EE8-BBA6-556A269D9E56}" destId="{A4054734-8D9F-468D-9884-5FA39BFE256E}" srcOrd="0" destOrd="0" presId="urn:microsoft.com/office/officeart/2005/8/layout/process2"/>
    <dgm:cxn modelId="{E93A2F86-D3B8-4A03-AB70-1CCB405F1670}" type="presParOf" srcId="{751DD71C-6A3D-4EE8-BBA6-556A269D9E56}" destId="{368A545B-4B6D-498D-B174-CB0C656796FA}" srcOrd="1" destOrd="0" presId="urn:microsoft.com/office/officeart/2005/8/layout/process2"/>
    <dgm:cxn modelId="{6917CFAC-FF47-4816-9DF5-0C07B90E65B8}" type="presParOf" srcId="{368A545B-4B6D-498D-B174-CB0C656796FA}" destId="{89169D87-F2C6-4F04-899A-11B621013EA2}" srcOrd="0" destOrd="0" presId="urn:microsoft.com/office/officeart/2005/8/layout/process2"/>
    <dgm:cxn modelId="{E262FA65-8A42-4379-BB89-64D6DD9C23D5}" type="presParOf" srcId="{751DD71C-6A3D-4EE8-BBA6-556A269D9E56}" destId="{CC35149D-769C-400A-BC39-67CA1A4775FA}" srcOrd="2" destOrd="0" presId="urn:microsoft.com/office/officeart/2005/8/layout/process2"/>
    <dgm:cxn modelId="{5F121150-A276-40E8-B3F7-DA9ADE3DBFDA}" type="presParOf" srcId="{751DD71C-6A3D-4EE8-BBA6-556A269D9E56}" destId="{9AD390FB-E5A8-4D56-91D9-1DD2ED2AD4C0}" srcOrd="3" destOrd="0" presId="urn:microsoft.com/office/officeart/2005/8/layout/process2"/>
    <dgm:cxn modelId="{99A6CD80-5E07-47FC-B110-022EE9BA1DA7}" type="presParOf" srcId="{9AD390FB-E5A8-4D56-91D9-1DD2ED2AD4C0}" destId="{1668B927-6583-49C1-A67E-506E3F2E5411}" srcOrd="0" destOrd="0" presId="urn:microsoft.com/office/officeart/2005/8/layout/process2"/>
    <dgm:cxn modelId="{ABBBEA17-9877-4E18-ACD8-1B621976C67F}" type="presParOf" srcId="{751DD71C-6A3D-4EE8-BBA6-556A269D9E56}" destId="{6FCA054F-5B82-47ED-B7E8-C7670A4CBD98}" srcOrd="4" destOrd="0" presId="urn:microsoft.com/office/officeart/2005/8/layout/process2"/>
    <dgm:cxn modelId="{CCDDB647-3115-4C3D-B609-021F82429D56}" type="presParOf" srcId="{751DD71C-6A3D-4EE8-BBA6-556A269D9E56}" destId="{5A73E317-967F-4DBD-8F12-670634459E44}" srcOrd="5" destOrd="0" presId="urn:microsoft.com/office/officeart/2005/8/layout/process2"/>
    <dgm:cxn modelId="{7E6848A9-60D8-4D12-832D-47AA63DC4FBA}" type="presParOf" srcId="{5A73E317-967F-4DBD-8F12-670634459E44}" destId="{AA51CDF5-D14A-4976-B70D-2F60E71571B1}" srcOrd="0" destOrd="0" presId="urn:microsoft.com/office/officeart/2005/8/layout/process2"/>
    <dgm:cxn modelId="{2C5A3F4C-BDC2-4489-8D56-3746C263FB5A}" type="presParOf" srcId="{751DD71C-6A3D-4EE8-BBA6-556A269D9E56}" destId="{A70E7385-E71E-4201-A0B8-02CC0D72AD7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6DC7F7-7841-4ECB-B6F1-C0250DD5F23E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1267A6-A918-46EA-80E1-2498B413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8EFFAD-E688-4649-9F52-5E0E9FC041E6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FCFC22-16ED-483A-999D-F50042D9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95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EB311C-B40E-4241-93CF-FDFED32CF49B}" type="slidenum">
              <a:rPr lang="id-ID" altLang="en-US"/>
              <a:pPr eaLnBrk="1" hangingPunct="1"/>
              <a:t>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240011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335DD7-F2D9-452A-AF05-1784F666878B}" type="slidenum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57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8825" indent="-292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00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125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33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3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157A1-1475-4219-8407-B99E797EBC91}" type="slidenum">
              <a:rPr lang="en-US" altLang="en-US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96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0B46-407E-4815-A04E-7F521ABC188D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55998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445BF-FFF2-43F0-9E8B-F3D6A0180F24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9CA48D-715C-468B-B35A-07567C85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F24C-5EFF-45E4-A9B1-FB9E67C9ED1F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ECBA9E-E39A-43C8-8875-D0CDB71A6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8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creen shot 2009-11-24 at 9.31.54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UN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14085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ACDD-3C27-408A-AD36-A5F7A6B3D8CC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27011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26A5-CCF2-45CD-B875-F24E87823318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7233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7C90-2A26-43A1-A01A-9963C8D0A3A5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88383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57C4-17C5-4012-8DE5-2EC6B5C1214D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42606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BE5B1-881C-493F-B5C5-ADC25863D3F6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</p:spTree>
    <p:extLst>
      <p:ext uri="{BB962C8B-B14F-4D97-AF65-F5344CB8AC3E}">
        <p14:creationId xmlns:p14="http://schemas.microsoft.com/office/powerpoint/2010/main" val="18660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A867-8028-4DA1-A106-DE072F18064E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75C54C-27BE-4815-AA9A-6EE31D56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E654-12CE-44FC-A3F2-9716CC1AA5E0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4C63D0-A98E-4D2F-888B-287B9F7B6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1DE7FA-EAFA-47D9-AB0E-C26789BBFFF4}" type="datetimeFigureOut">
              <a:rPr lang="en-US"/>
              <a:pPr>
                <a:defRPr/>
              </a:pPr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Sosialisasi Ujian Nasional Tahun Ajaran 2015</a:t>
            </a:r>
          </a:p>
        </p:txBody>
      </p:sp>
      <p:pic>
        <p:nvPicPr>
          <p:cNvPr id="1030" name="Picture 6" descr="Screen shot 2009-11-24 at 9.31.54 P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6229350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2" r:id="rId3"/>
    <p:sldLayoutId id="2147483667" r:id="rId4"/>
    <p:sldLayoutId id="2147483668" r:id="rId5"/>
    <p:sldLayoutId id="2147483669" r:id="rId6"/>
    <p:sldLayoutId id="2147483670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snp.or.id" TargetMode="External"/><Relationship Id="rId2" Type="http://schemas.openxmlformats.org/officeDocument/2006/relationships/hyperlink" Target="mailto:pengaduan@kemdikbud.go.i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96389" y="2443692"/>
            <a:ext cx="9144000" cy="1591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1674983" y="2280974"/>
            <a:ext cx="878681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SOSIALISASI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KEBIJAKAN  </a:t>
            </a: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UJIAN NASIONAL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TAHUN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 PELAJARAN </a:t>
            </a:r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ＭＳ Ｐゴシック" charset="-128"/>
              </a:rPr>
              <a:t>2014/2015</a:t>
            </a:r>
            <a:endParaRPr lang="id-ID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ＭＳ Ｐゴシック" charset="-128"/>
            </a:endParaRPr>
          </a:p>
        </p:txBody>
      </p:sp>
      <p:pic>
        <p:nvPicPr>
          <p:cNvPr id="14340" name="Picture 2" descr="Logo Depdikna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8"/>
          <a:stretch>
            <a:fillRect/>
          </a:stretch>
        </p:blipFill>
        <p:spPr bwMode="auto">
          <a:xfrm>
            <a:off x="337823" y="212395"/>
            <a:ext cx="1739900" cy="187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154" y="334108"/>
            <a:ext cx="2987285" cy="136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Siswa kelas VI MI Pembangunan mengikuti uji coba soal uji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" y="5589588"/>
            <a:ext cx="2333871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eserta UASBN di SDN Sedaluh Pangkal Pina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81059" y="5589588"/>
            <a:ext cx="2165716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5" descr="DSC075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25" y="5589588"/>
            <a:ext cx="223661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Peserta UASBN di SDN Sedaluh Pangkal Pina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5589588"/>
            <a:ext cx="260721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Siswa kelas VI MI Pembangunan mengikuti uji coba soal ujian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403306" y="5590368"/>
            <a:ext cx="2788693" cy="12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3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412875"/>
            <a:ext cx="11360150" cy="49053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4300" b="1" dirty="0"/>
              <a:t>Pasal 72</a:t>
            </a:r>
            <a:endParaRPr lang="en-US" sz="4300" b="1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(1)	</a:t>
            </a:r>
            <a:r>
              <a:rPr lang="id-ID" sz="3300" dirty="0"/>
              <a:t>Peserta Didik dinyatakan lulus dari satuan/program pendidikan pada pendidikan dasar dan menengah setelah: </a:t>
            </a:r>
            <a:endParaRPr lang="en-US" sz="3300" dirty="0"/>
          </a:p>
          <a:p>
            <a:pPr marL="9144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300" dirty="0"/>
              <a:t>a. 	menyelesaikan seluruh program Pembelajaran; </a:t>
            </a:r>
            <a:endParaRPr lang="en-US" sz="3300" dirty="0"/>
          </a:p>
          <a:p>
            <a:pPr marL="9144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300" dirty="0"/>
              <a:t>b. 	memperoleh nilai sikap/perilaku minimal baik; </a:t>
            </a:r>
            <a:r>
              <a:rPr lang="en-US" sz="3300" dirty="0" err="1"/>
              <a:t>dan</a:t>
            </a:r>
            <a:endParaRPr lang="en-US" sz="3300" dirty="0"/>
          </a:p>
          <a:p>
            <a:pPr marL="9144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300" dirty="0"/>
              <a:t>c. 	lulus Ujian satuan/program pendidikan;</a:t>
            </a:r>
            <a:endParaRPr lang="en-US" sz="3300" dirty="0"/>
          </a:p>
          <a:p>
            <a:pPr marL="9144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300" dirty="0"/>
              <a:t>d</a:t>
            </a:r>
            <a:r>
              <a:rPr lang="id-ID" sz="3300" b="1" dirty="0">
                <a:solidFill>
                  <a:srgbClr val="FF0000"/>
                </a:solidFill>
              </a:rPr>
              <a:t>.  dihapus</a:t>
            </a:r>
            <a:endParaRPr lang="en-US" sz="3300" b="1" dirty="0">
              <a:solidFill>
                <a:srgbClr val="FF0000"/>
              </a:solidFill>
            </a:endParaRPr>
          </a:p>
          <a:p>
            <a:pPr marL="1204913" indent="-1204913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300" b="1" dirty="0" smtClean="0">
                <a:solidFill>
                  <a:srgbClr val="FF0000"/>
                </a:solidFill>
              </a:rPr>
              <a:t>     </a:t>
            </a:r>
            <a:r>
              <a:rPr lang="id-ID" sz="3300" b="1" dirty="0" smtClean="0">
                <a:solidFill>
                  <a:srgbClr val="FF0000"/>
                </a:solidFill>
              </a:rPr>
              <a:t>(</a:t>
            </a:r>
            <a:r>
              <a:rPr lang="id-ID" sz="3300" b="1" dirty="0">
                <a:solidFill>
                  <a:srgbClr val="FF0000"/>
                </a:solidFill>
              </a:rPr>
              <a:t>1a)	Dihapus</a:t>
            </a:r>
            <a:r>
              <a:rPr lang="id-ID" sz="3300" dirty="0" smtClean="0"/>
              <a:t>.</a:t>
            </a:r>
            <a:r>
              <a:rPr lang="en-US" sz="3300" dirty="0" smtClean="0"/>
              <a:t> (PP 32 </a:t>
            </a:r>
            <a:r>
              <a:rPr lang="en-US" sz="3300" dirty="0" err="1" smtClean="0"/>
              <a:t>Tahun</a:t>
            </a:r>
            <a:r>
              <a:rPr lang="en-US" sz="3300" dirty="0" smtClean="0"/>
              <a:t> 2013 </a:t>
            </a:r>
            <a:r>
              <a:rPr lang="en-US" sz="3300" dirty="0" err="1" smtClean="0"/>
              <a:t>tentang</a:t>
            </a:r>
            <a:r>
              <a:rPr lang="en-US" sz="3300" dirty="0" smtClean="0"/>
              <a:t> SD/MI/SDLB)</a:t>
            </a:r>
            <a:endParaRPr lang="en-US" sz="33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300" dirty="0"/>
              <a:t>(2)	</a:t>
            </a:r>
            <a:r>
              <a:rPr lang="id-ID" sz="4200" dirty="0"/>
              <a:t>Kelulusan Peserta Didik dari satuan/program pendidikan sebagaimana dimaksud pada ayat (1) </a:t>
            </a:r>
            <a:r>
              <a:rPr lang="id-ID" sz="4200" b="1" dirty="0"/>
              <a:t>ditetapkan oleh satuan/program pendidikan</a:t>
            </a:r>
            <a:r>
              <a:rPr lang="id-ID" sz="4200" dirty="0"/>
              <a:t> yang bersangkutan.</a:t>
            </a:r>
            <a:endParaRPr lang="en-US" sz="42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109612"/>
            <a:ext cx="10412413" cy="131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PERUBAHAN PP 19/2005 </a:t>
            </a:r>
            <a:r>
              <a:rPr lang="id-ID" b="1" dirty="0">
                <a:sym typeface="Wingdings" panose="05000000000000000000" pitchFamily="2" charset="2"/>
              </a:rPr>
              <a:t> PP 13/2015 </a:t>
            </a:r>
            <a:r>
              <a:rPr lang="en-US" b="1" dirty="0" smtClean="0"/>
              <a:t>TENTANG UN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3273" y="792957"/>
            <a:ext cx="5747528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</a:rPr>
              <a:t>Hasil ujian nasional digunakan sebagai salah satu pertimbangan untuk: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fi-FI" sz="2800" b="1" dirty="0">
                <a:solidFill>
                  <a:srgbClr val="0000FF"/>
                </a:solidFill>
                <a:latin typeface="+mn-lt"/>
              </a:rPr>
              <a:t>pemetaan</a:t>
            </a:r>
            <a:r>
              <a:rPr lang="fi-FI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i-FI" sz="2800" dirty="0">
                <a:latin typeface="+mn-lt"/>
              </a:rPr>
              <a:t>mutu program dan/atau satuan pendidikan;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hr-HR" sz="2800" dirty="0">
                <a:latin typeface="+mn-lt"/>
              </a:rPr>
              <a:t>dasar</a:t>
            </a:r>
            <a:r>
              <a:rPr lang="hr-HR" sz="2800" b="1" dirty="0">
                <a:solidFill>
                  <a:srgbClr val="0000FF"/>
                </a:solidFill>
                <a:latin typeface="+mn-lt"/>
              </a:rPr>
              <a:t> seleksi </a:t>
            </a:r>
            <a:r>
              <a:rPr lang="hr-HR" sz="2800" dirty="0">
                <a:latin typeface="+mn-lt"/>
              </a:rPr>
              <a:t>masuk jenjang pendidikan berikutnya;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tr-TR" sz="2400" b="1" strike="sngStrike" dirty="0">
                <a:solidFill>
                  <a:srgbClr val="0070C0"/>
                </a:solidFill>
                <a:latin typeface="+mn-lt"/>
              </a:rPr>
              <a:t>penentuan kelulusan </a:t>
            </a:r>
            <a:r>
              <a:rPr lang="tr-TR" sz="2400" strike="sngStrike" dirty="0">
                <a:solidFill>
                  <a:srgbClr val="FF0000"/>
                </a:solidFill>
                <a:latin typeface="+mn-lt"/>
              </a:rPr>
              <a:t>peserta didik dari program dan/atau satuan </a:t>
            </a:r>
            <a:r>
              <a:rPr lang="en-US" sz="2400" strike="sngStrike" dirty="0" err="1">
                <a:solidFill>
                  <a:srgbClr val="FF0000"/>
                </a:solidFill>
                <a:latin typeface="+mn-lt"/>
              </a:rPr>
              <a:t>pendidikan</a:t>
            </a:r>
            <a:r>
              <a:rPr lang="en-US" sz="2400" strike="sngStrike" dirty="0">
                <a:solidFill>
                  <a:srgbClr val="FF0000"/>
                </a:solidFill>
                <a:latin typeface="+mn-lt"/>
              </a:rPr>
              <a:t>;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fi-FI" sz="2800" b="1" dirty="0">
                <a:solidFill>
                  <a:srgbClr val="0000FF"/>
                </a:solidFill>
                <a:latin typeface="+mn-lt"/>
              </a:rPr>
              <a:t>pembinaan</a:t>
            </a:r>
            <a:r>
              <a:rPr lang="fi-FI" sz="2800" dirty="0">
                <a:solidFill>
                  <a:srgbClr val="0000FF"/>
                </a:solidFill>
                <a:latin typeface="+mn-lt"/>
              </a:rPr>
              <a:t> </a:t>
            </a:r>
            <a:r>
              <a:rPr lang="fi-FI" sz="2800" dirty="0">
                <a:latin typeface="+mn-lt"/>
              </a:rPr>
              <a:t>dan pemberian bantuan kepada satuan pendidikan dalam </a:t>
            </a:r>
            <a:r>
              <a:rPr lang="tr-TR" sz="2800" dirty="0">
                <a:latin typeface="+mn-lt"/>
              </a:rPr>
              <a:t>upayanya untuk meningkatkan mutu pendidikan.</a:t>
            </a:r>
            <a:r>
              <a:rPr lang="en-US" sz="24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7486651" y="1096734"/>
            <a:ext cx="40465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PERAN BSNP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err="1"/>
              <a:t>Berdasarkan</a:t>
            </a:r>
            <a:r>
              <a:rPr lang="en-US" altLang="en-US" sz="2400" dirty="0"/>
              <a:t> PP 19/2005 </a:t>
            </a:r>
            <a:r>
              <a:rPr lang="en-US" altLang="en-US" sz="2400" dirty="0" err="1"/>
              <a:t>tentang</a:t>
            </a:r>
            <a:r>
              <a:rPr lang="en-US" altLang="en-US" sz="2400" dirty="0"/>
              <a:t> SNP 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diubah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PP </a:t>
            </a:r>
            <a:r>
              <a:rPr lang="en-US" altLang="en-US" sz="2400" dirty="0" smtClean="0"/>
              <a:t>32/2013</a:t>
            </a:r>
            <a:r>
              <a:rPr lang="id-ID" altLang="en-US" sz="2400" dirty="0" smtClean="0"/>
              <a:t> dan PP 13/2015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peran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BSNP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3600" b="1" dirty="0" err="1"/>
              <a:t>Penyelenggara</a:t>
            </a:r>
            <a:r>
              <a:rPr lang="en-US" altLang="en-US" sz="2400" b="1" dirty="0"/>
              <a:t> </a:t>
            </a:r>
            <a:r>
              <a:rPr lang="en-US" altLang="en-US" sz="3600" b="1" dirty="0"/>
              <a:t>UN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486651" y="4604128"/>
            <a:ext cx="4662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d-ID" altLang="en-US" sz="3200" b="1" dirty="0" smtClean="0"/>
              <a:t>Panitia </a:t>
            </a:r>
            <a:r>
              <a:rPr lang="en-US" altLang="en-US" sz="3200" b="1" dirty="0" smtClean="0"/>
              <a:t>UN Tingkat </a:t>
            </a:r>
            <a:r>
              <a:rPr lang="en-US" altLang="en-US" sz="3200" b="1" dirty="0" err="1" smtClean="0"/>
              <a:t>Pusat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/>
              <a:t>ditetapkan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dengan</a:t>
            </a:r>
            <a:r>
              <a:rPr lang="en-US" altLang="en-US" sz="3200" dirty="0" smtClean="0"/>
              <a:t> SK </a:t>
            </a:r>
            <a:r>
              <a:rPr lang="en-US" altLang="en-US" sz="3200" dirty="0" err="1" smtClean="0"/>
              <a:t>Mendikbud</a:t>
            </a:r>
            <a:endParaRPr lang="en-US" altLang="en-US" sz="4000" dirty="0"/>
          </a:p>
        </p:txBody>
      </p:sp>
      <p:sp>
        <p:nvSpPr>
          <p:cNvPr id="8" name="Right Arrow 7"/>
          <p:cNvSpPr/>
          <p:nvPr/>
        </p:nvSpPr>
        <p:spPr>
          <a:xfrm>
            <a:off x="6411913" y="2138363"/>
            <a:ext cx="798512" cy="2279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62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4050" y="220663"/>
            <a:ext cx="11012488" cy="76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PERUBAHAN UN 2015</a:t>
            </a:r>
          </a:p>
        </p:txBody>
      </p:sp>
      <p:sp>
        <p:nvSpPr>
          <p:cNvPr id="2" name="Down Arrow 1"/>
          <p:cNvSpPr/>
          <p:nvPr/>
        </p:nvSpPr>
        <p:spPr>
          <a:xfrm>
            <a:off x="9191748" y="3910607"/>
            <a:ext cx="552450" cy="589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95365" y="1172825"/>
            <a:ext cx="1138344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sz="2400" b="1" dirty="0" smtClean="0"/>
              <a:t>Hasil </a:t>
            </a:r>
            <a:r>
              <a:rPr lang="en-US" altLang="en-US" sz="2400" b="1" dirty="0" smtClean="0"/>
              <a:t>UN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tidak digunakan </a:t>
            </a:r>
            <a:r>
              <a:rPr lang="id-ID" altLang="en-US" sz="2400" b="1" dirty="0" smtClean="0"/>
              <a:t>untuk penentuan k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elulusan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/>
              <a:t>siswa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satuan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pendidikan</a:t>
            </a:r>
            <a:r>
              <a:rPr lang="id-ID" altLang="en-US" sz="2400" b="1" dirty="0" smtClean="0"/>
              <a:t>.</a:t>
            </a:r>
            <a:endParaRPr lang="en-US" altLang="en-US" sz="2400" b="1" dirty="0"/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 dirty="0" err="1"/>
              <a:t>Kelulusan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Siswa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satuan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pendidikan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ditentukan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oleh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masing-masing</a:t>
            </a:r>
            <a:r>
              <a:rPr lang="en-US" altLang="en-US" sz="2400" b="1" dirty="0"/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satuan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pendidikan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. </a:t>
            </a:r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sz="2400" b="1" dirty="0" smtClean="0">
                <a:solidFill>
                  <a:srgbClr val="0070C0"/>
                </a:solidFill>
              </a:rPr>
              <a:t>Kriteria kelulusan </a:t>
            </a:r>
            <a:r>
              <a:rPr lang="id-ID" altLang="en-US" sz="2400" b="1" dirty="0" smtClean="0"/>
              <a:t>peserta didik dari 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Ujian  Pendidikan Kesetaraan </a:t>
            </a:r>
            <a:r>
              <a:rPr lang="id-ID" altLang="en-US" sz="2400" b="1" dirty="0" smtClean="0"/>
              <a:t>untuk semua mata pelajaran ditetapkan oleh</a:t>
            </a:r>
            <a:r>
              <a:rPr lang="id-ID" altLang="en-US" sz="2400" b="1" dirty="0" smtClean="0">
                <a:solidFill>
                  <a:srgbClr val="FF0000"/>
                </a:solidFill>
              </a:rPr>
              <a:t>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Dinas Pendidikan Provinsi. </a:t>
            </a:r>
            <a:endParaRPr lang="id-ID" altLang="en-US" sz="2400" b="1" dirty="0" smtClean="0">
              <a:solidFill>
                <a:srgbClr val="FF0000"/>
              </a:solidFill>
            </a:endParaRPr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id-ID" altLang="en-US" sz="2400" b="1" dirty="0" smtClean="0"/>
              <a:t>Kelulusan peserta didik dari satuan pendidikan kesetaraan ditetapkan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Dinas Pendidikan Kab/Kota</a:t>
            </a:r>
            <a:r>
              <a:rPr lang="id-ID" altLang="en-US" sz="2400" b="1" dirty="0" smtClean="0">
                <a:solidFill>
                  <a:srgbClr val="FF0000"/>
                </a:solidFill>
              </a:rPr>
              <a:t> </a:t>
            </a:r>
            <a:r>
              <a:rPr lang="id-ID" altLang="en-US" sz="2400" b="1" dirty="0" smtClean="0"/>
              <a:t>melalui rapat pleno dengan melibatkan perwakilan dari satuan pendidikan  nonformal.</a:t>
            </a:r>
            <a:endParaRPr lang="en-US" altLang="en-US" sz="2400" b="1" dirty="0"/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 dirty="0" err="1"/>
              <a:t>Setiap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siswa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wajib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mengikuti</a:t>
            </a:r>
            <a:r>
              <a:rPr lang="en-US" altLang="en-US" sz="2400" b="1" dirty="0"/>
              <a:t> UN MINIMAL </a:t>
            </a:r>
            <a:r>
              <a:rPr lang="en-US" altLang="en-US" sz="2400" b="1" dirty="0" err="1"/>
              <a:t>satu</a:t>
            </a:r>
            <a:r>
              <a:rPr lang="en-US" altLang="en-US" sz="2400" b="1" dirty="0"/>
              <a:t> kali. </a:t>
            </a:r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 dirty="0"/>
              <a:t>UN </a:t>
            </a:r>
            <a:r>
              <a:rPr lang="id-ID" altLang="en-US" sz="2400" b="1" dirty="0" smtClean="0"/>
              <a:t>Perbaikan khusus SMA sederajat bagi peserta didik yang memperoleh hasil UN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katagori kurang pada mata pelajaran tertentu</a:t>
            </a:r>
            <a:r>
              <a:rPr lang="id-ID" altLang="en-US" sz="2400" b="1" dirty="0" smtClean="0"/>
              <a:t>.  UN Perbaikan dilaksanakan tahun 2016.</a:t>
            </a:r>
            <a:endParaRPr lang="en-US" altLang="en-US" sz="2400" b="1" dirty="0"/>
          </a:p>
          <a:p>
            <a:pPr marL="365760"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 dirty="0" err="1"/>
              <a:t>Setiap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peserta</a:t>
            </a:r>
            <a:r>
              <a:rPr lang="en-US" altLang="en-US" sz="2400" b="1" dirty="0"/>
              <a:t> UN 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menerima</a:t>
            </a:r>
            <a:r>
              <a:rPr lang="en-US" altLang="en-US" sz="2400" b="1" dirty="0"/>
              <a:t> </a:t>
            </a:r>
            <a:r>
              <a:rPr lang="id-ID" altLang="en-US" sz="2400" b="1" dirty="0" smtClean="0"/>
              <a:t>Sertifikat 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Hasil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Ujian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Nasional</a:t>
            </a:r>
            <a:r>
              <a:rPr lang="en-US" altLang="en-US" sz="2400" b="1" dirty="0"/>
              <a:t> (</a:t>
            </a:r>
            <a:r>
              <a:rPr lang="en-US" altLang="en-US" sz="2400" b="1" dirty="0" smtClean="0"/>
              <a:t>SHUN)</a:t>
            </a:r>
            <a:r>
              <a:rPr lang="id-ID" altLang="en-US" sz="2400" b="1" dirty="0" smtClean="0"/>
              <a:t>.</a:t>
            </a:r>
            <a:r>
              <a:rPr lang="en-US" altLang="en-US" sz="2400" b="1" dirty="0" smtClean="0"/>
              <a:t> </a:t>
            </a:r>
            <a:endParaRPr lang="en-US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0048" y="0"/>
            <a:ext cx="110140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BEBERAPA CATATAN </a:t>
            </a:r>
            <a:r>
              <a:rPr lang="id-ID" sz="2800" b="1" dirty="0" smtClean="0"/>
              <a:t>PENTING </a:t>
            </a:r>
            <a:r>
              <a:rPr lang="en-US" sz="2800" b="1" dirty="0" smtClean="0"/>
              <a:t>TENTANG</a:t>
            </a:r>
            <a:r>
              <a:rPr lang="id-ID" sz="2800" b="1" dirty="0" smtClean="0"/>
              <a:t> </a:t>
            </a:r>
            <a:r>
              <a:rPr lang="en-US" sz="2800" b="1" dirty="0" smtClean="0"/>
              <a:t>UN </a:t>
            </a:r>
            <a:r>
              <a:rPr lang="en-US" sz="28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977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720725" y="1013359"/>
            <a:ext cx="1112553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+mj-lt"/>
              <a:buAutoNum type="arabicPeriod" startAt="8"/>
            </a:pPr>
            <a:r>
              <a:rPr lang="id-ID" altLang="en-US" sz="2400" b="1" i="1" dirty="0" smtClean="0">
                <a:solidFill>
                  <a:srgbClr val="0070C0"/>
                </a:solidFill>
              </a:rPr>
              <a:t>Listening Comprehension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Bahasa Inggris </a:t>
            </a:r>
            <a:r>
              <a:rPr lang="id-ID" altLang="en-US" sz="2400" b="1" dirty="0" smtClean="0"/>
              <a:t>menggunakan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Compact Disk </a:t>
            </a:r>
            <a:r>
              <a:rPr lang="id-ID" altLang="en-US" sz="2400" b="1" dirty="0" smtClean="0"/>
              <a:t>atau CD (tidak ada lagi dalam bentuk kaset)</a:t>
            </a:r>
          </a:p>
          <a:p>
            <a:pPr eaLnBrk="1" hangingPunct="1">
              <a:buFont typeface="+mj-lt"/>
              <a:buAutoNum type="arabicPeriod" startAt="8"/>
            </a:pPr>
            <a:r>
              <a:rPr lang="id-ID" altLang="en-US" sz="2400" b="1" dirty="0" smtClean="0">
                <a:solidFill>
                  <a:srgbClr val="0070C0"/>
                </a:solidFill>
              </a:rPr>
              <a:t>Simbol dalam Braille </a:t>
            </a:r>
            <a:r>
              <a:rPr lang="id-ID" altLang="en-US" sz="2400" b="1" dirty="0" smtClean="0"/>
              <a:t>menggunakan simbol versi terbaru. Contoh, versi lama: Kg2, versi baru: 2kg. </a:t>
            </a:r>
          </a:p>
          <a:p>
            <a:pPr eaLnBrk="1" hangingPunct="1">
              <a:buFont typeface="+mj-lt"/>
              <a:buAutoNum type="arabicPeriod" startAt="8"/>
            </a:pPr>
            <a:r>
              <a:rPr lang="id-ID" altLang="en-US" sz="2400" b="1" dirty="0" smtClean="0"/>
              <a:t>Pelaksanaan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UN untuk SMAK dan SMTK </a:t>
            </a:r>
            <a:r>
              <a:rPr lang="id-ID" altLang="en-US" sz="2400" b="1" dirty="0" smtClean="0"/>
              <a:t>dilakukan secara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terintegrasi dengan UN untuk SMA sederajat</a:t>
            </a:r>
            <a:r>
              <a:rPr lang="id-ID" altLang="en-US" sz="2400" b="1" dirty="0" smtClean="0"/>
              <a:t>.</a:t>
            </a:r>
          </a:p>
          <a:p>
            <a:pPr eaLnBrk="1" hangingPunct="1">
              <a:buFont typeface="+mj-lt"/>
              <a:buAutoNum type="arabicPeriod" startAt="8"/>
            </a:pPr>
            <a:r>
              <a:rPr lang="en-US" altLang="en-US" sz="2400" b="1" dirty="0" err="1" smtClean="0"/>
              <a:t>Setiap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peserta</a:t>
            </a:r>
            <a:r>
              <a:rPr lang="en-US" altLang="en-US" sz="2400" b="1" dirty="0"/>
              <a:t> UN </a:t>
            </a:r>
            <a:r>
              <a:rPr lang="en-US" altLang="en-US" sz="2400" b="1" dirty="0" err="1"/>
              <a:t>akan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menerima</a:t>
            </a:r>
            <a:r>
              <a:rPr lang="en-US" altLang="en-US" sz="2400" b="1" dirty="0"/>
              <a:t> </a:t>
            </a:r>
            <a:r>
              <a:rPr lang="id-ID" altLang="en-US" sz="2400" b="1" dirty="0" smtClean="0">
                <a:solidFill>
                  <a:srgbClr val="0070C0"/>
                </a:solidFill>
              </a:rPr>
              <a:t>Sertifikat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Hasil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Ujian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Nasional</a:t>
            </a:r>
            <a:r>
              <a:rPr lang="en-US" altLang="en-US" sz="2400" b="1" dirty="0">
                <a:solidFill>
                  <a:srgbClr val="0070C0"/>
                </a:solidFill>
              </a:rPr>
              <a:t> (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SHUN)</a:t>
            </a:r>
            <a:endParaRPr lang="id-ID" altLang="en-US" sz="2400" b="1" dirty="0" smtClean="0">
              <a:solidFill>
                <a:srgbClr val="0070C0"/>
              </a:solidFill>
            </a:endParaRPr>
          </a:p>
          <a:p>
            <a:pPr marL="0" indent="0" eaLnBrk="1" hangingPunct="1"/>
            <a:endParaRPr lang="id-ID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+mj-lt"/>
              <a:buAutoNum type="arabicPeriod" startAt="12"/>
            </a:pPr>
            <a:r>
              <a:rPr lang="en-US" altLang="en-US" sz="2400" b="1" dirty="0" err="1" smtClean="0"/>
              <a:t>Siswa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dinyatakan</a:t>
            </a:r>
            <a:r>
              <a:rPr lang="en-US" altLang="en-US" sz="2400" b="1" dirty="0"/>
              <a:t> lulus </a:t>
            </a:r>
            <a:r>
              <a:rPr lang="en-US" altLang="en-US" sz="2400" b="1" dirty="0" err="1"/>
              <a:t>dari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satuan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pendidikan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setelah</a:t>
            </a:r>
            <a:r>
              <a:rPr lang="en-US" altLang="en-US" sz="2400" b="1" dirty="0"/>
              <a:t>: </a:t>
            </a:r>
          </a:p>
          <a:p>
            <a:pPr lvl="2" eaLnBrk="1" hangingPunct="1">
              <a:buFont typeface="Calibri Light" panose="020F0302020204030204" pitchFamily="34" charset="0"/>
              <a:buAutoNum type="alphaLcPeriod"/>
            </a:pPr>
            <a:r>
              <a:rPr lang="en-US" altLang="en-US" sz="2400" b="1" dirty="0" err="1"/>
              <a:t>menyelesaikan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seluruh</a:t>
            </a:r>
            <a:r>
              <a:rPr lang="en-US" altLang="en-US" sz="2400" b="1" dirty="0"/>
              <a:t> program </a:t>
            </a:r>
            <a:r>
              <a:rPr lang="en-US" altLang="en-US" sz="2400" b="1" dirty="0" err="1"/>
              <a:t>pembelajaran</a:t>
            </a:r>
            <a:r>
              <a:rPr lang="en-US" altLang="en-US" sz="2400" b="1" dirty="0"/>
              <a:t>; </a:t>
            </a:r>
          </a:p>
          <a:p>
            <a:pPr lvl="2" eaLnBrk="1" hangingPunct="1">
              <a:buFont typeface="Calibri Light" panose="020F0302020204030204" pitchFamily="34" charset="0"/>
              <a:buAutoNum type="alphaLcPeriod"/>
            </a:pPr>
            <a:r>
              <a:rPr lang="en-US" sz="2400" b="1" dirty="0" err="1"/>
              <a:t>memperoleh</a:t>
            </a:r>
            <a:r>
              <a:rPr lang="en-US" sz="2400" b="1" dirty="0"/>
              <a:t> </a:t>
            </a:r>
            <a:r>
              <a:rPr lang="en-US" sz="2400" b="1" dirty="0" err="1"/>
              <a:t>nilai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sikap</a:t>
            </a:r>
            <a:r>
              <a:rPr lang="en-US" sz="2400" b="1" dirty="0">
                <a:solidFill>
                  <a:srgbClr val="0070C0"/>
                </a:solidFill>
              </a:rPr>
              <a:t>/</a:t>
            </a:r>
            <a:r>
              <a:rPr lang="en-US" sz="2400" b="1" dirty="0" err="1">
                <a:solidFill>
                  <a:srgbClr val="0070C0"/>
                </a:solidFill>
              </a:rPr>
              <a:t>perilaku</a:t>
            </a:r>
            <a:r>
              <a:rPr lang="en-US" sz="2400" b="1" dirty="0">
                <a:solidFill>
                  <a:srgbClr val="0070C0"/>
                </a:solidFill>
              </a:rPr>
              <a:t> minimal </a:t>
            </a:r>
            <a:r>
              <a:rPr lang="en-US" sz="2400" b="1" dirty="0" err="1" smtClean="0">
                <a:solidFill>
                  <a:srgbClr val="0070C0"/>
                </a:solidFill>
              </a:rPr>
              <a:t>baik</a:t>
            </a:r>
            <a:r>
              <a:rPr lang="en-US" altLang="en-US" sz="2400" b="1" dirty="0" smtClean="0"/>
              <a:t>; </a:t>
            </a:r>
            <a:r>
              <a:rPr lang="en-US" altLang="en-US" sz="2400" b="1" dirty="0" err="1"/>
              <a:t>dan</a:t>
            </a:r>
            <a:endParaRPr lang="en-US" altLang="en-US" sz="2400" b="1" dirty="0"/>
          </a:p>
          <a:p>
            <a:pPr lvl="2" eaLnBrk="1" hangingPunct="1">
              <a:buFont typeface="Calibri Light" panose="020F0302020204030204" pitchFamily="34" charset="0"/>
              <a:buAutoNum type="alphaLcPeriod"/>
            </a:pPr>
            <a:r>
              <a:rPr lang="en-US" altLang="en-US" sz="2400" b="1" dirty="0"/>
              <a:t>lulus </a:t>
            </a:r>
            <a:r>
              <a:rPr lang="en-US" altLang="en-US" sz="2400" b="1" dirty="0" err="1"/>
              <a:t>Ujian</a:t>
            </a:r>
            <a:r>
              <a:rPr lang="en-US" altLang="en-US" sz="2400" b="1" dirty="0"/>
              <a:t> S/M/PK.</a:t>
            </a:r>
            <a:r>
              <a:rPr lang="en-US" altLang="en-US" dirty="0"/>
              <a:t> </a:t>
            </a:r>
            <a:endParaRPr lang="id-ID" altLang="en-US" dirty="0"/>
          </a:p>
          <a:p>
            <a:pPr marL="457200" lvl="2" indent="-457200" eaLnBrk="1" hangingPunct="1">
              <a:buFont typeface="+mj-lt"/>
              <a:buAutoNum type="arabicPeriod" startAt="13"/>
            </a:pPr>
            <a:r>
              <a:rPr lang="en-US" altLang="en-US" sz="2400" b="1" dirty="0" smtClean="0"/>
              <a:t> </a:t>
            </a:r>
            <a:r>
              <a:rPr lang="id-ID" altLang="en-US" sz="2400" b="1" dirty="0" smtClean="0"/>
              <a:t>Kelulusan peserta didik </a:t>
            </a:r>
            <a:r>
              <a:rPr lang="en-US" altLang="en-US" sz="2400" b="1" dirty="0" err="1" smtClean="0"/>
              <a:t>ditetapkan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setelah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satuan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pendidikan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menerima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</a:rPr>
              <a:t>hasil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UN </a:t>
            </a:r>
            <a:r>
              <a:rPr lang="en-US" altLang="en-US" sz="2400" b="1" dirty="0" err="1" smtClean="0"/>
              <a:t>peserta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didik</a:t>
            </a:r>
            <a:r>
              <a:rPr lang="en-US" altLang="en-US" sz="2400" b="1" dirty="0" smtClean="0"/>
              <a:t> yang </a:t>
            </a:r>
            <a:r>
              <a:rPr lang="en-US" altLang="en-US" sz="2400" b="1" dirty="0" err="1" smtClean="0"/>
              <a:t>bersangkutan</a:t>
            </a:r>
            <a:r>
              <a:rPr lang="en-US" altLang="en-US" sz="2400" b="1" dirty="0" smtClean="0"/>
              <a:t>.</a:t>
            </a:r>
            <a:endParaRPr lang="id-ID" altLang="en-US" sz="2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20725" y="85725"/>
            <a:ext cx="110140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BEBERAPA CATATAN </a:t>
            </a:r>
            <a:r>
              <a:rPr lang="id-ID" sz="3600" b="1" dirty="0"/>
              <a:t>PENTING </a:t>
            </a:r>
            <a:r>
              <a:rPr lang="en-US" sz="3600" b="1" dirty="0"/>
              <a:t>TENTANG</a:t>
            </a:r>
            <a:r>
              <a:rPr lang="id-ID" sz="3600" b="1" dirty="0"/>
              <a:t> </a:t>
            </a:r>
            <a:r>
              <a:rPr lang="en-US" sz="3600" b="1" dirty="0"/>
              <a:t>UN 2015</a:t>
            </a:r>
          </a:p>
        </p:txBody>
      </p:sp>
      <p:pic>
        <p:nvPicPr>
          <p:cNvPr id="20484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3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3250" y="904875"/>
            <a:ext cx="2808288" cy="52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PENYELENGGARA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7475" y="904875"/>
            <a:ext cx="1962150" cy="52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JENIS UJIAN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513" y="919163"/>
            <a:ext cx="2354262" cy="523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</a:rPr>
              <a:t>HASIL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554" y="2468702"/>
            <a:ext cx="212529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+mn-lt"/>
              </a:rPr>
              <a:t>Satuan Pendidikan</a:t>
            </a:r>
            <a:endParaRPr lang="en-US" sz="20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425" y="4875213"/>
            <a:ext cx="1920875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latin typeface="+mn-lt"/>
              </a:rPr>
              <a:t>Pemerintah</a:t>
            </a:r>
            <a:endParaRPr lang="en-US" sz="2000" b="1" dirty="0">
              <a:latin typeface="+mn-lt"/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708401" y="2432218"/>
            <a:ext cx="2360612" cy="10156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 err="1"/>
              <a:t>Ujian</a:t>
            </a:r>
            <a:r>
              <a:rPr lang="en-US" altLang="en-US" sz="2000" b="1" dirty="0"/>
              <a:t> </a:t>
            </a:r>
            <a:r>
              <a:rPr lang="en-US" altLang="en-US" sz="2000" b="1" dirty="0" err="1" smtClean="0"/>
              <a:t>Sekolah</a:t>
            </a:r>
            <a:r>
              <a:rPr lang="id-ID" altLang="en-US" sz="2000" b="1" dirty="0" smtClean="0"/>
              <a:t>/Madrasah/PK</a:t>
            </a:r>
            <a:endParaRPr lang="en-US" alt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33681" y="2595533"/>
            <a:ext cx="80977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/>
              <a:t>Ijazah</a:t>
            </a:r>
            <a:endParaRPr lang="en-US" sz="2000" b="1" dirty="0"/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417888" y="4887913"/>
            <a:ext cx="19939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Ujian Nasional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6045003" y="4888706"/>
            <a:ext cx="1414857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 smtClean="0"/>
              <a:t>SHUN</a:t>
            </a:r>
            <a:endParaRPr lang="en-US" altLang="en-US" b="1" dirty="0"/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8429625" y="3524250"/>
            <a:ext cx="2622550" cy="40005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Ulang Kelas IX atau XII 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8205788" y="6000750"/>
            <a:ext cx="1495425" cy="368300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/>
              <a:t>UN Perbaikan</a:t>
            </a:r>
          </a:p>
        </p:txBody>
      </p:sp>
      <p:sp>
        <p:nvSpPr>
          <p:cNvPr id="16" name="Diamond 15"/>
          <p:cNvSpPr/>
          <p:nvPr/>
        </p:nvSpPr>
        <p:spPr>
          <a:xfrm>
            <a:off x="6378575" y="2362200"/>
            <a:ext cx="1638300" cy="901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Lulus? </a:t>
            </a:r>
          </a:p>
        </p:txBody>
      </p:sp>
      <p:sp>
        <p:nvSpPr>
          <p:cNvPr id="17" name="Diamond 16"/>
          <p:cNvSpPr/>
          <p:nvPr/>
        </p:nvSpPr>
        <p:spPr>
          <a:xfrm>
            <a:off x="8115300" y="4638675"/>
            <a:ext cx="1617663" cy="9001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Perba-ikan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63850" y="2801938"/>
            <a:ext cx="789781" cy="80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535" idx="3"/>
          </p:cNvCxnSpPr>
          <p:nvPr/>
        </p:nvCxnSpPr>
        <p:spPr>
          <a:xfrm>
            <a:off x="6069013" y="2940050"/>
            <a:ext cx="3095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01000" y="2813050"/>
            <a:ext cx="4286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46" name="TextBox 22"/>
          <p:cNvSpPr txBox="1">
            <a:spLocks noChangeArrowheads="1"/>
          </p:cNvSpPr>
          <p:nvPr/>
        </p:nvSpPr>
        <p:spPr bwMode="auto">
          <a:xfrm>
            <a:off x="7951788" y="2419350"/>
            <a:ext cx="39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Ya</a:t>
            </a:r>
          </a:p>
        </p:txBody>
      </p:sp>
      <p:sp>
        <p:nvSpPr>
          <p:cNvPr id="22547" name="TextBox 23"/>
          <p:cNvSpPr txBox="1">
            <a:spLocks noChangeArrowheads="1"/>
          </p:cNvSpPr>
          <p:nvPr/>
        </p:nvSpPr>
        <p:spPr bwMode="auto">
          <a:xfrm>
            <a:off x="7153275" y="33242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Tidak</a:t>
            </a:r>
          </a:p>
        </p:txBody>
      </p:sp>
      <p:sp>
        <p:nvSpPr>
          <p:cNvPr id="22548" name="TextBox 24"/>
          <p:cNvSpPr txBox="1">
            <a:spLocks noChangeArrowheads="1"/>
          </p:cNvSpPr>
          <p:nvPr/>
        </p:nvSpPr>
        <p:spPr bwMode="auto">
          <a:xfrm>
            <a:off x="9710738" y="47037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Tidak</a:t>
            </a:r>
          </a:p>
        </p:txBody>
      </p:sp>
      <p:sp>
        <p:nvSpPr>
          <p:cNvPr id="22549" name="TextBox 25"/>
          <p:cNvSpPr txBox="1">
            <a:spLocks noChangeArrowheads="1"/>
          </p:cNvSpPr>
          <p:nvPr/>
        </p:nvSpPr>
        <p:spPr bwMode="auto">
          <a:xfrm>
            <a:off x="8955088" y="5522913"/>
            <a:ext cx="357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Ya</a:t>
            </a:r>
          </a:p>
        </p:txBody>
      </p:sp>
      <p:cxnSp>
        <p:nvCxnSpPr>
          <p:cNvPr id="27" name="Straight Arrow Connector 26"/>
          <p:cNvCxnSpPr>
            <a:stCxn id="9" idx="3"/>
          </p:cNvCxnSpPr>
          <p:nvPr/>
        </p:nvCxnSpPr>
        <p:spPr>
          <a:xfrm flipV="1">
            <a:off x="2908300" y="5059363"/>
            <a:ext cx="495300" cy="15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411788" y="5111472"/>
            <a:ext cx="633215" cy="14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538" idx="3"/>
          </p:cNvCxnSpPr>
          <p:nvPr/>
        </p:nvCxnSpPr>
        <p:spPr>
          <a:xfrm>
            <a:off x="7459860" y="5073372"/>
            <a:ext cx="655440" cy="20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205663" y="3762375"/>
            <a:ext cx="123031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</p:cNvCxnSpPr>
          <p:nvPr/>
        </p:nvCxnSpPr>
        <p:spPr>
          <a:xfrm>
            <a:off x="7199313" y="3263900"/>
            <a:ext cx="6350" cy="498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23100" y="6178550"/>
            <a:ext cx="1182688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7" idx="2"/>
          </p:cNvCxnSpPr>
          <p:nvPr/>
        </p:nvCxnSpPr>
        <p:spPr>
          <a:xfrm flipH="1" flipV="1">
            <a:off x="8923338" y="5538788"/>
            <a:ext cx="11112" cy="4445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87425" y="1719263"/>
            <a:ext cx="10231438" cy="412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41388" y="4356100"/>
            <a:ext cx="10231437" cy="4127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721850" y="5102225"/>
            <a:ext cx="763588" cy="79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60" name="TextBox 32"/>
          <p:cNvSpPr>
            <a:spLocks noChangeArrowheads="1"/>
          </p:cNvSpPr>
          <p:nvPr/>
        </p:nvSpPr>
        <p:spPr bwMode="auto">
          <a:xfrm>
            <a:off x="10485438" y="4835525"/>
            <a:ext cx="1184275" cy="519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/>
              <a:t>Selesai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023100" y="5437188"/>
            <a:ext cx="0" cy="7477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7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600" dirty="0" err="1"/>
              <a:t>Hasil</a:t>
            </a:r>
            <a:r>
              <a:rPr lang="en-US" sz="3600" dirty="0"/>
              <a:t> </a:t>
            </a:r>
            <a:r>
              <a:rPr lang="en-US" sz="3600" dirty="0" smtClean="0"/>
              <a:t>UN: </a:t>
            </a:r>
            <a:endParaRPr lang="en-US" sz="3600" dirty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id-ID" sz="3600" dirty="0" smtClean="0"/>
              <a:t>Peserta didik  menerima </a:t>
            </a:r>
            <a:r>
              <a:rPr lang="en-US" sz="3600" dirty="0" smtClean="0"/>
              <a:t>SHUN</a:t>
            </a:r>
            <a:r>
              <a:rPr lang="id-ID" sz="3600" dirty="0" smtClean="0"/>
              <a:t> (nilai, </a:t>
            </a:r>
            <a:r>
              <a:rPr lang="en-US" sz="3600" dirty="0" err="1" smtClean="0"/>
              <a:t>kategori</a:t>
            </a:r>
            <a:r>
              <a:rPr lang="id-ID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id-ID" sz="3600" dirty="0" smtClean="0"/>
              <a:t>capaian kompetensi</a:t>
            </a:r>
            <a:r>
              <a:rPr lang="en-US" sz="3600" dirty="0" smtClean="0"/>
              <a:t>)</a:t>
            </a:r>
            <a:endParaRPr lang="en-US" sz="3600" dirty="0"/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id-ID" sz="3600" dirty="0" smtClean="0"/>
              <a:t>Satuan pendidikan</a:t>
            </a:r>
            <a:r>
              <a:rPr lang="en-US" sz="3600" dirty="0" smtClean="0"/>
              <a:t>, </a:t>
            </a:r>
            <a:r>
              <a:rPr lang="en-US" sz="3600" dirty="0" err="1" smtClean="0"/>
              <a:t>Pemda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Pemerintah</a:t>
            </a:r>
            <a:r>
              <a:rPr lang="en-US" sz="3600" dirty="0" smtClean="0"/>
              <a:t> </a:t>
            </a:r>
            <a:r>
              <a:rPr lang="id-ID" sz="3600" dirty="0" smtClean="0"/>
              <a:t>menerima hasil pemetaan dan </a:t>
            </a:r>
            <a:r>
              <a:rPr lang="id-ID" sz="3600" dirty="0" smtClean="0">
                <a:solidFill>
                  <a:srgbClr val="0070C0"/>
                </a:solidFill>
              </a:rPr>
              <a:t>a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nalisis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d-ID" sz="3600" b="1" dirty="0" smtClean="0">
                <a:solidFill>
                  <a:schemeClr val="accent1">
                    <a:lumMod val="75000"/>
                  </a:schemeClr>
                </a:solidFill>
              </a:rPr>
              <a:t>lain yang relevan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838200" y="181741"/>
            <a:ext cx="10515600" cy="701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HASIL </a:t>
            </a:r>
            <a:r>
              <a:rPr lang="en-US" sz="4400" b="1" dirty="0" smtClean="0"/>
              <a:t>UN </a:t>
            </a:r>
            <a:r>
              <a:rPr lang="en-US" sz="4400" b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1927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508125"/>
            <a:ext cx="5519737" cy="5237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 smtClean="0"/>
              <a:t>Katagori</a:t>
            </a:r>
            <a:r>
              <a:rPr lang="en-US" sz="3600" b="1" dirty="0" smtClean="0"/>
              <a:t> </a:t>
            </a:r>
            <a:r>
              <a:rPr lang="en-US" sz="3600" b="1" dirty="0" err="1"/>
              <a:t>hasil</a:t>
            </a:r>
            <a:r>
              <a:rPr lang="en-US" sz="3600" b="1" dirty="0"/>
              <a:t> UN</a:t>
            </a:r>
            <a:r>
              <a:rPr lang="en-US" sz="3200" b="1" dirty="0"/>
              <a:t>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lphaLcPeriod"/>
              <a:defRPr/>
            </a:pPr>
            <a:endParaRPr lang="en-US" sz="3200" b="1" dirty="0"/>
          </a:p>
          <a:p>
            <a:pPr marL="914400" lvl="1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err="1"/>
              <a:t>Sangat</a:t>
            </a:r>
            <a:r>
              <a:rPr lang="en-US" sz="3200" b="1" dirty="0"/>
              <a:t> </a:t>
            </a:r>
            <a:r>
              <a:rPr lang="en-US" sz="3200" b="1" dirty="0" err="1"/>
              <a:t>Baik</a:t>
            </a:r>
            <a:r>
              <a:rPr lang="en-US" sz="3200" b="1" dirty="0"/>
              <a:t> (85 &lt; N ≤ 100)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err="1"/>
              <a:t>Baik</a:t>
            </a:r>
            <a:r>
              <a:rPr lang="en-US" sz="3200" b="1" dirty="0"/>
              <a:t> (70 &lt; N ≤ 85)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err="1"/>
              <a:t>Cukup</a:t>
            </a:r>
            <a:r>
              <a:rPr lang="en-US" sz="3200" b="1" dirty="0"/>
              <a:t> (55  </a:t>
            </a:r>
            <a:r>
              <a:rPr lang="id-ID" sz="3200" b="1" dirty="0"/>
              <a:t>&lt;</a:t>
            </a:r>
            <a:r>
              <a:rPr lang="en-US" sz="3200" b="1" dirty="0" smtClean="0"/>
              <a:t> </a:t>
            </a:r>
            <a:r>
              <a:rPr lang="en-US" sz="3200" b="1" dirty="0"/>
              <a:t>N ≤ 70) </a:t>
            </a:r>
          </a:p>
          <a:p>
            <a:pPr marL="914400" lvl="1" indent="-4572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 err="1"/>
              <a:t>Kurang</a:t>
            </a:r>
            <a:r>
              <a:rPr lang="en-US" sz="3200" b="1" dirty="0"/>
              <a:t> (0 ≤ N ≤ 55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08125"/>
            <a:ext cx="5688013" cy="48529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Siswa</a:t>
            </a:r>
            <a:r>
              <a:rPr lang="en-US" sz="3600" b="1" dirty="0"/>
              <a:t> </a:t>
            </a:r>
            <a:r>
              <a:rPr lang="id-ID" sz="3600" b="1" dirty="0" smtClean="0"/>
              <a:t>SMA sederajat </a:t>
            </a:r>
            <a:r>
              <a:rPr lang="en-US" sz="3600" b="1" dirty="0" smtClean="0"/>
              <a:t>yang </a:t>
            </a:r>
            <a:r>
              <a:rPr lang="en-US" sz="3600" b="1" dirty="0" err="1"/>
              <a:t>belum</a:t>
            </a:r>
            <a:r>
              <a:rPr lang="en-US" sz="3600" b="1" dirty="0"/>
              <a:t> </a:t>
            </a:r>
            <a:r>
              <a:rPr lang="en-US" sz="3600" b="1" dirty="0" err="1"/>
              <a:t>mencapai</a:t>
            </a:r>
            <a:r>
              <a:rPr lang="en-US" sz="3600" b="1" dirty="0"/>
              <a:t> </a:t>
            </a:r>
            <a:r>
              <a:rPr lang="en-US" sz="3600" b="1" dirty="0" err="1"/>
              <a:t>kompetensi</a:t>
            </a:r>
            <a:r>
              <a:rPr lang="en-US" sz="3600" b="1" dirty="0"/>
              <a:t> </a:t>
            </a:r>
            <a:r>
              <a:rPr lang="en-US" sz="3600" b="1" dirty="0" err="1"/>
              <a:t>lulusan</a:t>
            </a:r>
            <a:r>
              <a:rPr lang="en-US" sz="3600" b="1" dirty="0"/>
              <a:t>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Kurang</a:t>
            </a:r>
            <a:r>
              <a:rPr lang="en-US" sz="3600" b="1" dirty="0"/>
              <a:t>, 0 ≤ N ≤ 55) </a:t>
            </a:r>
            <a:r>
              <a:rPr lang="en-US" sz="3600" b="1" dirty="0" err="1" smtClean="0"/>
              <a:t>dapat</a:t>
            </a:r>
            <a:r>
              <a:rPr lang="en-US" sz="3600" b="1" dirty="0" smtClean="0"/>
              <a:t> </a:t>
            </a:r>
            <a:r>
              <a:rPr lang="en-US" sz="3600" b="1" dirty="0" err="1"/>
              <a:t>mengikuti</a:t>
            </a:r>
            <a:r>
              <a:rPr lang="en-US" sz="3600" b="1" dirty="0"/>
              <a:t> UN </a:t>
            </a:r>
            <a:r>
              <a:rPr lang="en-US" sz="3600" b="1" dirty="0" err="1"/>
              <a:t>Perbaikan</a:t>
            </a:r>
            <a:r>
              <a:rPr lang="en-US" sz="3600" b="1" dirty="0"/>
              <a:t> </a:t>
            </a:r>
            <a:r>
              <a:rPr lang="en-US" sz="3600" b="1" dirty="0" err="1"/>
              <a:t>tahun</a:t>
            </a:r>
            <a:r>
              <a:rPr lang="en-US" sz="3600" b="1" dirty="0"/>
              <a:t> </a:t>
            </a:r>
            <a:r>
              <a:rPr lang="en-US" sz="3600" b="1" dirty="0" err="1"/>
              <a:t>berikutnya</a:t>
            </a:r>
            <a:r>
              <a:rPr lang="en-US" sz="3600" b="1" dirty="0"/>
              <a:t> (2016).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 smtClean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52463" y="371475"/>
            <a:ext cx="10515600" cy="703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KATEGORI HASIL UN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838200" y="2391745"/>
            <a:ext cx="10515600" cy="1920526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HASIL UN 2015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UNTUK PESERTA DIDIK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300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913" y="985838"/>
            <a:ext cx="11799887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>
                <a:latin typeface="+mn-lt"/>
              </a:rPr>
              <a:t>Diberikan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kepada</a:t>
            </a:r>
            <a:r>
              <a:rPr lang="en-US" sz="3200" b="1" dirty="0">
                <a:latin typeface="+mn-lt"/>
              </a:rPr>
              <a:t> SETIAP </a:t>
            </a:r>
            <a:r>
              <a:rPr lang="en-US" sz="3200" b="1" dirty="0" err="1">
                <a:latin typeface="+mn-lt"/>
              </a:rPr>
              <a:t>peserta</a:t>
            </a:r>
            <a:r>
              <a:rPr lang="en-US" sz="3200" b="1" dirty="0">
                <a:latin typeface="+mn-lt"/>
              </a:rPr>
              <a:t> UN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>
                <a:latin typeface="+mn-lt"/>
              </a:rPr>
              <a:t>Menyatakan</a:t>
            </a:r>
            <a:r>
              <a:rPr lang="en-US" sz="3200" b="1" dirty="0">
                <a:latin typeface="+mn-lt"/>
              </a:rPr>
              <a:t> KATEGORI </a:t>
            </a:r>
            <a:r>
              <a:rPr lang="en-US" sz="3200" b="1" dirty="0" err="1">
                <a:latin typeface="+mn-lt"/>
              </a:rPr>
              <a:t>capaian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mata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pelajaran</a:t>
            </a:r>
            <a:r>
              <a:rPr lang="en-US" sz="3200" b="1" dirty="0">
                <a:latin typeface="+mn-lt"/>
              </a:rPr>
              <a:t>, BUKAN </a:t>
            </a:r>
            <a:r>
              <a:rPr lang="en-US" sz="3200" b="1" dirty="0" err="1">
                <a:latin typeface="+mn-lt"/>
              </a:rPr>
              <a:t>kelulusan</a:t>
            </a:r>
            <a:endParaRPr lang="en-US" sz="3200" b="1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>
                <a:latin typeface="+mn-lt"/>
              </a:rPr>
              <a:t>Informasi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dalam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SHUN</a:t>
            </a:r>
            <a:r>
              <a:rPr lang="en-US" sz="3200" b="1" dirty="0">
                <a:latin typeface="+mn-lt"/>
              </a:rPr>
              <a:t>:</a:t>
            </a:r>
          </a:p>
          <a:p>
            <a:pPr marL="914400" indent="-44926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Identitas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Peserta</a:t>
            </a:r>
            <a:r>
              <a:rPr lang="en-US" sz="2800" dirty="0">
                <a:latin typeface="+mn-lt"/>
              </a:rPr>
              <a:t> UN (</a:t>
            </a:r>
            <a:r>
              <a:rPr lang="en-US" sz="2800" dirty="0" err="1">
                <a:latin typeface="+mn-lt"/>
              </a:rPr>
              <a:t>nama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tempat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tanggal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lahir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sekolah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jurusan</a:t>
            </a:r>
            <a:r>
              <a:rPr lang="en-US" sz="2800" dirty="0">
                <a:latin typeface="+mn-lt"/>
              </a:rPr>
              <a:t>, NISN, No </a:t>
            </a:r>
            <a:r>
              <a:rPr lang="en-US" sz="2800" dirty="0" err="1">
                <a:latin typeface="+mn-lt"/>
              </a:rPr>
              <a:t>Peserta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Ujian</a:t>
            </a:r>
            <a:r>
              <a:rPr lang="en-US" sz="2800" dirty="0">
                <a:latin typeface="+mn-lt"/>
              </a:rPr>
              <a:t>, NPSN, </a:t>
            </a:r>
            <a:r>
              <a:rPr lang="en-US" sz="2800" dirty="0" err="1">
                <a:latin typeface="+mn-lt"/>
              </a:rPr>
              <a:t>Kurikulum</a:t>
            </a:r>
            <a:r>
              <a:rPr lang="en-US" sz="2800" dirty="0">
                <a:latin typeface="+mn-lt"/>
              </a:rPr>
              <a:t>)</a:t>
            </a:r>
          </a:p>
          <a:p>
            <a:pPr marL="914400" indent="-44926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Capaian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Siswa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dalam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mata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pelajaran</a:t>
            </a:r>
            <a:r>
              <a:rPr lang="en-US" sz="2800" dirty="0">
                <a:latin typeface="+mn-lt"/>
              </a:rPr>
              <a:t> UN</a:t>
            </a:r>
          </a:p>
          <a:p>
            <a:pPr marL="914400" indent="-44926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2800" dirty="0" err="1">
                <a:latin typeface="+mn-lt"/>
              </a:rPr>
              <a:t>Informasi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analisis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kompetensi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capaian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siswa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terhadap</a:t>
            </a:r>
            <a:r>
              <a:rPr lang="en-US" sz="2800" dirty="0">
                <a:latin typeface="+mn-lt"/>
              </a:rPr>
              <a:t> rata-rata </a:t>
            </a:r>
            <a:r>
              <a:rPr lang="en-US" sz="2800" dirty="0" err="1">
                <a:latin typeface="+mn-lt"/>
              </a:rPr>
              <a:t>nilai</a:t>
            </a:r>
            <a:r>
              <a:rPr lang="en-US" sz="2800" dirty="0">
                <a:latin typeface="+mn-lt"/>
              </a:rPr>
              <a:t> UN </a:t>
            </a:r>
            <a:r>
              <a:rPr lang="en-US" sz="2800" dirty="0" err="1">
                <a:latin typeface="+mn-lt"/>
              </a:rPr>
              <a:t>sekolah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nasional</a:t>
            </a:r>
            <a:r>
              <a:rPr lang="en-US" sz="2800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</a:rPr>
              <a:t>4.  </a:t>
            </a:r>
            <a:r>
              <a:rPr lang="en-US" sz="3200" b="1" dirty="0" err="1">
                <a:latin typeface="+mn-lt"/>
              </a:rPr>
              <a:t>Informasi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untuk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siswa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dan</a:t>
            </a:r>
            <a:r>
              <a:rPr lang="en-US" sz="3200" b="1" dirty="0">
                <a:latin typeface="+mn-lt"/>
              </a:rPr>
              <a:t> orang </a:t>
            </a:r>
            <a:r>
              <a:rPr lang="en-US" sz="3200" b="1" dirty="0" err="1">
                <a:latin typeface="+mn-lt"/>
              </a:rPr>
              <a:t>tua</a:t>
            </a:r>
            <a:r>
              <a:rPr lang="en-US" sz="3200" b="1" dirty="0">
                <a:latin typeface="+mn-lt"/>
              </a:rPr>
              <a:t>: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latin typeface="+mn-lt"/>
              </a:rPr>
              <a:t>Nilai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tes</a:t>
            </a:r>
            <a:endParaRPr lang="en-US" sz="2400" b="1" dirty="0"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latin typeface="+mn-lt"/>
              </a:rPr>
              <a:t>Kategori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deskripsi</a:t>
            </a:r>
            <a:endParaRPr lang="en-US" sz="2400" b="1" dirty="0">
              <a:latin typeface="+mn-lt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latin typeface="+mn-lt"/>
              </a:rPr>
              <a:t>Peta</a:t>
            </a:r>
            <a:r>
              <a:rPr lang="en-US" sz="2400" b="1" dirty="0" smtClean="0">
                <a:latin typeface="+mn-lt"/>
              </a:rPr>
              <a:t> sub </a:t>
            </a:r>
            <a:r>
              <a:rPr lang="en-US" sz="2400" b="1" dirty="0" err="1" smtClean="0">
                <a:latin typeface="+mn-lt"/>
              </a:rPr>
              <a:t>kompetensi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untuk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perbaikan</a:t>
            </a:r>
            <a:endParaRPr lang="en-US" sz="24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13" y="85725"/>
            <a:ext cx="12003087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b="1" dirty="0" smtClean="0"/>
              <a:t>SERTIFIKAT </a:t>
            </a:r>
            <a:r>
              <a:rPr lang="en-US" sz="4000" b="1" dirty="0" smtClean="0"/>
              <a:t>HASIL </a:t>
            </a:r>
            <a:r>
              <a:rPr lang="en-US" sz="4000" b="1" dirty="0"/>
              <a:t>UJIAN NASIONAL (</a:t>
            </a:r>
            <a:r>
              <a:rPr lang="en-US" sz="4000" b="1" dirty="0" smtClean="0"/>
              <a:t>SHUN</a:t>
            </a:r>
            <a:r>
              <a:rPr lang="en-US" sz="4000" b="1" dirty="0"/>
              <a:t>)</a:t>
            </a:r>
          </a:p>
        </p:txBody>
      </p:sp>
      <p:pic>
        <p:nvPicPr>
          <p:cNvPr id="26628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1194" y="256273"/>
            <a:ext cx="154219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Draf</a:t>
            </a:r>
          </a:p>
          <a:p>
            <a:pPr algn="ctr"/>
            <a:r>
              <a:rPr lang="id-ID" sz="2400" b="1" dirty="0" smtClean="0"/>
              <a:t>SHUN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91" y="1"/>
            <a:ext cx="8386024" cy="67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350" y="220745"/>
            <a:ext cx="7961313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12863" y="1292307"/>
            <a:ext cx="9710737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Kebijakan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Ujian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Nasional</a:t>
            </a:r>
            <a:r>
              <a:rPr lang="en-US" sz="3600" b="1" dirty="0">
                <a:solidFill>
                  <a:schemeClr val="tx1"/>
                </a:solidFill>
              </a:rPr>
              <a:t> 2015</a:t>
            </a:r>
          </a:p>
        </p:txBody>
      </p:sp>
      <p:sp>
        <p:nvSpPr>
          <p:cNvPr id="6" name="Oval 5"/>
          <p:cNvSpPr/>
          <p:nvPr/>
        </p:nvSpPr>
        <p:spPr>
          <a:xfrm>
            <a:off x="998538" y="1292307"/>
            <a:ext cx="630237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1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312863" y="2068983"/>
            <a:ext cx="9710737" cy="606425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tx1"/>
                </a:solidFill>
              </a:rPr>
              <a:t>Penyelenggaraan Ujian Nasional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312863" y="2822065"/>
            <a:ext cx="9710737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tx1"/>
                </a:solidFill>
              </a:rPr>
              <a:t>Pelaksanaan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Ujian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Nasional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7263" y="2053108"/>
            <a:ext cx="631825" cy="604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942975" y="2810953"/>
            <a:ext cx="630238" cy="604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312863" y="3600328"/>
            <a:ext cx="9710737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solidFill>
                  <a:schemeClr val="tx1"/>
                </a:solidFill>
              </a:rPr>
              <a:t>Uji Kompetensi SMK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2975" y="3587628"/>
            <a:ext cx="630238" cy="606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1326086" y="4369826"/>
            <a:ext cx="9710737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Tanggal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Penting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id-ID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56198" y="4357126"/>
            <a:ext cx="630238" cy="6064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5" y="969874"/>
            <a:ext cx="9239535" cy="6481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832" y="368489"/>
            <a:ext cx="2675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d-ID" dirty="0" smtClean="0"/>
              <a:t>Capaian Kompetensi Siswa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0725" y="85725"/>
            <a:ext cx="1101407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 smtClean="0"/>
              <a:t>Contoh </a:t>
            </a:r>
            <a:r>
              <a:rPr lang="en-US" sz="4400" b="1" dirty="0" err="1" smtClean="0"/>
              <a:t>Deskripsi</a:t>
            </a:r>
            <a:r>
              <a:rPr lang="en-US" sz="4400" b="1" dirty="0" smtClean="0"/>
              <a:t> </a:t>
            </a:r>
            <a:r>
              <a:rPr lang="en-US" sz="4400" b="1" dirty="0" err="1"/>
              <a:t>Kategori</a:t>
            </a:r>
            <a:r>
              <a:rPr lang="en-US" sz="4400" b="1" dirty="0"/>
              <a:t> </a:t>
            </a:r>
            <a:r>
              <a:rPr lang="en-US" sz="4400" b="1" dirty="0" err="1"/>
              <a:t>Capaian</a:t>
            </a:r>
            <a:r>
              <a:rPr lang="en-US" sz="4400" b="1" dirty="0"/>
              <a:t> </a:t>
            </a:r>
            <a:r>
              <a:rPr lang="en-US" sz="4400" b="1" dirty="0" err="1" smtClean="0"/>
              <a:t>Siswa</a:t>
            </a:r>
            <a:r>
              <a:rPr lang="id-ID" sz="4400" b="1" dirty="0" smtClean="0"/>
              <a:t> </a:t>
            </a:r>
            <a:endParaRPr lang="en-US" sz="4400" b="1" dirty="0"/>
          </a:p>
        </p:txBody>
      </p:sp>
      <p:pic>
        <p:nvPicPr>
          <p:cNvPr id="29699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68573"/>
              </p:ext>
            </p:extLst>
          </p:nvPr>
        </p:nvGraphicFramePr>
        <p:xfrm>
          <a:off x="720725" y="1143000"/>
          <a:ext cx="10647364" cy="3662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32"/>
                <a:gridCol w="1624083"/>
                <a:gridCol w="8529849"/>
              </a:tblGrid>
              <a:tr h="370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Level/</a:t>
                      </a:r>
                      <a:r>
                        <a:rPr lang="en-US" sz="1600" dirty="0" err="1" smtClean="0"/>
                        <a:t>Katagori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Deskripsi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Komp</a:t>
                      </a:r>
                      <a:r>
                        <a:rPr lang="id-ID" sz="1600" dirty="0" smtClean="0"/>
                        <a:t>e</a:t>
                      </a:r>
                      <a:r>
                        <a:rPr lang="en-US" sz="1600" dirty="0" err="1" smtClean="0"/>
                        <a:t>tensi</a:t>
                      </a:r>
                      <a:r>
                        <a:rPr lang="en-US" sz="1600" dirty="0" smtClean="0"/>
                        <a:t> Bahasa Indonesia SMP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822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Sangat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Baik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</a:t>
                      </a:r>
                      <a:r>
                        <a:rPr lang="id-ID" sz="1600" dirty="0" smtClean="0"/>
                        <a:t>p</a:t>
                      </a:r>
                      <a:r>
                        <a:rPr lang="en-US" sz="1600" dirty="0" err="1" smtClean="0"/>
                        <a:t>etensi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membaca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peserta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didikmampu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menafsirkan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informasi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tersirat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bacaan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sastra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nonsastra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sedangkan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kompetensi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menulis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peserta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didik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mampu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menyusun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berbagai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bentuk</a:t>
                      </a:r>
                      <a:r>
                        <a:rPr lang="en-US" sz="1600" baseline="0" dirty="0" smtClean="0"/>
                        <a:t> paragraph </a:t>
                      </a:r>
                      <a:r>
                        <a:rPr lang="en-US" sz="1600" baseline="0" dirty="0" err="1" smtClean="0"/>
                        <a:t>dengan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memperhatikan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ejaan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tanda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baca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822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Baik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kompetensi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membaca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peserta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didik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menafsirkan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informasi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tersurat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teks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sastra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nonsastra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sedangkan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kompetensi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menulis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peserta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didik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mampu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menggunakan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kalimat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sesuai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ilustrasi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822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Cukup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kompetensi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membaca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peserta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didik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mampu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mengidentifikasi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informasi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tersurat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bacaan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iklan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denah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sedangkan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kompetensi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menulis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peserta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didik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mampu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menggunakan</a:t>
                      </a:r>
                      <a:r>
                        <a:rPr lang="en-US" sz="1600" baseline="0" dirty="0" smtClean="0"/>
                        <a:t> kata/</a:t>
                      </a:r>
                      <a:r>
                        <a:rPr lang="en-US" sz="1600" baseline="0" dirty="0" err="1" smtClean="0"/>
                        <a:t>kalilmat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teks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sastra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nonsastra</a:t>
                      </a:r>
                      <a:endParaRPr lang="en-US" sz="1600" dirty="0"/>
                    </a:p>
                  </a:txBody>
                  <a:tcPr marT="45716" marB="45716"/>
                </a:tc>
              </a:tr>
              <a:tr h="8228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Kurang</a:t>
                      </a:r>
                      <a:endParaRPr lang="en-US" sz="16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Siswa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mampu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err="1" smtClean="0"/>
                        <a:t>mengindentifikasi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informasi</a:t>
                      </a:r>
                      <a:r>
                        <a:rPr lang="en-US" sz="1600" dirty="0" smtClean="0"/>
                        <a:t> yang </a:t>
                      </a:r>
                      <a:r>
                        <a:rPr lang="en-US" sz="1600" dirty="0" err="1" smtClean="0"/>
                        <a:t>sangat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sederhana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tersurat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dari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sebuah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wacana</a:t>
                      </a:r>
                      <a:r>
                        <a:rPr lang="en-US" sz="1600" baseline="0" dirty="0" smtClean="0"/>
                        <a:t> non </a:t>
                      </a:r>
                      <a:r>
                        <a:rPr lang="en-US" sz="1600" baseline="0" dirty="0" err="1" smtClean="0"/>
                        <a:t>teks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sederhana</a:t>
                      </a:r>
                      <a:r>
                        <a:rPr lang="en-US" sz="1600" baseline="0" dirty="0" smtClean="0"/>
                        <a:t>. </a:t>
                      </a:r>
                      <a:r>
                        <a:rPr lang="en-US" sz="1600" baseline="0" dirty="0" err="1" smtClean="0"/>
                        <a:t>Siswa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memiliki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keterbatasan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dalam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menggunakan</a:t>
                      </a:r>
                      <a:r>
                        <a:rPr lang="en-US" sz="1600" baseline="0" dirty="0" smtClean="0"/>
                        <a:t> kata/</a:t>
                      </a:r>
                      <a:r>
                        <a:rPr lang="en-US" sz="1600" baseline="0" dirty="0" err="1" smtClean="0"/>
                        <a:t>frasa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pada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teks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sastra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nonsastra</a:t>
                      </a:r>
                      <a:endParaRPr lang="en-US" sz="16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725" y="5048250"/>
            <a:ext cx="10647363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Deskripsi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kompetensi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memberikan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makna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penjelasan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lebih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pada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siswa</a:t>
            </a:r>
            <a:r>
              <a:rPr lang="en-US" b="1" dirty="0">
                <a:latin typeface="+mn-lt"/>
              </a:rPr>
              <a:t>, orang </a:t>
            </a:r>
            <a:r>
              <a:rPr lang="en-US" b="1" dirty="0" err="1">
                <a:latin typeface="+mn-lt"/>
              </a:rPr>
              <a:t>tua</a:t>
            </a:r>
            <a:r>
              <a:rPr lang="en-US" b="1" dirty="0">
                <a:latin typeface="+mn-lt"/>
              </a:rPr>
              <a:t>, </a:t>
            </a:r>
            <a:r>
              <a:rPr lang="en-US" b="1" dirty="0" err="1">
                <a:latin typeface="+mn-lt"/>
              </a:rPr>
              <a:t>dan</a:t>
            </a:r>
            <a:r>
              <a:rPr lang="en-US" b="1" dirty="0">
                <a:latin typeface="+mn-lt"/>
              </a:rPr>
              <a:t> guru </a:t>
            </a:r>
            <a:r>
              <a:rPr lang="en-US" b="1" dirty="0" err="1">
                <a:latin typeface="+mn-lt"/>
              </a:rPr>
              <a:t>tentang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angka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dicapai</a:t>
            </a:r>
            <a:r>
              <a:rPr lang="en-US" b="1" dirty="0">
                <a:latin typeface="+mn-lt"/>
              </a:rPr>
              <a:t> di </a:t>
            </a:r>
            <a:r>
              <a:rPr lang="en-US" b="1" dirty="0" err="1">
                <a:latin typeface="+mn-lt"/>
              </a:rPr>
              <a:t>setiap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mata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pelajaran</a:t>
            </a:r>
            <a:r>
              <a:rPr lang="en-US" b="1" dirty="0">
                <a:latin typeface="+mn-lt"/>
              </a:rPr>
              <a:t> UN. Hal </a:t>
            </a:r>
            <a:r>
              <a:rPr lang="en-US" b="1" dirty="0" err="1">
                <a:latin typeface="+mn-lt"/>
              </a:rPr>
              <a:t>ini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bermanfaat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untuk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mengetahui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apa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diperlukan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siswa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dalam</a:t>
            </a:r>
            <a:r>
              <a:rPr lang="en-US" b="1" dirty="0">
                <a:latin typeface="+mn-lt"/>
              </a:rPr>
              <a:t> proses </a:t>
            </a:r>
            <a:r>
              <a:rPr lang="en-US" b="1" dirty="0" err="1">
                <a:latin typeface="+mn-lt"/>
              </a:rPr>
              <a:t>belajar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selanjutnya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bagaimana</a:t>
            </a:r>
            <a:r>
              <a:rPr lang="en-US" b="1" dirty="0">
                <a:latin typeface="+mn-lt"/>
              </a:rPr>
              <a:t> guru </a:t>
            </a:r>
            <a:r>
              <a:rPr lang="en-US" b="1" dirty="0" err="1">
                <a:latin typeface="+mn-lt"/>
              </a:rPr>
              <a:t>merencanakan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kegiatan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mengajar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juga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latihan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apa</a:t>
            </a:r>
            <a:r>
              <a:rPr lang="en-US" b="1" dirty="0">
                <a:latin typeface="+mn-lt"/>
              </a:rPr>
              <a:t> yang </a:t>
            </a:r>
            <a:r>
              <a:rPr lang="en-US" b="1" dirty="0" err="1">
                <a:latin typeface="+mn-lt"/>
              </a:rPr>
              <a:t>dapat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didukung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oleh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orangtua</a:t>
            </a:r>
            <a:r>
              <a:rPr lang="en-US" b="1" dirty="0">
                <a:latin typeface="+mn-lt"/>
              </a:rPr>
              <a:t> di </a:t>
            </a:r>
            <a:r>
              <a:rPr lang="en-US" b="1" dirty="0" err="1">
                <a:latin typeface="+mn-lt"/>
              </a:rPr>
              <a:t>rumah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 noGrp="1"/>
          </p:cNvSpPr>
          <p:nvPr>
            <p:ph type="title"/>
          </p:nvPr>
        </p:nvSpPr>
        <p:spPr bwMode="auto">
          <a:xfrm>
            <a:off x="895350" y="1877546"/>
            <a:ext cx="10515600" cy="283462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HASIL UN 2015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/>
              <a:t>UNTUK SATUAN PENDIDIKAN DAN PEMERINTAH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30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04800" y="1229457"/>
            <a:ext cx="11582400" cy="51038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err="1" smtClean="0"/>
              <a:t>Informasi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untuk</a:t>
            </a:r>
            <a:r>
              <a:rPr lang="en-US" altLang="en-US" sz="3600" b="1" dirty="0" smtClean="0"/>
              <a:t> </a:t>
            </a:r>
            <a:r>
              <a:rPr lang="id-ID" altLang="en-US" sz="3600" b="1" dirty="0" smtClean="0"/>
              <a:t>satuan pendidikan, </a:t>
            </a:r>
            <a:r>
              <a:rPr lang="en-US" altLang="en-US" sz="3600" b="1" dirty="0" err="1" smtClean="0"/>
              <a:t>Pemerintah</a:t>
            </a:r>
            <a:r>
              <a:rPr lang="en-US" altLang="en-US" sz="3600" b="1" dirty="0" smtClean="0"/>
              <a:t> Daerah</a:t>
            </a:r>
            <a:r>
              <a:rPr lang="id-ID" altLang="en-US" sz="3600" b="1" dirty="0" smtClean="0"/>
              <a:t>, dan Pemerintah</a:t>
            </a:r>
            <a:r>
              <a:rPr lang="en-US" altLang="en-US" sz="3200" b="1" dirty="0" smtClean="0"/>
              <a:t>: </a:t>
            </a:r>
            <a:endParaRPr lang="en-US" altLang="en-US" sz="32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d-ID" altLang="en-US" sz="3200" b="1" dirty="0" smtClean="0"/>
              <a:t>     </a:t>
            </a:r>
            <a:r>
              <a:rPr lang="en-US" altLang="en-US" sz="3200" b="1" dirty="0" err="1" smtClean="0"/>
              <a:t>Konteks</a:t>
            </a:r>
            <a:r>
              <a:rPr lang="en-US" altLang="en-US" sz="3200" b="1" dirty="0" smtClean="0"/>
              <a:t>: </a:t>
            </a:r>
          </a:p>
          <a:p>
            <a:pPr marL="1257300" lvl="2" indent="-342900"/>
            <a:r>
              <a:rPr lang="en-US" altLang="en-US" sz="2800" b="1" dirty="0" err="1" smtClean="0"/>
              <a:t>posisi</a:t>
            </a:r>
            <a:r>
              <a:rPr lang="en-US" altLang="en-US" sz="2800" b="1" dirty="0" smtClean="0"/>
              <a:t> </a:t>
            </a:r>
            <a:r>
              <a:rPr lang="id-ID" altLang="en-US" sz="2800" b="1" dirty="0" smtClean="0"/>
              <a:t>satuan pendidikan</a:t>
            </a:r>
            <a:r>
              <a:rPr lang="en-US" altLang="en-US" sz="2800" b="1" dirty="0" smtClean="0"/>
              <a:t>/</a:t>
            </a:r>
            <a:r>
              <a:rPr lang="en-US" altLang="en-US" sz="2800" b="1" dirty="0" err="1" smtClean="0"/>
              <a:t>kabupaten</a:t>
            </a:r>
            <a:r>
              <a:rPr lang="en-US" altLang="en-US" sz="2800" b="1" dirty="0" smtClean="0"/>
              <a:t>/</a:t>
            </a:r>
            <a:r>
              <a:rPr lang="en-US" altLang="en-US" sz="2800" b="1" dirty="0" err="1" smtClean="0"/>
              <a:t>provinsi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terhadap</a:t>
            </a:r>
            <a:r>
              <a:rPr lang="en-US" altLang="en-US" sz="2800" b="1" dirty="0" smtClean="0"/>
              <a:t> </a:t>
            </a:r>
            <a:r>
              <a:rPr lang="id-ID" altLang="en-US" sz="2800" b="1" dirty="0" smtClean="0"/>
              <a:t>satuan pendidikan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daerah</a:t>
            </a:r>
            <a:r>
              <a:rPr lang="en-US" altLang="en-US" sz="2800" b="1" dirty="0" smtClean="0"/>
              <a:t> lain </a:t>
            </a:r>
            <a:r>
              <a:rPr lang="en-US" altLang="en-US" sz="2800" b="1" dirty="0" err="1" smtClean="0"/>
              <a:t>maupun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nasional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untuk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pemetaan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dalam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rangka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pengendalian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mutu</a:t>
            </a:r>
            <a:r>
              <a:rPr lang="en-US" altLang="en-US" sz="2800" b="1" dirty="0" smtClean="0"/>
              <a:t>.</a:t>
            </a:r>
          </a:p>
          <a:p>
            <a:pPr marL="1257300" lvl="2" indent="-342900"/>
            <a:r>
              <a:rPr lang="en-US" altLang="en-US" sz="2800" b="1" dirty="0" err="1" smtClean="0"/>
              <a:t>Informasi</a:t>
            </a:r>
            <a:r>
              <a:rPr lang="en-US" altLang="en-US" sz="2800" b="1" dirty="0" smtClean="0"/>
              <a:t> rata-rata </a:t>
            </a:r>
            <a:r>
              <a:rPr lang="en-US" altLang="en-US" sz="2800" b="1" dirty="0" err="1" smtClean="0"/>
              <a:t>capaian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terhadap</a:t>
            </a:r>
            <a:r>
              <a:rPr lang="en-US" altLang="en-US" sz="2800" b="1" dirty="0" smtClean="0"/>
              <a:t> SKL </a:t>
            </a:r>
            <a:r>
              <a:rPr lang="en-US" altLang="en-US" sz="2800" b="1" dirty="0" err="1" smtClean="0"/>
              <a:t>mata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pelajaran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sebagai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salah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satu</a:t>
            </a:r>
            <a:r>
              <a:rPr lang="en-US" altLang="en-US" sz="2800" b="1" dirty="0" smtClean="0"/>
              <a:t> SNP.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342900"/>
            <a:ext cx="10515600" cy="646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/>
              <a:t>ANALISIS HASIL UJIAN NASIONAL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68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PEMANFAATAN HASIL UJIAN NASIONAL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/>
              <a:t>UNTUK SELEKSI KE JENJANG LEBIH TINGGI</a:t>
            </a:r>
            <a:endParaRPr lang="en-US" sz="4400" b="1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693863"/>
            <a:ext cx="695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 err="1"/>
              <a:t>Jenjang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Pendidikan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Dasar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dan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Menengah</a:t>
            </a:r>
            <a:endParaRPr lang="en-US" altLang="en-US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61276"/>
              </p:ext>
            </p:extLst>
          </p:nvPr>
        </p:nvGraphicFramePr>
        <p:xfrm>
          <a:off x="138906" y="2448858"/>
          <a:ext cx="11595895" cy="406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9194"/>
                <a:gridCol w="3867150"/>
                <a:gridCol w="4019551"/>
              </a:tblGrid>
              <a:tr h="502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2014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</a:tr>
              <a:tr h="3544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Lulus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digunakan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syarat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untuk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diterima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jenjang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berikutnya</a:t>
                      </a:r>
                      <a:endParaRPr lang="en-US" sz="24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Lulus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digunakan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syarat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untuk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diterima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jenjang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berikutnya</a:t>
                      </a:r>
                      <a:endParaRPr lang="en-US" sz="24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Nilai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digunakan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syarat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untuk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diterima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jenjang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berikutnya</a:t>
                      </a:r>
                      <a:endParaRPr lang="en-US" sz="2400" dirty="0"/>
                    </a:p>
                  </a:txBody>
                  <a:tcPr marL="91435" marR="91435" marT="45719" marB="45719"/>
                </a:tc>
              </a:tr>
            </a:tbl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2705100" y="5067300"/>
            <a:ext cx="6915150" cy="1162050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05225" y="5417492"/>
            <a:ext cx="478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Relatif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tetap</a:t>
            </a:r>
            <a:r>
              <a:rPr lang="en-US" sz="2400" b="1" dirty="0" smtClean="0"/>
              <a:t> - </a:t>
            </a:r>
            <a:r>
              <a:rPr lang="en-US" sz="2400" b="1" dirty="0" err="1" smtClean="0"/>
              <a:t>mapan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28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257" y="85725"/>
            <a:ext cx="1159589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PEMANFAATAN HASIL UJIAN NASIONAL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UNTUK SELEKSI KE JENJANG LEBIH TINGGI</a:t>
            </a:r>
            <a:endParaRPr lang="en-US" sz="4000" b="1" dirty="0"/>
          </a:p>
        </p:txBody>
      </p:sp>
      <p:pic>
        <p:nvPicPr>
          <p:cNvPr id="30723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880783"/>
              </p:ext>
            </p:extLst>
          </p:nvPr>
        </p:nvGraphicFramePr>
        <p:xfrm>
          <a:off x="272256" y="2116713"/>
          <a:ext cx="11595895" cy="426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709"/>
                <a:gridCol w="4634522"/>
                <a:gridCol w="3672664"/>
              </a:tblGrid>
              <a:tr h="502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2013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2014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2015</a:t>
                      </a:r>
                      <a:endParaRPr lang="en-US" sz="2800" dirty="0"/>
                    </a:p>
                  </a:txBody>
                  <a:tcPr marL="91435" marR="91435" marT="45719" marB="45719"/>
                </a:tc>
              </a:tr>
              <a:tr h="3544936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Hasil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digunakan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syarat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untuk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diterima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melalui</a:t>
                      </a:r>
                      <a:r>
                        <a:rPr lang="en-US" sz="2400" baseline="0" dirty="0" smtClean="0"/>
                        <a:t> SNMPTN</a:t>
                      </a:r>
                      <a:endParaRPr lang="en-US" sz="24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Gabungan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pembobotan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rapor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nilai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murni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digunakan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dasar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seleksi</a:t>
                      </a:r>
                      <a:r>
                        <a:rPr lang="en-US" sz="2400" baseline="0" dirty="0" smtClean="0"/>
                        <a:t> SNMPTN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Proporsi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nilai</a:t>
                      </a:r>
                      <a:r>
                        <a:rPr lang="en-US" sz="2400" baseline="0" dirty="0" smtClean="0"/>
                        <a:t> UN </a:t>
                      </a:r>
                      <a:r>
                        <a:rPr lang="en-US" sz="2400" baseline="0" dirty="0" err="1" smtClean="0"/>
                        <a:t>ditentukan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oleh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masing-masing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perguruan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tinggi</a:t>
                      </a:r>
                      <a:endParaRPr lang="en-US" sz="2400" dirty="0"/>
                    </a:p>
                  </a:txBody>
                  <a:tcPr marL="91435" marR="91435" marT="45719" marB="45719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Digunakan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sebagai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pertimbangan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seleksi</a:t>
                      </a:r>
                      <a:r>
                        <a:rPr lang="en-US" sz="2400" dirty="0" smtClean="0"/>
                        <a:t> SNMPTN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Ketentuan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penggunaan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nilai</a:t>
                      </a:r>
                      <a:r>
                        <a:rPr lang="en-US" sz="2400" dirty="0" smtClean="0"/>
                        <a:t> UN SMA </a:t>
                      </a:r>
                      <a:r>
                        <a:rPr lang="en-US" sz="2400" dirty="0" err="1" smtClean="0"/>
                        <a:t>sederajat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ditentukan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oleh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Panitia</a:t>
                      </a:r>
                      <a:r>
                        <a:rPr lang="en-US" sz="2400" baseline="0" dirty="0" smtClean="0"/>
                        <a:t> SNMPTN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masing-masing</a:t>
                      </a:r>
                      <a:r>
                        <a:rPr lang="en-US" sz="2400" baseline="0" dirty="0" smtClean="0"/>
                        <a:t> PTN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 marL="91435" marR="91435" marT="45719" marB="45719"/>
                </a:tc>
              </a:tr>
            </a:tbl>
          </a:graphicData>
        </a:graphic>
      </p:graphicFrame>
      <p:sp>
        <p:nvSpPr>
          <p:cNvPr id="30739" name="TextBox 5"/>
          <p:cNvSpPr txBox="1">
            <a:spLocks noChangeArrowheads="1"/>
          </p:cNvSpPr>
          <p:nvPr/>
        </p:nvSpPr>
        <p:spPr bwMode="auto">
          <a:xfrm>
            <a:off x="272256" y="1531938"/>
            <a:ext cx="70619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 err="1" smtClean="0"/>
              <a:t>Perguruan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/>
              <a:t>Tinggi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Negeri</a:t>
            </a:r>
            <a:r>
              <a:rPr lang="en-US" altLang="en-US" sz="3200" b="1" dirty="0"/>
              <a:t> (SNMPTN)</a:t>
            </a:r>
          </a:p>
        </p:txBody>
      </p:sp>
    </p:spTree>
    <p:extLst>
      <p:ext uri="{BB962C8B-B14F-4D97-AF65-F5344CB8AC3E}">
        <p14:creationId xmlns:p14="http://schemas.microsoft.com/office/powerpoint/2010/main" val="2439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038" y="1225550"/>
            <a:ext cx="53213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>
                <a:latin typeface="+mn-lt"/>
              </a:rPr>
              <a:t>Pada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tahun</a:t>
            </a:r>
            <a:r>
              <a:rPr lang="en-US" sz="2400" b="1" dirty="0">
                <a:latin typeface="+mn-lt"/>
              </a:rPr>
              <a:t> 2015 </a:t>
            </a:r>
            <a:r>
              <a:rPr lang="en-US" sz="2400" b="1" dirty="0" err="1">
                <a:latin typeface="+mn-lt"/>
              </a:rPr>
              <a:t>bersifat</a:t>
            </a:r>
            <a:r>
              <a:rPr lang="en-US" sz="2400" b="1" dirty="0">
                <a:latin typeface="+mn-lt"/>
              </a:rPr>
              <a:t> “</a:t>
            </a:r>
            <a:r>
              <a:rPr lang="en-US" sz="2400" b="1" dirty="0" err="1">
                <a:latin typeface="+mn-lt"/>
              </a:rPr>
              <a:t>rintisan</a:t>
            </a:r>
            <a:r>
              <a:rPr lang="en-US" sz="2400" b="1" dirty="0">
                <a:latin typeface="+mn-lt"/>
              </a:rPr>
              <a:t>”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>
                <a:latin typeface="+mn-lt"/>
              </a:rPr>
              <a:t>Jenjang</a:t>
            </a:r>
            <a:r>
              <a:rPr lang="en-US" sz="2400" b="1" dirty="0">
                <a:latin typeface="+mn-lt"/>
              </a:rPr>
              <a:t> SMP, SMA/MA, </a:t>
            </a:r>
            <a:r>
              <a:rPr lang="en-US" sz="2400" b="1" dirty="0" err="1">
                <a:latin typeface="+mn-lt"/>
              </a:rPr>
              <a:t>dan</a:t>
            </a:r>
            <a:r>
              <a:rPr lang="en-US" sz="2400" b="1" dirty="0">
                <a:latin typeface="+mn-lt"/>
              </a:rPr>
              <a:t> SMK (</a:t>
            </a:r>
            <a:r>
              <a:rPr lang="en-US" sz="2400" b="1" dirty="0" err="1">
                <a:latin typeface="+mn-lt"/>
              </a:rPr>
              <a:t>ada</a:t>
            </a:r>
            <a:r>
              <a:rPr lang="en-US" sz="2400" b="1" dirty="0">
                <a:latin typeface="+mn-lt"/>
              </a:rPr>
              <a:t> proses </a:t>
            </a:r>
            <a:r>
              <a:rPr lang="en-US" sz="2400" b="1" dirty="0" err="1">
                <a:latin typeface="+mn-lt"/>
              </a:rPr>
              <a:t>verifikasi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kelayakan</a:t>
            </a:r>
            <a:r>
              <a:rPr lang="en-US" sz="2400" b="1" dirty="0">
                <a:latin typeface="+mn-lt"/>
              </a:rPr>
              <a:t>)  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 smtClean="0">
                <a:latin typeface="+mn-lt"/>
              </a:rPr>
              <a:t>Rasio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komputer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( PC) </a:t>
            </a:r>
            <a:r>
              <a:rPr lang="en-US" sz="2400" b="1" dirty="0" err="1">
                <a:latin typeface="+mn-lt"/>
              </a:rPr>
              <a:t>dan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siswa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adalah</a:t>
            </a:r>
            <a:r>
              <a:rPr lang="en-US" sz="2400" b="1" dirty="0">
                <a:latin typeface="+mn-lt"/>
              </a:rPr>
              <a:t> 1:3  </a:t>
            </a:r>
            <a:r>
              <a:rPr lang="en-US" sz="2400" b="1" dirty="0" err="1">
                <a:latin typeface="+mn-lt"/>
              </a:rPr>
              <a:t>dan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cadangan</a:t>
            </a:r>
            <a:r>
              <a:rPr lang="en-US" sz="2400" b="1" dirty="0">
                <a:latin typeface="+mn-lt"/>
              </a:rPr>
              <a:t> 10% </a:t>
            </a:r>
            <a:r>
              <a:rPr lang="en-US" sz="2400" b="1" dirty="0" err="1">
                <a:latin typeface="+mn-lt"/>
              </a:rPr>
              <a:t>dari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jumlah</a:t>
            </a:r>
            <a:r>
              <a:rPr lang="en-US" sz="2400" b="1" dirty="0">
                <a:latin typeface="+mn-lt"/>
              </a:rPr>
              <a:t> PC yang </a:t>
            </a:r>
            <a:r>
              <a:rPr lang="en-US" sz="2400" b="1" dirty="0" err="1">
                <a:latin typeface="+mn-lt"/>
              </a:rPr>
              <a:t>ada</a:t>
            </a:r>
            <a:endParaRPr lang="en-US" sz="2400" b="1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400" b="1" dirty="0" err="1">
                <a:latin typeface="+mn-lt"/>
              </a:rPr>
              <a:t>Memiliki</a:t>
            </a:r>
            <a:r>
              <a:rPr lang="en-US" sz="2400" b="1" dirty="0">
                <a:latin typeface="+mn-lt"/>
              </a:rPr>
              <a:t> UPS yang </a:t>
            </a:r>
            <a:r>
              <a:rPr lang="en-US" sz="2400" b="1" dirty="0" err="1">
                <a:latin typeface="+mn-lt"/>
              </a:rPr>
              <a:t>memadai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untuk</a:t>
            </a:r>
            <a:r>
              <a:rPr lang="en-US" sz="2400" b="1" dirty="0">
                <a:latin typeface="+mn-lt"/>
              </a:rPr>
              <a:t> PS server </a:t>
            </a:r>
            <a:r>
              <a:rPr lang="en-US" sz="2400" b="1" dirty="0" err="1">
                <a:latin typeface="+mn-lt"/>
              </a:rPr>
              <a:t>dan</a:t>
            </a:r>
            <a:r>
              <a:rPr lang="en-US" sz="2400" b="1" dirty="0">
                <a:latin typeface="+mn-lt"/>
              </a:rPr>
              <a:t> client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400" b="1" dirty="0" err="1">
                <a:latin typeface="+mn-lt"/>
              </a:rPr>
              <a:t>Diutamakan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memiliki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genset</a:t>
            </a:r>
            <a:r>
              <a:rPr lang="en-US" sz="2400" b="1" dirty="0">
                <a:latin typeface="+mn-lt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725" y="85725"/>
            <a:ext cx="11014075" cy="76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CBT</a:t>
            </a:r>
          </a:p>
        </p:txBody>
      </p:sp>
      <p:pic>
        <p:nvPicPr>
          <p:cNvPr id="24580" name="Picture 9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8853488" y="4722813"/>
            <a:ext cx="2182812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/>
              <a:t>Proktor </a:t>
            </a:r>
          </a:p>
          <a:p>
            <a:pPr eaLnBrk="1" hangingPunct="1">
              <a:buFont typeface="Calibri Light" panose="020F0302020204030204" pitchFamily="34" charset="0"/>
              <a:buAutoNum type="arabicPeriod"/>
            </a:pPr>
            <a:r>
              <a:rPr lang="en-US" altLang="en-US" sz="2400" b="1"/>
              <a:t>Teknisi</a:t>
            </a:r>
          </a:p>
        </p:txBody>
      </p:sp>
      <p:sp>
        <p:nvSpPr>
          <p:cNvPr id="6" name="Down Arrow 5"/>
          <p:cNvSpPr/>
          <p:nvPr/>
        </p:nvSpPr>
        <p:spPr>
          <a:xfrm>
            <a:off x="8593138" y="3895725"/>
            <a:ext cx="1970087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003300"/>
            <a:ext cx="455930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IMG-20141030-WA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408488"/>
            <a:ext cx="30019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224596"/>
              </p:ext>
            </p:extLst>
          </p:nvPr>
        </p:nvGraphicFramePr>
        <p:xfrm>
          <a:off x="1201097" y="656912"/>
          <a:ext cx="9377362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688"/>
                <a:gridCol w="2977397"/>
                <a:gridCol w="2908471"/>
                <a:gridCol w="29888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Langkah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PIC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Keterangan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Asesmen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Aplikasi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2 </a:t>
                      </a:r>
                      <a:r>
                        <a:rPr lang="en-US" sz="2000" dirty="0" err="1" smtClean="0"/>
                        <a:t>minggu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Finalisasi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Juknis</a:t>
                      </a:r>
                      <a:r>
                        <a:rPr lang="en-US" sz="2000" dirty="0" smtClean="0"/>
                        <a:t> UN CBT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Puspendik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Buku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Panduan</a:t>
                      </a:r>
                      <a:r>
                        <a:rPr lang="en-US" sz="2000" dirty="0" smtClean="0"/>
                        <a:t> UN CBT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Pembuat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Aplikasi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Verifikasi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Sekolah</a:t>
                      </a:r>
                      <a:r>
                        <a:rPr lang="en-US" sz="2000" dirty="0" smtClean="0"/>
                        <a:t> </a:t>
                      </a:r>
                      <a:r>
                        <a:rPr lang="id-ID" sz="2000" dirty="0" smtClean="0"/>
                        <a:t>&amp; uji coba instalasi offline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Pustekkom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Puspendik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BSNP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24-28 Februari 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67374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Latihan ujian offline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Pustekkom</a:t>
                      </a:r>
                      <a:r>
                        <a:rPr lang="en-US" sz="2000" dirty="0" smtClean="0"/>
                        <a:t>, Puspendik,</a:t>
                      </a:r>
                      <a:r>
                        <a:rPr lang="en-US" sz="2000" baseline="0" dirty="0" smtClean="0"/>
                        <a:t> BSNP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1-30 Maret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Pelatihan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Proktor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Puspendik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17-20 Maret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Pelatihan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Teknisi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Puspendik dan 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17-20 Maret</a:t>
                      </a:r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Risk Management (Security System)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Puspendik dan 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8" marR="9143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 Desk UN CBT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Puspendik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Pustekkom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8" marR="91438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d-ID" dirty="0" smtClean="0"/>
                        <a:t>10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Humas</a:t>
                      </a:r>
                      <a:r>
                        <a:rPr lang="en-US" sz="2000" dirty="0" smtClean="0"/>
                        <a:t> UN CBT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Staf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Khusus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Menteri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Rintisan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awal</a:t>
                      </a:r>
                      <a:r>
                        <a:rPr lang="en-US" sz="2000" dirty="0" smtClean="0"/>
                        <a:t>.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sesuatu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sempurna</a:t>
                      </a:r>
                      <a:r>
                        <a:rPr lang="en-US" sz="2000" dirty="0" smtClean="0"/>
                        <a:t>.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marL="91438" marR="91438"/>
                </a:tc>
              </a:tr>
            </a:tbl>
          </a:graphicData>
        </a:graphic>
      </p:graphicFrame>
      <p:sp>
        <p:nvSpPr>
          <p:cNvPr id="64571" name="TextBox 6"/>
          <p:cNvSpPr txBox="1">
            <a:spLocks noChangeArrowheads="1"/>
          </p:cNvSpPr>
          <p:nvPr/>
        </p:nvSpPr>
        <p:spPr bwMode="auto">
          <a:xfrm>
            <a:off x="1201097" y="123304"/>
            <a:ext cx="3419475" cy="4000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000" b="1" dirty="0" err="1"/>
              <a:t>Langkah-langkah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Kegiatan</a:t>
            </a:r>
            <a:r>
              <a:rPr lang="en-US" altLang="en-US" sz="2000" b="1" dirty="0"/>
              <a:t> CBT</a:t>
            </a:r>
          </a:p>
        </p:txBody>
      </p:sp>
    </p:spTree>
    <p:extLst>
      <p:ext uri="{BB962C8B-B14F-4D97-AF65-F5344CB8AC3E}">
        <p14:creationId xmlns:p14="http://schemas.microsoft.com/office/powerpoint/2010/main" val="16815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609237" y="2275987"/>
            <a:ext cx="9710738" cy="1645382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800" b="1" dirty="0" smtClean="0">
                <a:solidFill>
                  <a:schemeClr val="tx1"/>
                </a:solidFill>
              </a:rPr>
              <a:t>ALUR KERJA UJIAN NASIONAL SESUAI DENGAN POS 2015</a:t>
            </a:r>
            <a:endParaRPr lang="en-US" sz="4800" b="1" dirty="0">
              <a:solidFill>
                <a:schemeClr val="tx1"/>
              </a:solidFill>
            </a:endParaRPr>
          </a:p>
        </p:txBody>
      </p:sp>
      <p:pic>
        <p:nvPicPr>
          <p:cNvPr id="12292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0"/>
            <a:ext cx="11919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450975" y="2346325"/>
            <a:ext cx="9710738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1"/>
                </a:solidFill>
              </a:rPr>
              <a:t>Kebijakan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Ujian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Nasional</a:t>
            </a:r>
            <a:r>
              <a:rPr lang="en-US" sz="4800" b="1" dirty="0">
                <a:solidFill>
                  <a:schemeClr val="tx1"/>
                </a:solidFill>
              </a:rPr>
              <a:t> 2015</a:t>
            </a:r>
          </a:p>
        </p:txBody>
      </p:sp>
      <p:sp>
        <p:nvSpPr>
          <p:cNvPr id="12" name="Oval 11"/>
          <p:cNvSpPr/>
          <p:nvPr/>
        </p:nvSpPr>
        <p:spPr>
          <a:xfrm>
            <a:off x="1136650" y="2346325"/>
            <a:ext cx="630238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1</a:t>
            </a:r>
          </a:p>
        </p:txBody>
      </p:sp>
      <p:pic>
        <p:nvPicPr>
          <p:cNvPr id="12292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1" y="409433"/>
            <a:ext cx="10920713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0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" y="0"/>
            <a:ext cx="10722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53226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Hasil UN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2" y="0"/>
            <a:ext cx="11256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450975" y="2346325"/>
            <a:ext cx="9710738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1"/>
                </a:solidFill>
              </a:rPr>
              <a:t>Penyelenggaraan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Ujian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Nasional</a:t>
            </a:r>
            <a:r>
              <a:rPr lang="en-US" sz="3600" b="1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Oval 11"/>
          <p:cNvSpPr/>
          <p:nvPr/>
        </p:nvSpPr>
        <p:spPr>
          <a:xfrm>
            <a:off x="1136650" y="2346325"/>
            <a:ext cx="630238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dirty="0" smtClean="0"/>
              <a:t>2</a:t>
            </a:r>
            <a:endParaRPr lang="en-US" sz="4400" dirty="0"/>
          </a:p>
        </p:txBody>
      </p:sp>
      <p:pic>
        <p:nvPicPr>
          <p:cNvPr id="32772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28398"/>
              </p:ext>
            </p:extLst>
          </p:nvPr>
        </p:nvGraphicFramePr>
        <p:xfrm>
          <a:off x="0" y="1311358"/>
          <a:ext cx="11921130" cy="480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795" name="Picture 5" descr="Screen shot 2009-11-24 at 9.31.54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003425" y="22225"/>
            <a:ext cx="8482013" cy="830263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800" b="1" dirty="0"/>
              <a:t>PANITIA UN</a:t>
            </a:r>
            <a:endParaRPr lang="en-US" alt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650288" y="2871788"/>
            <a:ext cx="2828925" cy="5095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UN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Luar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Negeri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8247063" y="3125788"/>
            <a:ext cx="40322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9799638" y="2468563"/>
            <a:ext cx="406400" cy="403225"/>
          </a:xfrm>
          <a:prstGeom prst="downArrow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086600" y="2406650"/>
            <a:ext cx="3027363" cy="17463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16763" y="2225675"/>
            <a:ext cx="0" cy="18415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52400" y="1031875"/>
            <a:ext cx="2100263" cy="576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SK </a:t>
            </a:r>
            <a:r>
              <a:rPr lang="en-US" sz="2400" b="1" dirty="0" err="1">
                <a:solidFill>
                  <a:schemeClr val="tx1"/>
                </a:solidFill>
              </a:rPr>
              <a:t>Mendikbud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6" name="Elbow Connector 35"/>
          <p:cNvCxnSpPr/>
          <p:nvPr/>
        </p:nvCxnSpPr>
        <p:spPr>
          <a:xfrm>
            <a:off x="2252663" y="1395413"/>
            <a:ext cx="574675" cy="42386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152400" y="2381250"/>
            <a:ext cx="2100263" cy="5762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SK </a:t>
            </a:r>
            <a:r>
              <a:rPr lang="en-US" sz="2400" b="1" dirty="0" err="1">
                <a:solidFill>
                  <a:schemeClr val="tx1"/>
                </a:solidFill>
              </a:rPr>
              <a:t>Gubernur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2268538" y="2701925"/>
            <a:ext cx="576262" cy="42386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152400" y="3500438"/>
            <a:ext cx="2100263" cy="9636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SK </a:t>
            </a:r>
            <a:r>
              <a:rPr lang="en-US" sz="2400" b="1" dirty="0" err="1">
                <a:solidFill>
                  <a:schemeClr val="tx1"/>
                </a:solidFill>
              </a:rPr>
              <a:t>Bupati</a:t>
            </a:r>
            <a:r>
              <a:rPr lang="en-US" sz="2400" b="1" dirty="0">
                <a:solidFill>
                  <a:schemeClr val="tx1"/>
                </a:solidFill>
              </a:rPr>
              <a:t>/ </a:t>
            </a:r>
            <a:r>
              <a:rPr lang="en-US" sz="2400" b="1" dirty="0" err="1">
                <a:solidFill>
                  <a:schemeClr val="tx1"/>
                </a:solidFill>
              </a:rPr>
              <a:t>Walikota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/>
          <p:nvPr/>
        </p:nvCxnSpPr>
        <p:spPr>
          <a:xfrm>
            <a:off x="2268538" y="4017963"/>
            <a:ext cx="576262" cy="42545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152400" y="5006975"/>
            <a:ext cx="2100263" cy="812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SK </a:t>
            </a:r>
            <a:r>
              <a:rPr lang="en-US" sz="2400" b="1" dirty="0" err="1">
                <a:solidFill>
                  <a:schemeClr val="tx1"/>
                </a:solidFill>
              </a:rPr>
              <a:t>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Dinas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Pendidikan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/>
          <p:nvPr/>
        </p:nvCxnSpPr>
        <p:spPr>
          <a:xfrm>
            <a:off x="2252663" y="5413375"/>
            <a:ext cx="574675" cy="42386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9965710" y="3829050"/>
            <a:ext cx="2169449" cy="1699430"/>
          </a:xfrm>
          <a:prstGeom prst="cloudCallout">
            <a:avLst>
              <a:gd name="adj1" fmla="val -117911"/>
              <a:gd name="adj2" fmla="val -575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/>
              <a:t>Rincian tugas ada di dalam POS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Grp="1" noChangeArrowheads="1"/>
          </p:cNvSpPr>
          <p:nvPr>
            <p:ph type="title"/>
          </p:nvPr>
        </p:nvSpPr>
        <p:spPr>
          <a:xfrm>
            <a:off x="715370" y="146381"/>
            <a:ext cx="10337800" cy="70167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b="1" dirty="0" smtClean="0">
                <a:latin typeface="+mn-lt"/>
                <a:cs typeface="Aharoni" panose="02010803020104030203" pitchFamily="2" charset="-79"/>
              </a:rPr>
              <a:t>PERBEDAAN UN 2014 DAN 2015</a:t>
            </a:r>
            <a:endParaRPr lang="en-US" altLang="en-US" sz="4400" b="1" dirty="0"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011807"/>
              </p:ext>
            </p:extLst>
          </p:nvPr>
        </p:nvGraphicFramePr>
        <p:xfrm>
          <a:off x="469710" y="984582"/>
          <a:ext cx="10776044" cy="5611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80"/>
                <a:gridCol w="1849541"/>
                <a:gridCol w="2866999"/>
                <a:gridCol w="3775591"/>
                <a:gridCol w="1650533"/>
              </a:tblGrid>
              <a:tr h="457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2014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2015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</a:tr>
              <a:tr h="78691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14" marR="88114" marT="45721" marB="457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Kisi-kisi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Kisi-Kisi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2011-2014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kisi-kisi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2011-2014.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(Bisa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diakses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Website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BSNP)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</a:tr>
              <a:tr h="152394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14" marR="88114" marT="45721" marB="45721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Fungsi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Pemetaan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jenjang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tinggi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Kelulusan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Pembinaan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Pemetaan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Seleksi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jenjang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tinggi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Pembinaan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</a:tr>
              <a:tr h="105152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14" marR="88114" marT="45721" marB="45721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Teknologi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Paper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es-ES" sz="18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Test (PBT)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PBT dan </a:t>
                      </a: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Computer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(CBT).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CBT</a:t>
                      </a:r>
                      <a:r>
                        <a:rPr lang="es-ES" sz="18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Diterapkan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secara 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bertahap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(status 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rintisan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5" marR="66085" marT="0" marB="0"/>
                </a:tc>
              </a:tr>
              <a:tr h="8961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14" marR="88114" marT="45721" marB="45721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BSNP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Penyelenggara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Penyelenggara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</a:tr>
              <a:tr h="89612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114" marR="88114" marT="45721" marB="45721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</a:t>
                      </a:r>
                      <a:r>
                        <a:rPr lang="id-ID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d-ID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Instansi Terkait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Pelaksana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Pelaksana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086" marR="6608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Grp="1" noChangeArrowheads="1"/>
          </p:cNvSpPr>
          <p:nvPr>
            <p:ph type="title"/>
          </p:nvPr>
        </p:nvSpPr>
        <p:spPr>
          <a:xfrm>
            <a:off x="909638" y="76200"/>
            <a:ext cx="10388600" cy="701675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b="1" dirty="0" smtClean="0">
                <a:latin typeface="+mn-lt"/>
                <a:cs typeface="Aharoni" panose="02010803020104030203" pitchFamily="2" charset="-79"/>
              </a:rPr>
              <a:t>PERBEDAAN UN 2014 DAN 2015</a:t>
            </a:r>
            <a:endParaRPr lang="en-US" altLang="en-US" sz="4400" b="1" dirty="0">
              <a:latin typeface="+mn-lt"/>
              <a:cs typeface="Aharoni" panose="02010803020104030203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9279248"/>
              </p:ext>
            </p:extLst>
          </p:nvPr>
        </p:nvGraphicFramePr>
        <p:xfrm>
          <a:off x="190501" y="1"/>
          <a:ext cx="1179194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48"/>
                <a:gridCol w="2589471"/>
                <a:gridCol w="3958558"/>
                <a:gridCol w="3484187"/>
                <a:gridCol w="1117385"/>
              </a:tblGrid>
              <a:tr h="441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Aspek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2014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2015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</a:tr>
              <a:tr h="10156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PTN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Koordinator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Pengawasan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SMA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sederajat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Pemindaian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LJUN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Koordinator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Pemindaian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LJUN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Pemantau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tingkat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Kab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/Kota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</a:tr>
              <a:tr h="8846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Proses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lelang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Pencetakan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bahan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</a:t>
                      </a: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regional 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(8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Ditangani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masing-masing</a:t>
                      </a:r>
                      <a:r>
                        <a:rPr lang="es-ES" sz="1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aseline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provinsi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(17 </a:t>
                      </a: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percetakan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</a:tr>
              <a:tr h="95130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SMA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sederajat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14-16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13-15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(3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</a:tr>
              <a:tr h="85628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Waktu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SMP </a:t>
                      </a:r>
                      <a:r>
                        <a:rPr lang="es-ES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sederajat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5-8 Mei (4 hari)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4-7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Mei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(4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s-E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Senin-Kamis</a:t>
                      </a: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</a:tr>
              <a:tr h="13542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UNPK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Paket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A, B, C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kali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setahun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I: 14-16  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Mei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Tahap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II: 19-22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Agustus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UNPK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Susulan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kali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dilaksanakan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bersamaan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Formal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</a:tr>
              <a:tr h="13542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8" marB="45718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UN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digunakan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Disimpan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digunakan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pembelajaran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Disimpan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kemudian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dimusnahkan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disertai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Berita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Acara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Beda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2" marR="6857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1316038" y="2346325"/>
            <a:ext cx="9845675" cy="62459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</a:rPr>
              <a:t>Pelaksanaan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Ujian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Nasional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36650" y="2346325"/>
            <a:ext cx="630238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4</a:t>
            </a:r>
          </a:p>
        </p:txBody>
      </p:sp>
      <p:pic>
        <p:nvPicPr>
          <p:cNvPr id="56324" name="Picture 7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2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968375" y="2335213"/>
            <a:ext cx="10515600" cy="1420812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</a:t>
            </a:r>
            <a:r>
              <a:rPr lang="en-US" altLang="en-US" sz="4800" b="1" i="1" dirty="0" smtClean="0"/>
              <a:t>Paper-Based Test</a:t>
            </a: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(PBT)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563563" y="1390650"/>
          <a:ext cx="11236325" cy="4787900"/>
        </p:xfrm>
        <a:graphic>
          <a:graphicData uri="http://schemas.openxmlformats.org/drawingml/2006/table">
            <a:tbl>
              <a:tblPr/>
              <a:tblGrid>
                <a:gridCol w="703262"/>
                <a:gridCol w="1057275"/>
                <a:gridCol w="1158875"/>
                <a:gridCol w="1577975"/>
                <a:gridCol w="2246313"/>
                <a:gridCol w="2246312"/>
                <a:gridCol w="2246313"/>
              </a:tblGrid>
              <a:tr h="50165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dan Tanggal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Pukul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SMA/MA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 Utama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 Susulan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IPA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IPS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Bahasa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Kimia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Geografi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Sastra Indonesia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8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Biologi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Sosiologi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Antropologi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 15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Fisika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Ekonomi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Asing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406400"/>
            <a:ext cx="10453688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PBT – SMA/MA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6" y="1684338"/>
            <a:ext cx="2146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12"/>
            <a:ext cx="1100960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SISTEM PENDIDIKAN NASIONAL BERBASIS STANDAR (UU </a:t>
            </a:r>
            <a:r>
              <a:rPr lang="en-US" b="1" dirty="0" err="1" smtClean="0"/>
              <a:t>Sisdiknas</a:t>
            </a:r>
            <a:r>
              <a:rPr lang="en-US" b="1" dirty="0" smtClean="0"/>
              <a:t> No. 20 </a:t>
            </a:r>
            <a:r>
              <a:rPr lang="en-US" b="1" dirty="0" err="1" smtClean="0"/>
              <a:t>Tahun</a:t>
            </a:r>
            <a:r>
              <a:rPr lang="en-US" b="1" dirty="0" smtClean="0"/>
              <a:t> 2003)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137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4</a:t>
            </a:fld>
            <a:endParaRPr kumimoji="0" lang="en-US"/>
          </a:p>
        </p:txBody>
      </p:sp>
      <p:sp>
        <p:nvSpPr>
          <p:cNvPr id="12" name="Up-Down Arrow 11"/>
          <p:cNvSpPr/>
          <p:nvPr/>
        </p:nvSpPr>
        <p:spPr>
          <a:xfrm>
            <a:off x="3581368" y="3160519"/>
            <a:ext cx="709645" cy="1854395"/>
          </a:xfrm>
          <a:prstGeom prst="up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b="1" dirty="0" err="1"/>
              <a:t>perbandingan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2873115" y="5081671"/>
            <a:ext cx="2203554" cy="11992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Standar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58691" y="3597639"/>
            <a:ext cx="2308485" cy="1109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Penilaian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evaluasi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78605" y="3630119"/>
            <a:ext cx="1481560" cy="1109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utu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467225" y="3886200"/>
            <a:ext cx="571500" cy="5143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87140" y="3895725"/>
            <a:ext cx="571500" cy="51435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0180" y="4638731"/>
            <a:ext cx="311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/>
              <a:t>p</a:t>
            </a:r>
            <a:r>
              <a:rPr lang="en-US" sz="2400" b="1" dirty="0" err="1" smtClean="0"/>
              <a:t>engendalian</a:t>
            </a:r>
            <a:r>
              <a:rPr lang="en-US" sz="2400" b="1" dirty="0" smtClean="0"/>
              <a:t> </a:t>
            </a:r>
            <a:r>
              <a:rPr lang="en-US" sz="2400" b="1" dirty="0" err="1"/>
              <a:t>m</a:t>
            </a:r>
            <a:r>
              <a:rPr lang="en-US" sz="2400" b="1" dirty="0" err="1" smtClean="0"/>
              <a:t>utu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802406" y="6280884"/>
            <a:ext cx="434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Standar</a:t>
            </a:r>
            <a:r>
              <a:rPr lang="en-US" sz="2400" b="1" dirty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penjaminan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mutu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9204198" y="5081670"/>
            <a:ext cx="2781300" cy="11013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Peningkatan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Mutu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Berkelanjutan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Elbow Connector 18"/>
          <p:cNvCxnSpPr>
            <a:stCxn id="15" idx="3"/>
            <a:endCxn id="18" idx="0"/>
          </p:cNvCxnSpPr>
          <p:nvPr/>
        </p:nvCxnSpPr>
        <p:spPr>
          <a:xfrm>
            <a:off x="9760165" y="4184755"/>
            <a:ext cx="834683" cy="896915"/>
          </a:xfrm>
          <a:prstGeom prst="bentConnector2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09" y="1684337"/>
            <a:ext cx="1970779" cy="14761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8" y="1680625"/>
            <a:ext cx="1980692" cy="14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3"/>
          <p:cNvSpPr txBox="1">
            <a:spLocks noChangeArrowheads="1"/>
          </p:cNvSpPr>
          <p:nvPr/>
        </p:nvSpPr>
        <p:spPr bwMode="auto">
          <a:xfrm>
            <a:off x="1501775" y="83185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/>
              <a:t>SMK</a:t>
            </a:r>
          </a:p>
        </p:txBody>
      </p:sp>
      <p:sp>
        <p:nvSpPr>
          <p:cNvPr id="8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444500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PBT – SMK</a:t>
            </a:r>
            <a:endParaRPr lang="en-US" altLang="en-US" sz="48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763963"/>
        </p:xfrm>
        <a:graphic>
          <a:graphicData uri="http://schemas.openxmlformats.org/drawingml/2006/table">
            <a:tbl>
              <a:tblPr/>
              <a:tblGrid>
                <a:gridCol w="1196975"/>
                <a:gridCol w="3178175"/>
                <a:gridCol w="2046288"/>
                <a:gridCol w="2047875"/>
                <a:gridCol w="2046287"/>
              </a:tblGrid>
              <a:tr h="34607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dan Tanggal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Pukul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Mata pelajaran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Susulan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750">
                <a:tc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36195" marR="3619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Senin,13 April 2015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 20 April 2015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07.30 - 09.30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36195" marR="3619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Selasa,14 April 2015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 21 April 2015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07.30 - 09.30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36195" marR="3619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Rabu,15 April 2015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 22 April 2015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07.30 - 09.30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195" marR="36195" marT="36195" marB="361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36195" marR="36195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Kamis, 16 April 2015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Kamis, 23 April 2015</a:t>
                      </a: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07.30 - 09.30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Ujian Teori Kejuruan (SMK)</a:t>
                      </a:r>
                    </a:p>
                  </a:txBody>
                  <a:tcPr marL="0" marR="0" marT="36195" marB="361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0363" y="1258888"/>
          <a:ext cx="11236325" cy="4787900"/>
        </p:xfrm>
        <a:graphic>
          <a:graphicData uri="http://schemas.openxmlformats.org/drawingml/2006/table">
            <a:tbl>
              <a:tblPr/>
              <a:tblGrid>
                <a:gridCol w="703262"/>
                <a:gridCol w="1057275"/>
                <a:gridCol w="1158875"/>
                <a:gridCol w="1577975"/>
                <a:gridCol w="2246313"/>
                <a:gridCol w="2246312"/>
                <a:gridCol w="2246313"/>
              </a:tblGrid>
              <a:tr h="50165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Hari dan Tanggal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Pukul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 Keagamaan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Utama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Susulan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 Program Keagamaan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Sekolah Menengah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Agama Katolik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Sekolah Menengah Teologi Kristen</a:t>
                      </a: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C3E6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Senin,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Indonesia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Hadis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Kitab Suci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Alkitab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Selasa,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Matematika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89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Fikih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Doktrin Gereja Katolik dan Moral Kristiani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Etika Kristen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501650">
                <a:tc rowSpan="2">
                  <a:txBody>
                    <a:bodyPr/>
                    <a:lstStyle>
                      <a:lvl1pPr marL="1079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 15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Rabu,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April 2015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07.30-09.30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Bahasa Inggris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50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10.30-12.30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Tafsir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Liturgi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568325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8325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Sejarah Gereja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7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81063" y="184150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PBT – SMA </a:t>
            </a:r>
            <a:r>
              <a:rPr lang="en-US" altLang="en-US" sz="4800" b="1" dirty="0" err="1" smtClean="0"/>
              <a:t>Keagamaan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696352"/>
              </p:ext>
            </p:extLst>
          </p:nvPr>
        </p:nvGraphicFramePr>
        <p:xfrm>
          <a:off x="504825" y="784225"/>
          <a:ext cx="9612312" cy="6046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617"/>
                <a:gridCol w="1013495"/>
                <a:gridCol w="1899347"/>
                <a:gridCol w="1836867"/>
                <a:gridCol w="1574457"/>
                <a:gridCol w="2811529"/>
              </a:tblGrid>
              <a:tr h="27432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No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Program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Pukul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Mata Ujian</a:t>
                      </a:r>
                      <a:endParaRPr lang="en-US" sz="2000" b="1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5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</a:rPr>
                        <a:t>UN </a:t>
                      </a:r>
                      <a:r>
                        <a:rPr lang="en-US" sz="2000" b="1" dirty="0" err="1" smtClean="0">
                          <a:effectLst/>
                        </a:rPr>
                        <a:t>Utama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UN </a:t>
                      </a:r>
                      <a:r>
                        <a:rPr lang="en-US" sz="2000" b="1" dirty="0" err="1" smtClean="0">
                          <a:effectLst/>
                        </a:rPr>
                        <a:t>Susulan</a:t>
                      </a: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287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IPS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Senin</a:t>
                      </a:r>
                      <a:r>
                        <a:rPr lang="en-US" sz="2000" dirty="0" smtClean="0">
                          <a:effectLst/>
                        </a:rPr>
                        <a:t>, 13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Senin</a:t>
                      </a:r>
                      <a:r>
                        <a:rPr lang="en-US" sz="2000" dirty="0" smtClean="0">
                          <a:effectLst/>
                        </a:rPr>
                        <a:t>, 20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Bahasa Indonesia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Geografi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0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Selasa</a:t>
                      </a:r>
                      <a:r>
                        <a:rPr lang="en-US" sz="2000" dirty="0" smtClean="0">
                          <a:effectLst/>
                        </a:rPr>
                        <a:t>, 14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Selasa</a:t>
                      </a:r>
                      <a:r>
                        <a:rPr lang="en-US" sz="2000" dirty="0" smtClean="0">
                          <a:effectLst/>
                        </a:rPr>
                        <a:t>, 21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Matematika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Sosiologi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Rabu</a:t>
                      </a:r>
                      <a:r>
                        <a:rPr lang="en-US" sz="2000" dirty="0" smtClean="0">
                          <a:effectLst/>
                        </a:rPr>
                        <a:t>, 15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Rabu</a:t>
                      </a:r>
                      <a:r>
                        <a:rPr lang="en-US" sz="2000" dirty="0" smtClean="0">
                          <a:effectLst/>
                        </a:rPr>
                        <a:t>, 22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Bahasa </a:t>
                      </a:r>
                      <a:r>
                        <a:rPr lang="en-US" sz="2000" dirty="0" err="1">
                          <a:effectLst/>
                        </a:rPr>
                        <a:t>Inggris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Ekonomi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697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Kamis</a:t>
                      </a:r>
                      <a:r>
                        <a:rPr lang="en-US" sz="2000" dirty="0" smtClean="0">
                          <a:effectLst/>
                        </a:rPr>
                        <a:t>, 16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id-ID" sz="2000" dirty="0">
                          <a:effectLst/>
                        </a:rPr>
                        <a:t>Kamis, 23 April </a:t>
                      </a:r>
                      <a:r>
                        <a:rPr lang="id-ID" sz="2000" dirty="0" smtClean="0">
                          <a:effectLst/>
                        </a:rPr>
                        <a:t>2015</a:t>
                      </a:r>
                      <a:endParaRPr lang="en-US" sz="2000" dirty="0">
                        <a:effectLst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14.00 - 16.00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Pendidikan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Kewarganegaraan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287"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IPA</a:t>
                      </a:r>
                      <a:endParaRPr lang="en-US" sz="20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Senin</a:t>
                      </a:r>
                      <a:r>
                        <a:rPr lang="en-US" sz="2000" dirty="0" smtClean="0">
                          <a:effectLst/>
                        </a:rPr>
                        <a:t>, 13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Senin</a:t>
                      </a:r>
                      <a:r>
                        <a:rPr lang="en-US" sz="2000" dirty="0" smtClean="0">
                          <a:effectLst/>
                        </a:rPr>
                        <a:t>, 20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Bahasa Indonesia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Kimia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0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Selasa</a:t>
                      </a:r>
                      <a:r>
                        <a:rPr lang="en-US" sz="2000" dirty="0" smtClean="0">
                          <a:effectLst/>
                        </a:rPr>
                        <a:t>, 14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Selasa</a:t>
                      </a:r>
                      <a:r>
                        <a:rPr lang="en-US" sz="2000" dirty="0" smtClean="0">
                          <a:effectLst/>
                        </a:rPr>
                        <a:t>, 21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Matematika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Biologi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7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Rabu</a:t>
                      </a:r>
                      <a:r>
                        <a:rPr lang="en-US" sz="2000" dirty="0" smtClean="0">
                          <a:effectLst/>
                        </a:rPr>
                        <a:t>, 15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Rabu</a:t>
                      </a:r>
                      <a:r>
                        <a:rPr lang="en-US" sz="2000" dirty="0" smtClean="0">
                          <a:effectLst/>
                        </a:rPr>
                        <a:t>, 22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13.30 - 15.30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Bahasa </a:t>
                      </a:r>
                      <a:r>
                        <a:rPr lang="en-US" sz="2000" dirty="0" err="1">
                          <a:effectLst/>
                        </a:rPr>
                        <a:t>Inggris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31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16.00 - 18.00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Fisika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/>
                </a:tc>
              </a:tr>
              <a:tr h="5816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000" dirty="0" err="1" smtClean="0">
                          <a:effectLst/>
                        </a:rPr>
                        <a:t>Kamis</a:t>
                      </a:r>
                      <a:r>
                        <a:rPr lang="en-US" sz="2000" dirty="0" smtClean="0">
                          <a:effectLst/>
                        </a:rPr>
                        <a:t>, 16 </a:t>
                      </a:r>
                      <a:r>
                        <a:rPr lang="en-US" sz="2000" dirty="0">
                          <a:effectLst/>
                        </a:rPr>
                        <a:t>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id-ID" sz="2000" dirty="0">
                          <a:effectLst/>
                        </a:rPr>
                        <a:t>Kamis, 23 April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l"/>
                          <a:tab pos="514350" algn="l"/>
                          <a:tab pos="742950" algn="l"/>
                          <a:tab pos="971550" algn="l"/>
                        </a:tabLst>
                      </a:pPr>
                      <a:r>
                        <a:rPr lang="en-US" sz="2000" dirty="0">
                          <a:effectLst/>
                        </a:rPr>
                        <a:t>14.00 - 16.00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Pendidikan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Kewarganegaraan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68" marR="63568" marT="16482" marB="16482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504825" y="26988"/>
            <a:ext cx="9612313" cy="7572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PBT – Program </a:t>
            </a:r>
            <a:r>
              <a:rPr lang="en-US" altLang="en-US" sz="4800" b="1" dirty="0" err="1" smtClean="0"/>
              <a:t>Paket</a:t>
            </a:r>
            <a:r>
              <a:rPr lang="en-US" altLang="en-US" sz="4800" b="1" dirty="0" smtClean="0"/>
              <a:t> C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3713" y="1654175"/>
          <a:ext cx="11407775" cy="3817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41796"/>
                <a:gridCol w="2467331"/>
                <a:gridCol w="2293166"/>
                <a:gridCol w="1959351"/>
                <a:gridCol w="3846131"/>
              </a:tblGrid>
              <a:tr h="547493">
                <a:tc row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No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Tanggal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>
                          <a:effectLst/>
                        </a:rPr>
                        <a:t>Pukul</a:t>
                      </a:r>
                      <a:endParaRPr lang="en-US" sz="2400" b="1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>
                          <a:effectLst/>
                        </a:rPr>
                        <a:t>Mata pelajaran</a:t>
                      </a:r>
                      <a:endParaRPr lang="en-US" sz="2400" b="1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7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UN</a:t>
                      </a:r>
                      <a:endParaRPr lang="en-US" sz="24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UN </a:t>
                      </a:r>
                      <a:r>
                        <a:rPr lang="en-US" sz="2400" b="1" dirty="0" err="1">
                          <a:effectLst/>
                        </a:rPr>
                        <a:t>Susulan</a:t>
                      </a:r>
                      <a:endParaRPr lang="en-US" sz="2400" b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62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  <a:tab pos="568960" algn="l"/>
                        </a:tabLst>
                      </a:pPr>
                      <a:r>
                        <a:rPr lang="en-US" sz="2000" b="0" dirty="0" smtClean="0">
                          <a:effectLst/>
                        </a:rPr>
                        <a:t>1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Senin</a:t>
                      </a:r>
                      <a:r>
                        <a:rPr lang="en-US" sz="2000" dirty="0">
                          <a:effectLst/>
                        </a:rPr>
                        <a:t>, 4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Senin</a:t>
                      </a:r>
                      <a:r>
                        <a:rPr lang="en-US" sz="2000" dirty="0">
                          <a:effectLst/>
                        </a:rPr>
                        <a:t>, 11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>
                          <a:effectLst/>
                        </a:rPr>
                        <a:t>07.30 - 09.30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Bahasa Indonesia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17783" marB="177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6362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  <a:tab pos="568960" algn="l"/>
                        </a:tabLst>
                      </a:pPr>
                      <a:r>
                        <a:rPr lang="en-US" sz="2000" b="0" dirty="0" smtClean="0">
                          <a:effectLst/>
                        </a:rPr>
                        <a:t>2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>
                          <a:effectLst/>
                        </a:rPr>
                        <a:t>Selasa,5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Selasa</a:t>
                      </a:r>
                      <a:r>
                        <a:rPr lang="en-US" sz="2000" dirty="0">
                          <a:effectLst/>
                        </a:rPr>
                        <a:t>, 12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>
                          <a:effectLst/>
                        </a:rPr>
                        <a:t>07.30 - 09.30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 err="1">
                          <a:effectLst/>
                        </a:rPr>
                        <a:t>Matematika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17783" marB="17783" anchor="ctr"/>
                </a:tc>
              </a:tr>
              <a:tr h="66362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  <a:tab pos="568960" algn="l"/>
                        </a:tabLst>
                      </a:pPr>
                      <a:r>
                        <a:rPr lang="en-US" sz="2000" b="0" dirty="0" smtClean="0">
                          <a:effectLst/>
                        </a:rPr>
                        <a:t>3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Rabu</a:t>
                      </a:r>
                      <a:r>
                        <a:rPr lang="en-US" sz="2000" dirty="0">
                          <a:effectLst/>
                        </a:rPr>
                        <a:t>, 6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Rabu</a:t>
                      </a:r>
                      <a:r>
                        <a:rPr lang="en-US" sz="2000" dirty="0">
                          <a:effectLst/>
                        </a:rPr>
                        <a:t>, 13 Mei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dirty="0">
                          <a:effectLst/>
                        </a:rPr>
                        <a:t>07.30 - 09.30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Bahasa </a:t>
                      </a:r>
                      <a:r>
                        <a:rPr lang="en-US" sz="2000" b="0" dirty="0" err="1">
                          <a:effectLst/>
                        </a:rPr>
                        <a:t>Inggris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17783" marB="1778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068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85750" algn="l"/>
                          <a:tab pos="568960" algn="l"/>
                        </a:tabLst>
                      </a:pPr>
                      <a:r>
                        <a:rPr lang="en-US" sz="2000" b="0" dirty="0" smtClean="0">
                          <a:effectLst/>
                        </a:rPr>
                        <a:t>4</a:t>
                      </a:r>
                      <a:r>
                        <a:rPr lang="en-US" sz="2000" b="0" dirty="0">
                          <a:effectLst/>
                        </a:rPr>
                        <a:t> 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 err="1">
                          <a:effectLst/>
                        </a:rPr>
                        <a:t>Kamis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smtClean="0">
                          <a:effectLst/>
                        </a:rPr>
                        <a:t>7 </a:t>
                      </a:r>
                      <a:r>
                        <a:rPr lang="en-US" sz="2000" b="0" dirty="0">
                          <a:effectLst/>
                        </a:rPr>
                        <a:t>Mei 2015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 err="1">
                          <a:effectLst/>
                        </a:rPr>
                        <a:t>Jumat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dirty="0" smtClean="0">
                          <a:effectLst/>
                        </a:rPr>
                        <a:t>15 </a:t>
                      </a:r>
                      <a:r>
                        <a:rPr lang="en-US" sz="2000" b="0" dirty="0">
                          <a:effectLst/>
                        </a:rPr>
                        <a:t>Mei 2015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07.30 - 09.30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960" algn="l"/>
                        </a:tabLst>
                      </a:pPr>
                      <a:r>
                        <a:rPr lang="en-US" sz="2000" b="0" dirty="0" err="1">
                          <a:effectLst/>
                        </a:rPr>
                        <a:t>Ilmu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Pengetahuan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r>
                        <a:rPr lang="en-US" sz="2000" b="0" dirty="0" err="1">
                          <a:effectLst/>
                        </a:rPr>
                        <a:t>Alam</a:t>
                      </a:r>
                      <a:endParaRPr lang="en-US" sz="2000" b="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17783" marB="17783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649288"/>
            <a:ext cx="10515600" cy="7572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PBT – SMP </a:t>
            </a:r>
            <a:r>
              <a:rPr lang="en-US" altLang="en-US" sz="4800" b="1" dirty="0" err="1" smtClean="0"/>
              <a:t>Sederajat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968375" y="2335213"/>
            <a:ext cx="10515600" cy="1420812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</a:t>
            </a:r>
            <a:r>
              <a:rPr lang="en-US" altLang="en-US" sz="4800" b="1" i="1" dirty="0" smtClean="0"/>
              <a:t>Computer-Based Test</a:t>
            </a: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>(CBT)</a:t>
            </a:r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900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1100138" y="141288"/>
            <a:ext cx="10515600" cy="7572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– SMA</a:t>
            </a:r>
            <a:r>
              <a:rPr lang="id-ID" altLang="en-US" sz="4800" b="1" dirty="0" smtClean="0"/>
              <a:t>/MA (Tentative)</a:t>
            </a:r>
            <a:endParaRPr lang="en-US" altLang="en-US" sz="4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7288" y="1101725"/>
          <a:ext cx="10594975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340"/>
                <a:gridCol w="2951666"/>
                <a:gridCol w="1663680"/>
                <a:gridCol w="4246456"/>
                <a:gridCol w="974833"/>
              </a:tblGrid>
              <a:tr h="420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Hari</a:t>
                      </a:r>
                      <a:r>
                        <a:rPr lang="en-US" sz="2400" dirty="0">
                          <a:effectLst/>
                        </a:rPr>
                        <a:t> &amp; </a:t>
                      </a:r>
                      <a:r>
                        <a:rPr lang="en-US" sz="2400" dirty="0" err="1">
                          <a:effectLst/>
                        </a:rPr>
                        <a:t>Tanggal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Mata </a:t>
                      </a:r>
                      <a:r>
                        <a:rPr lang="en-US" sz="2400" dirty="0" err="1">
                          <a:effectLst/>
                        </a:rPr>
                        <a:t>pelajaran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Sesi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Selasa</a:t>
                      </a:r>
                      <a:r>
                        <a:rPr lang="en-US" sz="2400" dirty="0">
                          <a:effectLst/>
                        </a:rPr>
                        <a:t>, 07-04-15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Bahasa </a:t>
                      </a:r>
                      <a:r>
                        <a:rPr lang="en-US" sz="2400" dirty="0" smtClean="0">
                          <a:effectLst/>
                        </a:rPr>
                        <a:t>Indonesia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Rabu</a:t>
                      </a:r>
                      <a:r>
                        <a:rPr lang="en-US" sz="2400" dirty="0">
                          <a:effectLst/>
                        </a:rPr>
                        <a:t>, 08-04-15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Biologi</a:t>
                      </a:r>
                      <a:r>
                        <a:rPr lang="en-US" sz="2400" dirty="0" smtClean="0">
                          <a:effectLst/>
                        </a:rPr>
                        <a:t>/</a:t>
                      </a:r>
                      <a:r>
                        <a:rPr lang="en-US" sz="2400" dirty="0" err="1" smtClean="0">
                          <a:effectLst/>
                        </a:rPr>
                        <a:t>Geografi</a:t>
                      </a:r>
                      <a:r>
                        <a:rPr lang="en-US" sz="2400" dirty="0" smtClean="0">
                          <a:effectLst/>
                        </a:rPr>
                        <a:t>/</a:t>
                      </a:r>
                      <a:r>
                        <a:rPr lang="en-US" sz="2400" dirty="0" err="1" smtClean="0">
                          <a:effectLst/>
                        </a:rPr>
                        <a:t>Sastra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Sesi-2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Kamis</a:t>
                      </a:r>
                      <a:r>
                        <a:rPr lang="en-US" sz="2400" dirty="0">
                          <a:effectLst/>
                        </a:rPr>
                        <a:t>, 09-04-15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Matematika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Senin</a:t>
                      </a:r>
                      <a:r>
                        <a:rPr lang="en-US" sz="2400" dirty="0">
                          <a:effectLst/>
                        </a:rPr>
                        <a:t>, 13-04-15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Kimia/</a:t>
                      </a:r>
                      <a:r>
                        <a:rPr lang="en-US" sz="2400" dirty="0" err="1" smtClean="0">
                          <a:effectLst/>
                        </a:rPr>
                        <a:t>Sosiologi</a:t>
                      </a:r>
                      <a:r>
                        <a:rPr lang="en-US" sz="2400" dirty="0" smtClean="0">
                          <a:effectLst/>
                        </a:rPr>
                        <a:t>/</a:t>
                      </a:r>
                      <a:r>
                        <a:rPr lang="en-US" sz="2400" dirty="0" err="1" smtClean="0">
                          <a:effectLst/>
                        </a:rPr>
                        <a:t>Antropologi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Selasa</a:t>
                      </a:r>
                      <a:r>
                        <a:rPr lang="en-US" sz="2400" dirty="0">
                          <a:effectLst/>
                        </a:rPr>
                        <a:t>, 14-04-15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Fisika</a:t>
                      </a:r>
                      <a:r>
                        <a:rPr lang="en-US" sz="2400" dirty="0">
                          <a:effectLst/>
                        </a:rPr>
                        <a:t>/</a:t>
                      </a:r>
                      <a:r>
                        <a:rPr lang="en-US" sz="2400" dirty="0" err="1">
                          <a:effectLst/>
                        </a:rPr>
                        <a:t>Ekonomi</a:t>
                      </a:r>
                      <a:r>
                        <a:rPr lang="en-US" sz="2400" dirty="0">
                          <a:effectLst/>
                        </a:rPr>
                        <a:t>/Bhs </a:t>
                      </a:r>
                      <a:r>
                        <a:rPr lang="en-US" sz="2400" dirty="0" err="1" smtClean="0">
                          <a:effectLst/>
                        </a:rPr>
                        <a:t>Asing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Rabu</a:t>
                      </a:r>
                      <a:r>
                        <a:rPr lang="en-US" sz="2400" dirty="0">
                          <a:effectLst/>
                        </a:rPr>
                        <a:t>, 15-04-15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07.30 – 09.30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Bahasa </a:t>
                      </a:r>
                      <a:r>
                        <a:rPr lang="en-US" sz="2400" dirty="0" err="1" smtClean="0">
                          <a:effectLst/>
                        </a:rPr>
                        <a:t>Inggris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10.30 – 12.30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Sesi-2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  <a:tr h="280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14.00 – 16.00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2" marR="394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Sesi-3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00" marR="394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668463"/>
          <a:ext cx="10961688" cy="3919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188"/>
                <a:gridCol w="2786685"/>
                <a:gridCol w="2554461"/>
                <a:gridCol w="4107458"/>
                <a:gridCol w="928896"/>
              </a:tblGrid>
              <a:tr h="5599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Hari</a:t>
                      </a:r>
                      <a:r>
                        <a:rPr lang="en-US" sz="2400" dirty="0">
                          <a:effectLst/>
                        </a:rPr>
                        <a:t> &amp; </a:t>
                      </a:r>
                      <a:r>
                        <a:rPr lang="en-US" sz="2400" dirty="0" err="1">
                          <a:effectLst/>
                        </a:rPr>
                        <a:t>Tanggal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Jam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Mata pelajaran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Senin, 20-04-15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07.30 – 09.30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Bahasa Indonesia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Sesi-1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10.30 – 12.30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Biologi/Geografi/Sastra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Sesi-2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Selasa, 21-04-15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07.30 – 09.30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Matematika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Sesi-1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10.30 – 12.30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Kimia/Sosiologi/Antropologi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Sesi-2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Rabu, 22-04-15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07.30 – 09.30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Fisika/Ekonomi/Bhs Asing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Sesi-1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  <a:tr h="559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10.30 – 12.30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Bahasa Inggris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Sesi-2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649288"/>
            <a:ext cx="10515600" cy="7572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</a:t>
            </a:r>
            <a:r>
              <a:rPr lang="en-US" altLang="en-US" sz="4800" b="1" dirty="0" err="1" smtClean="0"/>
              <a:t>susulan</a:t>
            </a:r>
            <a:r>
              <a:rPr lang="en-US" altLang="en-US" sz="4800" b="1" dirty="0" smtClean="0"/>
              <a:t> – SMA </a:t>
            </a:r>
            <a:r>
              <a:rPr lang="en-US" altLang="en-US" sz="4800" b="1" dirty="0" err="1" smtClean="0"/>
              <a:t>Sederajat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0888" y="1144588"/>
          <a:ext cx="11045825" cy="501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180"/>
                <a:gridCol w="2043161"/>
                <a:gridCol w="2540051"/>
                <a:gridCol w="3541557"/>
                <a:gridCol w="2365876"/>
              </a:tblGrid>
              <a:tr h="385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No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Hari</a:t>
                      </a:r>
                      <a:r>
                        <a:rPr lang="en-US" sz="2200" dirty="0">
                          <a:effectLst/>
                        </a:rPr>
                        <a:t> &amp; </a:t>
                      </a:r>
                      <a:r>
                        <a:rPr lang="en-US" sz="2200" dirty="0" err="1">
                          <a:effectLst/>
                        </a:rPr>
                        <a:t>Tanggal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Jam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Mata pelajaran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Senin</a:t>
                      </a:r>
                      <a:r>
                        <a:rPr lang="en-US" sz="2200" dirty="0">
                          <a:effectLst/>
                        </a:rPr>
                        <a:t>, 13-04-15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07.30 – 09.30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Bahasa </a:t>
                      </a:r>
                      <a:r>
                        <a:rPr lang="en-US" sz="2800" dirty="0">
                          <a:effectLst/>
                        </a:rPr>
                        <a:t>Indonesia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10.30 – 12.30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14.00 – 16.00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Selasa</a:t>
                      </a:r>
                      <a:r>
                        <a:rPr lang="en-US" sz="2200" dirty="0">
                          <a:effectLst/>
                        </a:rPr>
                        <a:t>, 14-04-15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07.30 – 09.30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</a:rPr>
                        <a:t>Matematika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10.30 – 12.30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14.00 – 16.00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Rabu, 15-04-15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07.30 – 09.30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Bahasa </a:t>
                      </a:r>
                      <a:r>
                        <a:rPr lang="en-US" sz="2800" dirty="0" err="1">
                          <a:effectLst/>
                        </a:rPr>
                        <a:t>Inggris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10.30 – 12.30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14.00 – 16.00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Sesi-3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4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Kamis, 16-04-15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07.30 – 09.30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</a:rPr>
                        <a:t>Teori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Kejuruan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Sesi-1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10.30 – 12.30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Sesi-2</a:t>
                      </a:r>
                      <a:endParaRPr lang="en-U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  <a:tr h="385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14.00 – 16.00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5" marR="595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Sesi-3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6" marR="59536" marT="0" marB="0" anchor="ctr"/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1041400" y="141288"/>
            <a:ext cx="10515600" cy="757237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– SMK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6750" y="1236663"/>
          <a:ext cx="10896601" cy="4722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349"/>
                <a:gridCol w="3561431"/>
                <a:gridCol w="2688969"/>
                <a:gridCol w="2688969"/>
                <a:gridCol w="1147883"/>
              </a:tblGrid>
              <a:tr h="1121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No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Hari &amp; Tanggal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Jam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Mata pelajaran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Sesi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163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Senin, 20-04-15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07.30 – 09.30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Bahasa Indonesia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Sesi-1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6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10.30 – 12.30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Matematika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Sesi-2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651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Selasa, 21-04-15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07.30 – 09.30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Bahasa Inggris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Sesi-1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6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10.30 – 12.30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Teori Kejuruan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Sesi-2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257175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</a:t>
            </a:r>
            <a:r>
              <a:rPr lang="en-US" altLang="en-US" sz="4800" b="1" dirty="0" err="1" smtClean="0"/>
              <a:t>susulan</a:t>
            </a:r>
            <a:r>
              <a:rPr lang="en-US" altLang="en-US" sz="4800" b="1" dirty="0" smtClean="0"/>
              <a:t> – SMK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104775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– SMP </a:t>
            </a:r>
            <a:r>
              <a:rPr lang="en-US" altLang="en-US" sz="4800" b="1" dirty="0" err="1" smtClean="0"/>
              <a:t>Sederajat</a:t>
            </a:r>
            <a:endParaRPr lang="en-US" altLang="en-US" sz="4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4350" y="957263"/>
          <a:ext cx="1112520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584"/>
                <a:gridCol w="3682209"/>
                <a:gridCol w="3424704"/>
                <a:gridCol w="3424704"/>
              </a:tblGrid>
              <a:tr h="420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Hari</a:t>
                      </a:r>
                      <a:r>
                        <a:rPr lang="en-US" sz="2400" dirty="0">
                          <a:effectLst/>
                        </a:rPr>
                        <a:t> &amp; </a:t>
                      </a:r>
                      <a:r>
                        <a:rPr lang="en-US" sz="2400" dirty="0" err="1">
                          <a:effectLst/>
                        </a:rPr>
                        <a:t>Tanggal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/Jam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Mata pelajaran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Senin</a:t>
                      </a:r>
                      <a:r>
                        <a:rPr lang="en-US" sz="2400" dirty="0">
                          <a:effectLst/>
                        </a:rPr>
                        <a:t>, 04-05-15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1: 07.30 </a:t>
                      </a:r>
                      <a:r>
                        <a:rPr lang="en-US" sz="2400" dirty="0">
                          <a:effectLst/>
                        </a:rPr>
                        <a:t>– 09.30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Bahasa </a:t>
                      </a:r>
                      <a:r>
                        <a:rPr lang="en-US" sz="2400" dirty="0">
                          <a:effectLst/>
                        </a:rPr>
                        <a:t>Indonesia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2: 10.30 </a:t>
                      </a:r>
                      <a:r>
                        <a:rPr lang="en-US" sz="2400" dirty="0">
                          <a:effectLst/>
                        </a:rPr>
                        <a:t>– 12.30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3: 14.00 </a:t>
                      </a:r>
                      <a:r>
                        <a:rPr lang="en-US" sz="2400" dirty="0">
                          <a:effectLst/>
                        </a:rPr>
                        <a:t>– 16.00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Selasa</a:t>
                      </a:r>
                      <a:r>
                        <a:rPr lang="en-US" sz="2400" dirty="0">
                          <a:effectLst/>
                        </a:rPr>
                        <a:t>, 05-05-15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1: 07.30 </a:t>
                      </a:r>
                      <a:r>
                        <a:rPr lang="en-US" sz="2400" dirty="0">
                          <a:effectLst/>
                        </a:rPr>
                        <a:t>– 09.30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Matematika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2: 10.30 </a:t>
                      </a:r>
                      <a:r>
                        <a:rPr lang="en-US" sz="2400" dirty="0">
                          <a:effectLst/>
                        </a:rPr>
                        <a:t>– 12.30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3: 14.00 </a:t>
                      </a:r>
                      <a:r>
                        <a:rPr lang="en-US" sz="2400" dirty="0">
                          <a:effectLst/>
                        </a:rPr>
                        <a:t>– 16.00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Rabu, 06-05-15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1: 07.30 </a:t>
                      </a:r>
                      <a:r>
                        <a:rPr lang="en-US" sz="2400" dirty="0">
                          <a:effectLst/>
                        </a:rPr>
                        <a:t>– 09.30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Bahasa </a:t>
                      </a:r>
                      <a:r>
                        <a:rPr lang="en-US" sz="2400" dirty="0" err="1">
                          <a:effectLst/>
                        </a:rPr>
                        <a:t>Inggris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2: 10.30 </a:t>
                      </a:r>
                      <a:r>
                        <a:rPr lang="en-US" sz="2400" dirty="0">
                          <a:effectLst/>
                        </a:rPr>
                        <a:t>– 12.30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3: 14.00 </a:t>
                      </a:r>
                      <a:r>
                        <a:rPr lang="en-US" sz="2400" dirty="0">
                          <a:effectLst/>
                        </a:rPr>
                        <a:t>– 16.00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Kamis</a:t>
                      </a:r>
                      <a:r>
                        <a:rPr lang="en-US" sz="2400" dirty="0">
                          <a:effectLst/>
                        </a:rPr>
                        <a:t>, 07-05-15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1: 07.30 </a:t>
                      </a:r>
                      <a:r>
                        <a:rPr lang="en-US" sz="2400" dirty="0">
                          <a:effectLst/>
                        </a:rPr>
                        <a:t>– 09.30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Ilmu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Pengetahuan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Alam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2: 10.30 </a:t>
                      </a:r>
                      <a:r>
                        <a:rPr lang="en-US" sz="2400" dirty="0">
                          <a:effectLst/>
                        </a:rPr>
                        <a:t>– 12.30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</a:rPr>
                        <a:t>Sesi</a:t>
                      </a:r>
                      <a:r>
                        <a:rPr lang="en-US" sz="2400" dirty="0" smtClean="0">
                          <a:effectLst/>
                        </a:rPr>
                        <a:t> 3: 14.00 </a:t>
                      </a:r>
                      <a:r>
                        <a:rPr lang="en-US" sz="2400" dirty="0">
                          <a:effectLst/>
                        </a:rPr>
                        <a:t>– 16.00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571500" y="1638301"/>
            <a:ext cx="11277600" cy="4533900"/>
          </a:xfrm>
        </p:spPr>
        <p:txBody>
          <a:bodyPr/>
          <a:lstStyle/>
          <a:p>
            <a:r>
              <a:rPr lang="en-US" altLang="en-US" b="1" dirty="0" smtClean="0"/>
              <a:t>UJIAN NASIONAL </a:t>
            </a:r>
            <a:r>
              <a:rPr lang="en-US" altLang="en-US" dirty="0" err="1" smtClean="0"/>
              <a:t>merupakan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amanat</a:t>
            </a:r>
            <a:r>
              <a:rPr lang="en-US" altLang="en-US" dirty="0" smtClean="0"/>
              <a:t> UU No. 20/2003 </a:t>
            </a:r>
            <a:r>
              <a:rPr lang="en-US" altLang="en-US" dirty="0" err="1" smtClean="0"/>
              <a:t>tentang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Pendidikan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Nasional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peserta</a:t>
            </a:r>
            <a:r>
              <a:rPr lang="en-US" sz="2800" dirty="0"/>
              <a:t> </a:t>
            </a:r>
            <a:r>
              <a:rPr lang="en-US" sz="2800" dirty="0" err="1"/>
              <a:t>didik</a:t>
            </a:r>
            <a:r>
              <a:rPr lang="en-US" sz="2800" dirty="0"/>
              <a:t>, </a:t>
            </a:r>
            <a:r>
              <a:rPr lang="en-US" sz="2800" dirty="0" err="1"/>
              <a:t>satuan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program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mandiri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berkala</a:t>
            </a:r>
            <a:r>
              <a:rPr lang="en-US" sz="2800" dirty="0"/>
              <a:t>, </a:t>
            </a:r>
            <a:r>
              <a:rPr lang="en-US" sz="2800" dirty="0" err="1"/>
              <a:t>menyeluruh</a:t>
            </a:r>
            <a:r>
              <a:rPr lang="en-US" sz="2800" dirty="0"/>
              <a:t>, </a:t>
            </a:r>
            <a:r>
              <a:rPr lang="en-US" sz="2800" dirty="0" err="1"/>
              <a:t>transparan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sistemik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menilai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altLang="en-US" sz="2800" dirty="0" err="1" smtClean="0"/>
              <a:t>Pasal</a:t>
            </a:r>
            <a:r>
              <a:rPr lang="en-US" altLang="en-US" sz="2800" dirty="0" smtClean="0"/>
              <a:t> 58 </a:t>
            </a:r>
            <a:r>
              <a:rPr lang="en-US" altLang="en-US" sz="2800" dirty="0" err="1" smtClean="0"/>
              <a:t>ayat</a:t>
            </a:r>
            <a:r>
              <a:rPr lang="en-US" altLang="en-US" sz="2800" dirty="0" smtClean="0"/>
              <a:t> (2)</a:t>
            </a:r>
          </a:p>
          <a:p>
            <a:endParaRPr lang="en-US" altLang="en-US" dirty="0" smtClean="0"/>
          </a:p>
          <a:p>
            <a:r>
              <a:rPr lang="en-US" altLang="en-US" b="1" dirty="0" smtClean="0"/>
              <a:t>TUJUAN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Menilai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pencapaian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standar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kompetensi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lulusan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nasional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pelajaran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tertentu</a:t>
            </a:r>
            <a:r>
              <a:rPr lang="en-US" altLang="en-US" dirty="0" smtClean="0"/>
              <a:t>. </a:t>
            </a:r>
            <a:r>
              <a:rPr lang="en-US" altLang="en-US" dirty="0" smtClean="0">
                <a:solidFill>
                  <a:srgbClr val="FF0000"/>
                </a:solidFill>
              </a:rPr>
              <a:t>(PP 19/2005</a:t>
            </a:r>
            <a:r>
              <a:rPr lang="id-ID" altLang="en-US" dirty="0" smtClean="0">
                <a:solidFill>
                  <a:srgbClr val="FF0000"/>
                </a:solidFill>
              </a:rPr>
              <a:t> yang telah diubah dengan PP </a:t>
            </a:r>
          </a:p>
          <a:p>
            <a:pPr marL="0" indent="0">
              <a:buNone/>
            </a:pPr>
            <a:r>
              <a:rPr lang="id-ID" altLang="en-US" dirty="0">
                <a:solidFill>
                  <a:srgbClr val="FF0000"/>
                </a:solidFill>
              </a:rPr>
              <a:t> </a:t>
            </a:r>
            <a:r>
              <a:rPr lang="id-ID" altLang="en-US" dirty="0" smtClean="0">
                <a:solidFill>
                  <a:srgbClr val="FF0000"/>
                </a:solidFill>
              </a:rPr>
              <a:t>   No. 32/2013 dan PP 13/2015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itle 2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33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UJIAN NASIONAL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200025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err="1"/>
              <a:t>Jadwal</a:t>
            </a:r>
            <a:r>
              <a:rPr lang="en-US" altLang="en-US" sz="4800" b="1" dirty="0"/>
              <a:t> </a:t>
            </a:r>
            <a:r>
              <a:rPr lang="en-US" altLang="en-US" sz="4800" b="1" dirty="0" smtClean="0"/>
              <a:t>UN CBT </a:t>
            </a:r>
            <a:r>
              <a:rPr lang="en-US" altLang="en-US" sz="4800" b="1" dirty="0" err="1" smtClean="0"/>
              <a:t>susulan</a:t>
            </a:r>
            <a:r>
              <a:rPr lang="en-US" altLang="en-US" sz="4800" b="1" dirty="0" smtClean="0"/>
              <a:t> – SMP </a:t>
            </a:r>
            <a:r>
              <a:rPr lang="en-US" altLang="en-US" sz="4800" b="1" dirty="0" err="1" smtClean="0"/>
              <a:t>Sederajat</a:t>
            </a:r>
            <a:endParaRPr lang="en-US" altLang="en-US" sz="4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547813"/>
          <a:ext cx="10975975" cy="3436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766"/>
                <a:gridCol w="3317521"/>
                <a:gridCol w="3615921"/>
                <a:gridCol w="3378767"/>
              </a:tblGrid>
              <a:tr h="596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 &amp; Tanggal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Mata pelajaran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5729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Senin, 11-05-15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07.30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09.30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Bahasa Indonesia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572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10.30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12.30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5729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Selasa, 12-05-15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</a:t>
                      </a:r>
                      <a:r>
                        <a:rPr lang="en-US" sz="3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07.30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09.30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Bahasa Inggris</a:t>
                      </a:r>
                      <a:endParaRPr lang="en-US" sz="3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  <a:tr h="11216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Sesi</a:t>
                      </a:r>
                      <a:r>
                        <a:rPr lang="en-US" sz="3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10.30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12.30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Ilmu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Pengetahuan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Alam</a:t>
                      </a:r>
                      <a:endParaRPr lang="en-US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450975" y="2346325"/>
            <a:ext cx="9710738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chemeClr val="tx1"/>
                </a:solidFill>
              </a:rPr>
              <a:t>Uji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Kompetensi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Keahlian</a:t>
            </a:r>
            <a:r>
              <a:rPr lang="en-US" sz="4800" b="1" dirty="0">
                <a:solidFill>
                  <a:schemeClr val="tx1"/>
                </a:solidFill>
              </a:rPr>
              <a:t> SMK</a:t>
            </a:r>
          </a:p>
        </p:txBody>
      </p:sp>
      <p:sp>
        <p:nvSpPr>
          <p:cNvPr id="12" name="Oval 11"/>
          <p:cNvSpPr/>
          <p:nvPr/>
        </p:nvSpPr>
        <p:spPr>
          <a:xfrm>
            <a:off x="1136650" y="2346325"/>
            <a:ext cx="630238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400" b="1" dirty="0" smtClean="0"/>
              <a:t>4</a:t>
            </a:r>
            <a:endParaRPr lang="en-US" sz="4400" b="1" dirty="0"/>
          </a:p>
        </p:txBody>
      </p:sp>
      <p:pic>
        <p:nvPicPr>
          <p:cNvPr id="54276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8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887413" y="182563"/>
            <a:ext cx="9710737" cy="60483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Uji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Kompetensi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Keahlian</a:t>
            </a:r>
            <a:r>
              <a:rPr lang="en-US" sz="3600" b="1" dirty="0">
                <a:solidFill>
                  <a:schemeClr val="tx1"/>
                </a:solidFill>
              </a:rPr>
              <a:t> SMK</a:t>
            </a:r>
          </a:p>
        </p:txBody>
      </p:sp>
      <p:pic>
        <p:nvPicPr>
          <p:cNvPr id="55299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7413" y="2419350"/>
            <a:ext cx="3698875" cy="1701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Ujian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Teori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Kejuruan</a:t>
            </a:r>
            <a:r>
              <a:rPr lang="en-US" sz="2800" b="1" dirty="0">
                <a:solidFill>
                  <a:schemeClr val="tx1"/>
                </a:solidFill>
              </a:rPr>
              <a:t> (UTK) = 30 %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PBT &amp; CBT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16 April 2015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413" y="5035550"/>
            <a:ext cx="3698875" cy="13922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Ujian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Praktik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2800" b="1" dirty="0" err="1">
                <a:solidFill>
                  <a:schemeClr val="tx1"/>
                </a:solidFill>
              </a:rPr>
              <a:t>Kejuruan</a:t>
            </a:r>
            <a:r>
              <a:rPr lang="en-US" sz="2800" b="1" dirty="0">
                <a:solidFill>
                  <a:schemeClr val="tx1"/>
                </a:solidFill>
              </a:rPr>
              <a:t> (UPK) = 70%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16 Feb-31 </a:t>
            </a:r>
            <a:r>
              <a:rPr lang="en-US" sz="2800" b="1" dirty="0" err="1">
                <a:solidFill>
                  <a:schemeClr val="tx1"/>
                </a:solidFill>
              </a:rPr>
              <a:t>Maret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7150" y="3303588"/>
            <a:ext cx="43830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PERAN 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+mn-lt"/>
              </a:rPr>
              <a:t>Direktorat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Pembinaan</a:t>
            </a:r>
            <a:r>
              <a:rPr lang="en-US" sz="2000" b="1" dirty="0">
                <a:latin typeface="+mn-lt"/>
              </a:rPr>
              <a:t> SMK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+mn-lt"/>
              </a:rPr>
              <a:t>Dinas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Pendidikan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Provinsi</a:t>
            </a:r>
            <a:r>
              <a:rPr lang="en-US" sz="2000" b="1" dirty="0">
                <a:latin typeface="+mn-lt"/>
              </a:rPr>
              <a:t>/</a:t>
            </a:r>
            <a:r>
              <a:rPr lang="en-US" sz="2000" b="1" dirty="0" err="1">
                <a:latin typeface="+mn-lt"/>
              </a:rPr>
              <a:t>Kab</a:t>
            </a:r>
            <a:r>
              <a:rPr lang="en-US" sz="2000" b="1" dirty="0">
                <a:latin typeface="+mn-lt"/>
              </a:rPr>
              <a:t>/Kota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+mn-lt"/>
              </a:rPr>
              <a:t>Dunia</a:t>
            </a:r>
            <a:r>
              <a:rPr lang="en-US" sz="2000" b="1" dirty="0">
                <a:latin typeface="+mn-lt"/>
              </a:rPr>
              <a:t> Usaha / </a:t>
            </a:r>
            <a:r>
              <a:rPr lang="en-US" sz="2000" b="1" dirty="0" err="1">
                <a:latin typeface="+mn-lt"/>
              </a:rPr>
              <a:t>Dunia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Industri</a:t>
            </a:r>
            <a:endParaRPr lang="en-US" sz="2000" b="1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err="1">
                <a:latin typeface="+mn-lt"/>
              </a:rPr>
              <a:t>Satuan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Pendidikan</a:t>
            </a:r>
            <a:r>
              <a:rPr lang="en-US" sz="2000" b="1" dirty="0">
                <a:latin typeface="+mn-lt"/>
              </a:rPr>
              <a:t> </a:t>
            </a: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6407150" y="2271713"/>
            <a:ext cx="424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/>
              <a:t>PERAN BSNP: Permendikbud dan POS UN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770438" y="3303588"/>
            <a:ext cx="1466850" cy="2238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305" name="TextBox 7"/>
          <p:cNvSpPr txBox="1">
            <a:spLocks noChangeArrowheads="1"/>
          </p:cNvSpPr>
          <p:nvPr/>
        </p:nvSpPr>
        <p:spPr bwMode="auto">
          <a:xfrm>
            <a:off x="750888" y="1060450"/>
            <a:ext cx="8994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TUJUAN</a:t>
            </a:r>
            <a:r>
              <a:rPr lang="en-US" altLang="en-US" sz="2400"/>
              <a:t>: untuk </a:t>
            </a:r>
            <a:r>
              <a:rPr lang="en-US" altLang="en-US" sz="2400" b="1">
                <a:solidFill>
                  <a:srgbClr val="FF0000"/>
                </a:solidFill>
              </a:rPr>
              <a:t>sertifikasi kompetensi </a:t>
            </a:r>
            <a:r>
              <a:rPr lang="en-US" altLang="en-US" sz="2400"/>
              <a:t>siswa sebagai bukti pengakuan  </a:t>
            </a:r>
          </a:p>
          <a:p>
            <a:pPr eaLnBrk="1" hangingPunct="1"/>
            <a:r>
              <a:rPr lang="en-US" altLang="en-US" sz="2400"/>
              <a:t>atas kompetensi yang dimiliki sesuai dengan </a:t>
            </a:r>
            <a:r>
              <a:rPr lang="en-US" altLang="en-US" sz="2400" b="1">
                <a:solidFill>
                  <a:srgbClr val="FF0000"/>
                </a:solidFill>
              </a:rPr>
              <a:t>bidang keahliannya</a:t>
            </a:r>
            <a:r>
              <a:rPr lang="en-US" altLang="en-US" sz="2400"/>
              <a:t>. </a:t>
            </a:r>
            <a:endParaRPr lang="en-US" alt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6008688" y="5476875"/>
            <a:ext cx="4098925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</a:rPr>
              <a:t>Pedoman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Penyelenggaraan</a:t>
            </a:r>
            <a:endParaRPr lang="en-US" sz="2400" b="1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+mn-lt"/>
              </a:rPr>
              <a:t>Uji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Kompetensi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Keahlian</a:t>
            </a:r>
            <a:r>
              <a:rPr lang="en-US" sz="2400" b="1" dirty="0">
                <a:latin typeface="+mn-lt"/>
              </a:rPr>
              <a:t> (UKK)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SMK  TP 2014/2015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432675" y="4986338"/>
            <a:ext cx="1003300" cy="44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5588" y="5472113"/>
            <a:ext cx="631825" cy="604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69875" y="2827338"/>
            <a:ext cx="631825" cy="6048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6453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450975" y="2346325"/>
            <a:ext cx="9710738" cy="604838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</a:rPr>
              <a:t>Tanggal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Penting</a:t>
            </a:r>
            <a:r>
              <a:rPr lang="en-US" sz="4800" b="1" dirty="0" smtClean="0">
                <a:solidFill>
                  <a:schemeClr val="tx1"/>
                </a:solidFill>
              </a:rPr>
              <a:t> UN 2015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36650" y="2346325"/>
            <a:ext cx="630238" cy="60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/>
              <a:t>5</a:t>
            </a:r>
            <a:endParaRPr lang="en-US" sz="4400" dirty="0"/>
          </a:p>
        </p:txBody>
      </p:sp>
      <p:pic>
        <p:nvPicPr>
          <p:cNvPr id="12292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127000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/>
              <a:t>TANGGAL PENTING UN 2015</a:t>
            </a:r>
            <a:endParaRPr lang="en-US" altLang="en-US" sz="4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263" y="1435100"/>
          <a:ext cx="11364912" cy="477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8451"/>
                <a:gridCol w="2946459"/>
                <a:gridCol w="2990002"/>
              </a:tblGrid>
              <a:tr h="945027">
                <a:tc>
                  <a:txBody>
                    <a:bodyPr/>
                    <a:lstStyle/>
                    <a:p>
                      <a:pPr marL="465138" marR="0" lvl="1" indent="-465138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2800" b="1" dirty="0" smtClean="0">
                          <a:effectLst/>
                        </a:rPr>
                        <a:t>PENGUMPULAN </a:t>
                      </a:r>
                      <a:r>
                        <a:rPr lang="en-US" sz="2800" b="1" dirty="0">
                          <a:effectLst/>
                        </a:rPr>
                        <a:t>DATA PESERTA UN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2" marR="91442" marT="45727" marB="45727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7" marB="4572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SMP</a:t>
                      </a:r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7" marB="45727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6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Pengumpulan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</a:rPr>
                        <a:t>Entri</a:t>
                      </a:r>
                      <a:r>
                        <a:rPr lang="en-US" sz="2000" dirty="0" smtClean="0">
                          <a:effectLst/>
                        </a:rPr>
                        <a:t> data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Nov </a:t>
                      </a:r>
                      <a:r>
                        <a:rPr lang="id-ID" sz="2000" dirty="0">
                          <a:effectLst/>
                        </a:rPr>
                        <a:t>2014 – 14 Feb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Nov</a:t>
                      </a:r>
                      <a:r>
                        <a:rPr lang="id-ID" sz="2000" dirty="0">
                          <a:effectLst/>
                        </a:rPr>
                        <a:t> 2014 -</a:t>
                      </a:r>
                      <a:r>
                        <a:rPr lang="en-US" sz="2000" dirty="0">
                          <a:effectLst/>
                        </a:rPr>
                        <a:t> 14 Fe</a:t>
                      </a:r>
                      <a:r>
                        <a:rPr lang="id-ID" sz="2000" dirty="0">
                          <a:effectLst/>
                        </a:rPr>
                        <a:t>b</a:t>
                      </a:r>
                      <a:r>
                        <a:rPr lang="en-US" sz="2000" dirty="0">
                          <a:effectLst/>
                        </a:rPr>
                        <a:t>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</a:tr>
              <a:tr h="606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Pencetakan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Daftar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Calon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Peserta</a:t>
                      </a:r>
                      <a:r>
                        <a:rPr lang="en-US" sz="2000" dirty="0">
                          <a:effectLst/>
                        </a:rPr>
                        <a:t> (DCP)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Nov </a:t>
                      </a:r>
                      <a:r>
                        <a:rPr lang="id-ID" sz="2000" dirty="0">
                          <a:effectLst/>
                        </a:rPr>
                        <a:t>2014- 21 Feb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Nov</a:t>
                      </a:r>
                      <a:r>
                        <a:rPr lang="id-ID" sz="2000" dirty="0">
                          <a:effectLst/>
                        </a:rPr>
                        <a:t> 2014 – 21 Feb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11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Pengiriman</a:t>
                      </a:r>
                      <a:r>
                        <a:rPr lang="en-US" sz="2000" dirty="0">
                          <a:effectLst/>
                        </a:rPr>
                        <a:t> data </a:t>
                      </a:r>
                      <a:r>
                        <a:rPr lang="en-US" sz="2000" dirty="0" err="1">
                          <a:effectLst/>
                        </a:rPr>
                        <a:t>peserta</a:t>
                      </a:r>
                      <a:r>
                        <a:rPr lang="id-ID" sz="2000" dirty="0">
                          <a:effectLst/>
                        </a:rPr>
                        <a:t> dari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Sekolah</a:t>
                      </a:r>
                      <a:r>
                        <a:rPr lang="en-US" sz="2000" dirty="0">
                          <a:effectLst/>
                        </a:rPr>
                        <a:t> Indonesia </a:t>
                      </a:r>
                      <a:r>
                        <a:rPr lang="en-US" sz="2000" dirty="0" err="1">
                          <a:effectLst/>
                        </a:rPr>
                        <a:t>Luar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Negeri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Panitia</a:t>
                      </a:r>
                      <a:r>
                        <a:rPr lang="en-US" sz="2000" dirty="0">
                          <a:effectLst/>
                        </a:rPr>
                        <a:t> UN Tingkat </a:t>
                      </a:r>
                      <a:r>
                        <a:rPr lang="en-US" sz="2000" dirty="0" err="1">
                          <a:effectLst/>
                        </a:rPr>
                        <a:t>Pusat</a:t>
                      </a:r>
                      <a:r>
                        <a:rPr lang="id-ID" sz="20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</a:tr>
              <a:tr h="7011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Cetak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Validasi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Verfikasi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Daftar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Nominasi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Sementara</a:t>
                      </a:r>
                      <a:r>
                        <a:rPr lang="en-US" sz="2000" dirty="0">
                          <a:effectLst/>
                        </a:rPr>
                        <a:t> (DNS)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– </a:t>
                      </a:r>
                      <a:r>
                        <a:rPr lang="id-ID" sz="2000" dirty="0">
                          <a:effectLst/>
                        </a:rPr>
                        <a:t>28 Feb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</a:t>
                      </a:r>
                      <a:r>
                        <a:rPr lang="id-ID" sz="2000" dirty="0">
                          <a:effectLst/>
                        </a:rPr>
                        <a:t>– 28 Feb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Cetak</a:t>
                      </a:r>
                      <a:r>
                        <a:rPr lang="en-US" sz="2000" dirty="0">
                          <a:effectLst/>
                        </a:rPr>
                        <a:t> &amp; </a:t>
                      </a:r>
                      <a:r>
                        <a:rPr lang="en-US" sz="2000" dirty="0" err="1">
                          <a:effectLst/>
                        </a:rPr>
                        <a:t>Distribusi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Daftar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Nominasi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Tetap</a:t>
                      </a:r>
                      <a:r>
                        <a:rPr lang="en-US" sz="2000" dirty="0">
                          <a:effectLst/>
                        </a:rPr>
                        <a:t> (DNT)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Paling lambat 8 Mar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Paling lambat 15 Mar 2015</a:t>
                      </a:r>
                      <a:endParaRPr lang="en-US" sz="20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/>
                </a:tc>
              </a:tr>
              <a:tr h="6061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Cetak</a:t>
                      </a:r>
                      <a:r>
                        <a:rPr lang="en-US" sz="2000" dirty="0">
                          <a:effectLst/>
                        </a:rPr>
                        <a:t> &amp; </a:t>
                      </a:r>
                      <a:r>
                        <a:rPr lang="en-US" sz="2000" dirty="0" err="1">
                          <a:effectLst/>
                        </a:rPr>
                        <a:t>Distribusi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Kartu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Peserta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Ujian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Paling lambat</a:t>
                      </a:r>
                      <a:r>
                        <a:rPr lang="en-US" sz="2000" dirty="0">
                          <a:effectLst/>
                        </a:rPr>
                        <a:t> 8 </a:t>
                      </a:r>
                      <a:r>
                        <a:rPr lang="id-ID" sz="2000" dirty="0">
                          <a:effectLst/>
                        </a:rPr>
                        <a:t>Mar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Paling </a:t>
                      </a:r>
                      <a:r>
                        <a:rPr lang="en-US" sz="2000" dirty="0" err="1">
                          <a:effectLst/>
                        </a:rPr>
                        <a:t>lambat</a:t>
                      </a:r>
                      <a:r>
                        <a:rPr lang="en-US" sz="2000" dirty="0">
                          <a:effectLst/>
                        </a:rPr>
                        <a:t> 15 Mar 2015</a:t>
                      </a:r>
                      <a:endParaRPr lang="en-US" sz="20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127000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/>
              <a:t>TANGGAL PENTING UN 2015</a:t>
            </a:r>
            <a:endParaRPr lang="en-US" altLang="en-US" sz="4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9263" y="1189038"/>
          <a:ext cx="11364912" cy="469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51072"/>
                <a:gridCol w="3323838"/>
                <a:gridCol w="2990002"/>
              </a:tblGrid>
              <a:tr h="579159">
                <a:tc>
                  <a:txBody>
                    <a:bodyPr/>
                    <a:lstStyle/>
                    <a:p>
                      <a:pPr marL="0" marR="0" lvl="1"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b="1" dirty="0" smtClean="0">
                          <a:effectLst/>
                          <a:latin typeface="+mn-lt"/>
                        </a:rPr>
                        <a:t>UJIAN NASIONAL</a:t>
                      </a:r>
                      <a:endParaRPr lang="en-US" sz="3200" b="1" dirty="0">
                        <a:effectLst/>
                        <a:latin typeface="+mn-lt"/>
                      </a:endParaRPr>
                    </a:p>
                  </a:txBody>
                  <a:tcPr marL="91442" marR="91442" marT="45723" marB="457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id-ID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SMP</a:t>
                      </a:r>
                      <a:r>
                        <a:rPr lang="id-ID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Utama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SMA: 13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SMK: 13 -16 Apr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</a:tr>
              <a:tr h="823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Susulan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SMA: 20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SMK: 20-23 Apr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11 - 15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Mei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CBT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SMA: 13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SMK: 13 -16 Apr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</a:tr>
              <a:tr h="823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CBT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Susulan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SMA: 20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22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SMK: 20-23 Apr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11 - 15</a:t>
                      </a:r>
                      <a:r>
                        <a:rPr lang="en-US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Mei</a:t>
                      </a:r>
                      <a:r>
                        <a:rPr lang="id-ID" sz="24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3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Praktek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Keahlian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Kejuruan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SMA: 13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SMK: 13 -16 Apr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</a:t>
                      </a:r>
                      <a:r>
                        <a:rPr lang="id-ID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440079"/>
              </p:ext>
            </p:extLst>
          </p:nvPr>
        </p:nvGraphicFramePr>
        <p:xfrm>
          <a:off x="468313" y="1408113"/>
          <a:ext cx="11495087" cy="415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2248"/>
                <a:gridCol w="3038020"/>
                <a:gridCol w="2934819"/>
              </a:tblGrid>
              <a:tr h="689378">
                <a:tc>
                  <a:txBody>
                    <a:bodyPr/>
                    <a:lstStyle/>
                    <a:p>
                      <a:pPr marL="0" marR="0" lvl="1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BAHAN </a:t>
                      </a:r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SMP</a:t>
                      </a:r>
                      <a:r>
                        <a:rPr lang="id-ID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13" marB="4571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447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Serah Terima Master Soal ke Percetakan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27 Feb 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4 Mar 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</a:tr>
              <a:tr h="1371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Distribusi Bahan UN dari Percetakan ke Provinsi untuk daerah terluar, tertinggal, dan terdepan (3T).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23 – </a:t>
                      </a:r>
                      <a:r>
                        <a:rPr lang="id-ID" sz="2800" dirty="0" smtClean="0">
                          <a:effectLst/>
                        </a:rPr>
                        <a:t>2</a:t>
                      </a:r>
                      <a:r>
                        <a:rPr lang="en-US" sz="2800" dirty="0" smtClean="0">
                          <a:effectLst/>
                        </a:rPr>
                        <a:t>8</a:t>
                      </a:r>
                      <a:r>
                        <a:rPr lang="id-ID" sz="2800" dirty="0" smtClean="0">
                          <a:effectLst/>
                        </a:rPr>
                        <a:t> </a:t>
                      </a:r>
                      <a:r>
                        <a:rPr lang="id-ID" sz="2800" dirty="0">
                          <a:effectLst/>
                        </a:rPr>
                        <a:t>Mar 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19-23 April 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489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>
                          <a:effectLst/>
                        </a:rPr>
                        <a:t>Distribusi Bahan UN dari Percetakan ke Provinsi (di luar daerah 3T)</a:t>
                      </a:r>
                      <a:endParaRPr lang="en-US" sz="28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457200" marR="0" lvl="1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effectLst/>
                        </a:rPr>
                        <a:t>29 </a:t>
                      </a:r>
                      <a:r>
                        <a:rPr lang="id-ID" sz="2800" dirty="0" smtClean="0">
                          <a:effectLst/>
                        </a:rPr>
                        <a:t>Mar </a:t>
                      </a:r>
                      <a:r>
                        <a:rPr lang="id-ID" sz="2800" dirty="0">
                          <a:effectLst/>
                        </a:rPr>
                        <a:t>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800" dirty="0">
                          <a:effectLst/>
                        </a:rPr>
                        <a:t>23 </a:t>
                      </a:r>
                      <a:r>
                        <a:rPr lang="id-ID" sz="2800" dirty="0" smtClean="0">
                          <a:effectLst/>
                        </a:rPr>
                        <a:t>April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id-ID" sz="2800" dirty="0" smtClean="0">
                          <a:effectLst/>
                        </a:rPr>
                        <a:t>2015</a:t>
                      </a:r>
                      <a:endParaRPr lang="en-US" sz="28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1041400" y="261938"/>
            <a:ext cx="10193338" cy="75565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/>
              <a:t>TANGGAL PENTING UN 2015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0988" y="1393825"/>
          <a:ext cx="11315700" cy="3091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2661"/>
                <a:gridCol w="2830058"/>
                <a:gridCol w="2742981"/>
              </a:tblGrid>
              <a:tr h="1066479">
                <a:tc>
                  <a:txBody>
                    <a:bodyPr/>
                    <a:lstStyle/>
                    <a:p>
                      <a:pPr marL="400050" marR="0" lvl="1" indent="-4000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JADWAL PENGUMPULAN NILAI SEKOLAH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6" marB="4570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id-ID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6" marB="4570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SMP</a:t>
                      </a:r>
                      <a:r>
                        <a:rPr lang="id-ID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3" marR="91433" marT="45706" marB="45706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9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Sekolah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Kab</a:t>
                      </a:r>
                      <a:r>
                        <a:rPr lang="id-ID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/Kota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Mar – 1 Apr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Apr – 17 Apr</a:t>
                      </a:r>
                    </a:p>
                  </a:txBody>
                  <a:tcPr marL="91433" marR="91433" marT="45706" marB="45706" anchor="ctr"/>
                </a:tc>
              </a:tr>
              <a:tr h="6966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id-ID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/Kota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</a:t>
                      </a:r>
                      <a:r>
                        <a:rPr lang="id-ID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vinsi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Mar – 3  Apr</a:t>
                      </a:r>
                    </a:p>
                  </a:txBody>
                  <a:tcPr marL="91433" marR="91433" marT="45706" marB="457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Apr – 23 Apr</a:t>
                      </a:r>
                    </a:p>
                  </a:txBody>
                  <a:tcPr marL="91433" marR="91433" marT="45706" marB="4570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8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Provinsi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Pusat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 – 7 Apr</a:t>
                      </a:r>
                    </a:p>
                  </a:txBody>
                  <a:tcPr marL="91433" marR="91433" marT="45706" marB="45706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Apr– 27 Apr</a:t>
                      </a:r>
                    </a:p>
                  </a:txBody>
                  <a:tcPr marL="91433" marR="91433" marT="45706" marB="45706" anchor="ctr"/>
                </a:tc>
              </a:tr>
            </a:tbl>
          </a:graphicData>
        </a:graphic>
      </p:graphicFrame>
      <p:sp>
        <p:nvSpPr>
          <p:cNvPr id="5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1041400" y="261938"/>
            <a:ext cx="10193338" cy="755650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/>
              <a:t>TANGGAL PENTING UN 2015</a:t>
            </a:r>
            <a:endParaRPr lang="en-US" alt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Grp="1" noChangeArrowheads="1"/>
          </p:cNvSpPr>
          <p:nvPr>
            <p:ph type="title"/>
          </p:nvPr>
        </p:nvSpPr>
        <p:spPr>
          <a:xfrm>
            <a:off x="838200" y="127000"/>
            <a:ext cx="10515600" cy="757238"/>
          </a:xfr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800" b="1" dirty="0" smtClean="0"/>
              <a:t>TANGGAL PENTING UN 2015</a:t>
            </a:r>
            <a:endParaRPr lang="en-US" altLang="en-US" sz="4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12766"/>
              </p:ext>
            </p:extLst>
          </p:nvPr>
        </p:nvGraphicFramePr>
        <p:xfrm>
          <a:off x="449263" y="1000125"/>
          <a:ext cx="11364912" cy="5197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6849"/>
                <a:gridCol w="3048061"/>
                <a:gridCol w="2990002"/>
              </a:tblGrid>
              <a:tr h="457146">
                <a:tc>
                  <a:txBody>
                    <a:bodyPr/>
                    <a:lstStyle/>
                    <a:p>
                      <a:pPr marL="0" marR="0" lvl="1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JADWAL </a:t>
                      </a:r>
                      <a:r>
                        <a:rPr lang="id-ID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DAN PENGOLAHAN LJ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</a:t>
                      </a:r>
                      <a:r>
                        <a:rPr lang="id-ID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5" marB="4571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SMP</a:t>
                      </a:r>
                      <a:r>
                        <a:rPr lang="id-ID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Sederajat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15" marB="4571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6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Pemindaian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- 23 Mei</a:t>
                      </a: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</a:tr>
              <a:tr h="761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Pengiriman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hasil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pemindaian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dari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PTN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Panitia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Pusat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25-26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2015</a:t>
                      </a: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23-24 Mei 2015</a:t>
                      </a: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9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Pengiriman Data dari </a:t>
                      </a: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rovinsi</a:t>
                      </a: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usat 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 2015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Mei</a:t>
                      </a: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</a:tr>
              <a:tr h="6992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Skoring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 – </a:t>
                      </a:r>
                      <a:r>
                        <a:rPr lang="en-US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 2015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Mei </a:t>
                      </a:r>
                      <a:r>
                        <a:rPr lang="en-US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 Jun</a:t>
                      </a: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6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Pengiriman Data Hasil UN ke Panitia SNMPTN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id-ID" sz="2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 2015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/>
                </a:tc>
              </a:tr>
              <a:tr h="606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Pengiriman Data Hasil UN ke </a:t>
                      </a:r>
                      <a:r>
                        <a:rPr lang="en-US" sz="2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</a:t>
                      </a:r>
                      <a:r>
                        <a:rPr lang="id-ID" sz="22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2015</a:t>
                      </a:r>
                      <a:endParaRPr lang="en-US" sz="2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Jun</a:t>
                      </a:r>
                      <a:r>
                        <a:rPr lang="id-ID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1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Pengumuman </a:t>
                      </a:r>
                      <a:r>
                        <a:rPr lang="en-US" sz="22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Kelulusan</a:t>
                      </a: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dari Satuan Pendidikan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Mei</a:t>
                      </a: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 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2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Jun</a:t>
                      </a:r>
                      <a:r>
                        <a:rPr lang="id-ID" sz="2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2015</a:t>
                      </a:r>
                      <a:endParaRPr lang="en-US" sz="2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5" marB="4571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701722" y="436728"/>
            <a:ext cx="10515600" cy="88547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altLang="en-US" sz="4800" b="1" dirty="0" smtClean="0">
                <a:ea typeface="ＭＳ Ｐゴシック" panose="020B0600070205080204" pitchFamily="34" charset="-128"/>
              </a:rPr>
              <a:t>PUSAT INFORMASI UN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961290" y="1704336"/>
            <a:ext cx="10608073" cy="5030572"/>
          </a:xfrm>
        </p:spPr>
        <p:txBody>
          <a:bodyPr/>
          <a:lstStyle/>
          <a:p>
            <a:pPr marL="0" indent="0">
              <a:buNone/>
            </a:pPr>
            <a:r>
              <a:rPr lang="id-ID" altLang="en-US" b="1" dirty="0" smtClean="0">
                <a:ea typeface="ＭＳ Ｐゴシック" panose="020B0600070205080204" pitchFamily="34" charset="-128"/>
              </a:rPr>
              <a:t>     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</a:t>
            </a:r>
            <a:r>
              <a:rPr lang="id-ID" altLang="en-US" b="1" dirty="0" smtClean="0">
                <a:ea typeface="ＭＳ Ｐゴシック" panose="020B0600070205080204" pitchFamily="34" charset="-128"/>
              </a:rPr>
              <a:t>usat Informasi dan Humas (P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IH</a:t>
            </a:r>
            <a:r>
              <a:rPr lang="id-ID" altLang="en-US" b="1" dirty="0" smtClean="0">
                <a:ea typeface="ＭＳ Ｐゴシック" panose="020B0600070205080204" pitchFamily="34" charset="-128"/>
              </a:rPr>
              <a:t>)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 smtClean="0">
                <a:ea typeface="ＭＳ Ｐゴシック" panose="020B0600070205080204" pitchFamily="34" charset="-128"/>
              </a:rPr>
              <a:t>Kemdikbud</a:t>
            </a:r>
            <a:r>
              <a:rPr lang="id-ID" altLang="en-US" b="1" dirty="0" smtClean="0">
                <a:ea typeface="ＭＳ Ｐゴシック" panose="020B0600070205080204" pitchFamily="34" charset="-128"/>
              </a:rPr>
              <a:t>: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Call Center: 177</a:t>
            </a:r>
            <a:endParaRPr lang="id-ID" altLang="en-US" sz="2400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HP: 0816979177 </a:t>
            </a:r>
            <a:endParaRPr lang="id-ID" altLang="en-US" sz="2400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SMS: 0811976929 </a:t>
            </a:r>
            <a:endParaRPr lang="id-ID" altLang="en-US" sz="2400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err="1" smtClean="0">
                <a:ea typeface="ＭＳ Ｐゴシック" panose="020B0600070205080204" pitchFamily="34" charset="-128"/>
              </a:rPr>
              <a:t>Telepon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: 021-5703303 </a:t>
            </a:r>
            <a:endParaRPr lang="id-ID" altLang="en-US" sz="2400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Fax: 021-5733125 </a:t>
            </a:r>
            <a:endParaRPr lang="id-ID" altLang="en-US" sz="2400" dirty="0" smtClean="0">
              <a:ea typeface="ＭＳ Ｐゴシック" panose="020B0600070205080204" pitchFamily="34" charset="-128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Email: </a:t>
            </a:r>
            <a:r>
              <a:rPr lang="en-US" altLang="en-US" sz="2400" dirty="0" err="1" smtClean="0">
                <a:ea typeface="ＭＳ Ｐゴシック" panose="020B0600070205080204" pitchFamily="34" charset="-128"/>
                <a:hlinkClick r:id="rId2"/>
              </a:rPr>
              <a:t>pengaduan@kemd</a:t>
            </a:r>
            <a:r>
              <a:rPr lang="id-ID" altLang="en-US" sz="2400" dirty="0" smtClean="0">
                <a:ea typeface="ＭＳ Ｐゴシック" panose="020B0600070205080204" pitchFamily="34" charset="-128"/>
                <a:hlinkClick r:id="rId2"/>
              </a:rPr>
              <a:t>i</a:t>
            </a:r>
            <a:r>
              <a:rPr lang="en-US" altLang="en-US" sz="2400" dirty="0" smtClean="0">
                <a:ea typeface="ＭＳ Ｐゴシック" panose="020B0600070205080204" pitchFamily="34" charset="-128"/>
                <a:hlinkClick r:id="rId2"/>
              </a:rPr>
              <a:t>kbud.go.id</a:t>
            </a:r>
            <a:r>
              <a:rPr lang="id-ID" altLang="en-US" sz="2400" dirty="0" smtClean="0">
                <a:ea typeface="ＭＳ Ｐゴシック" panose="020B0600070205080204" pitchFamily="34" charset="-128"/>
              </a:rPr>
              <a:t>   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id-ID" altLang="en-US" sz="2000" u="sng" dirty="0" smtClean="0"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id-ID" altLang="en-US" sz="2800" b="1" dirty="0" smtClean="0">
                <a:ea typeface="ＭＳ Ｐゴシック" panose="020B0600070205080204" pitchFamily="34" charset="-128"/>
              </a:rPr>
              <a:t>Puspendik</a:t>
            </a:r>
            <a:r>
              <a:rPr lang="id-ID" altLang="en-US" sz="2800" dirty="0" smtClean="0">
                <a:ea typeface="ＭＳ Ｐゴシック" panose="020B0600070205080204" pitchFamily="34" charset="-128"/>
              </a:rPr>
              <a:t>: 021-3853000,HP: 08111989866</a:t>
            </a:r>
          </a:p>
          <a:p>
            <a:pPr lvl="1">
              <a:buFont typeface="Arial" panose="020B0604020202020204" pitchFamily="34" charset="0"/>
              <a:buNone/>
            </a:pPr>
            <a:endParaRPr lang="id-ID" altLang="en-US" sz="2800" dirty="0" smtClean="0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id-ID" altLang="en-US" sz="2800" b="1" dirty="0" smtClean="0">
                <a:ea typeface="ＭＳ Ｐゴシック" panose="020B0600070205080204" pitchFamily="34" charset="-128"/>
              </a:rPr>
              <a:t>BSNP</a:t>
            </a:r>
            <a:r>
              <a:rPr lang="id-ID" altLang="en-US" sz="2800" dirty="0" smtClean="0">
                <a:ea typeface="ＭＳ Ｐゴシック" panose="020B0600070205080204" pitchFamily="34" charset="-128"/>
              </a:rPr>
              <a:t>: Telp: 021-7668590, fax: 021-7668591, HP: 08151915700, Email: </a:t>
            </a:r>
            <a:r>
              <a:rPr lang="id-ID" altLang="en-US" sz="2800" u="sng" dirty="0" smtClean="0">
                <a:ea typeface="ＭＳ Ｐゴシック" panose="020B0600070205080204" pitchFamily="34" charset="-128"/>
                <a:hlinkClick r:id="rId3"/>
              </a:rPr>
              <a:t>info@bsnp.or.id</a:t>
            </a:r>
            <a:r>
              <a:rPr lang="id-ID" altLang="en-US" sz="2800" u="sng" dirty="0" smtClean="0">
                <a:ea typeface="ＭＳ Ｐゴシック" panose="020B0600070205080204" pitchFamily="34" charset="-128"/>
              </a:rPr>
              <a:t> </a:t>
            </a:r>
            <a:endParaRPr lang="en-US" altLang="en-US" sz="2800" u="sng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984738" y="1704336"/>
            <a:ext cx="351693" cy="3341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1290" y="4924114"/>
            <a:ext cx="351693" cy="3341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61291" y="5807413"/>
            <a:ext cx="351693" cy="33410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Screen shot 2009-11-24 at 9.3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6173788"/>
            <a:ext cx="19748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82625" y="1876425"/>
            <a:ext cx="3271838" cy="25733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KEBIJAKAN MAKRO  </a:t>
            </a:r>
            <a:r>
              <a:rPr lang="en-US" sz="3200" b="1" dirty="0"/>
              <a:t>(STRATEGIS)</a:t>
            </a:r>
          </a:p>
        </p:txBody>
      </p:sp>
      <p:sp>
        <p:nvSpPr>
          <p:cNvPr id="6" name="Oval 5"/>
          <p:cNvSpPr/>
          <p:nvPr/>
        </p:nvSpPr>
        <p:spPr>
          <a:xfrm>
            <a:off x="6791325" y="2108200"/>
            <a:ext cx="2281238" cy="1778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KEBIJAKAN MIKRO  (TEKNIS)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287338" y="5118100"/>
            <a:ext cx="3957637" cy="1570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Ujian Nasional BUKAN </a:t>
            </a:r>
          </a:p>
          <a:p>
            <a:pPr algn="ctr" eaLnBrk="1" hangingPunct="1"/>
            <a:r>
              <a:rPr lang="en-US" altLang="en-US" sz="2400" b="1"/>
              <a:t>untuk penentuan kelulusan  </a:t>
            </a:r>
          </a:p>
          <a:p>
            <a:pPr algn="ctr" eaLnBrk="1" hangingPunct="1"/>
            <a:endParaRPr lang="en-US" altLang="en-US" sz="2400" b="1"/>
          </a:p>
          <a:p>
            <a:pPr algn="ctr" eaLnBrk="1" hangingPunct="1"/>
            <a:r>
              <a:rPr lang="en-US" altLang="en-US" sz="2400" b="1"/>
              <a:t>UN dengan metode CBT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4650" y="5518150"/>
            <a:ext cx="497636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>
                <a:latin typeface="+mn-lt"/>
              </a:rPr>
              <a:t>Revisi</a:t>
            </a:r>
            <a:r>
              <a:rPr lang="en-US" sz="2400" b="1" dirty="0">
                <a:latin typeface="+mn-lt"/>
              </a:rPr>
              <a:t> PP </a:t>
            </a:r>
            <a:r>
              <a:rPr lang="en-US" sz="2400" b="1" dirty="0" smtClean="0">
                <a:latin typeface="+mn-lt"/>
              </a:rPr>
              <a:t>19/2005</a:t>
            </a:r>
            <a:r>
              <a:rPr lang="id-ID" sz="2400" b="1" dirty="0" smtClean="0">
                <a:latin typeface="+mn-lt"/>
              </a:rPr>
              <a:t> </a:t>
            </a:r>
            <a:r>
              <a:rPr lang="id-ID" sz="2400" b="1" dirty="0" smtClean="0">
                <a:latin typeface="+mn-lt"/>
                <a:sym typeface="Wingdings" panose="05000000000000000000" pitchFamily="2" charset="2"/>
              </a:rPr>
              <a:t> PP 13/2015</a:t>
            </a:r>
            <a:endParaRPr lang="en-US" sz="2400" b="1" dirty="0">
              <a:latin typeface="+mn-lt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err="1">
                <a:latin typeface="+mn-lt"/>
              </a:rPr>
              <a:t>Revisi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Permendikbud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144/2014</a:t>
            </a:r>
            <a:r>
              <a:rPr lang="id-ID" sz="2400" b="1" dirty="0" smtClean="0">
                <a:latin typeface="+mn-lt"/>
              </a:rPr>
              <a:t> </a:t>
            </a:r>
            <a:r>
              <a:rPr lang="id-ID" sz="2400" b="1" dirty="0" smtClean="0">
                <a:latin typeface="+mn-lt"/>
                <a:sym typeface="Wingdings" panose="05000000000000000000" pitchFamily="2" charset="2"/>
              </a:rPr>
              <a:t> </a:t>
            </a:r>
            <a:endParaRPr lang="en-US" sz="2400" b="1" dirty="0">
              <a:latin typeface="+mn-lt"/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9528175" y="2408238"/>
            <a:ext cx="1833563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/>
              <a:t>POS UN</a:t>
            </a:r>
          </a:p>
        </p:txBody>
      </p:sp>
      <p:sp>
        <p:nvSpPr>
          <p:cNvPr id="8" name="Down Arrow 7"/>
          <p:cNvSpPr/>
          <p:nvPr/>
        </p:nvSpPr>
        <p:spPr>
          <a:xfrm>
            <a:off x="1489075" y="4449763"/>
            <a:ext cx="1627188" cy="5667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302125" y="5249863"/>
            <a:ext cx="1044575" cy="1368425"/>
          </a:xfrm>
          <a:prstGeom prst="rightArrow">
            <a:avLst>
              <a:gd name="adj1" fmla="val 50000"/>
              <a:gd name="adj2" fmla="val 5281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9072563" y="2552700"/>
            <a:ext cx="327025" cy="708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9312275" y="3559175"/>
            <a:ext cx="2370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smtClean="0"/>
              <a:t>SHUN </a:t>
            </a:r>
            <a:endParaRPr lang="en-US" altLang="en-US" sz="2400" b="1" dirty="0"/>
          </a:p>
          <a:p>
            <a:pPr algn="ctr" eaLnBrk="1" hangingPunct="1"/>
            <a:r>
              <a:rPr lang="en-US" altLang="en-US" sz="2400" b="1" dirty="0" err="1"/>
              <a:t>Kategori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Nilai</a:t>
            </a:r>
            <a:r>
              <a:rPr lang="en-US" altLang="en-US" sz="2400" b="1" dirty="0"/>
              <a:t> UN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0086975" y="3116263"/>
            <a:ext cx="819150" cy="3841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743575" y="1184275"/>
            <a:ext cx="1588" cy="4065588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0538" y="1563688"/>
            <a:ext cx="1142365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20"/>
          <p:cNvSpPr txBox="1">
            <a:spLocks noChangeArrowheads="1"/>
          </p:cNvSpPr>
          <p:nvPr/>
        </p:nvSpPr>
        <p:spPr bwMode="auto">
          <a:xfrm>
            <a:off x="1065213" y="974725"/>
            <a:ext cx="3662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Pemerintah &amp; BSNP </a:t>
            </a:r>
          </a:p>
        </p:txBody>
      </p:sp>
      <p:sp>
        <p:nvSpPr>
          <p:cNvPr id="14352" name="TextBox 21"/>
          <p:cNvSpPr txBox="1">
            <a:spLocks noChangeArrowheads="1"/>
          </p:cNvSpPr>
          <p:nvPr/>
        </p:nvSpPr>
        <p:spPr bwMode="auto">
          <a:xfrm>
            <a:off x="7723188" y="993775"/>
            <a:ext cx="1098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/>
              <a:t>BSNP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838200" y="63500"/>
            <a:ext cx="10515600" cy="84296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KEBIJAKAN UJIAN NASIONAL 2015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59810" y="528639"/>
            <a:ext cx="9785444" cy="5597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800" b="1" dirty="0" smtClean="0">
                <a:ea typeface="ＭＳ Ｐゴシック" pitchFamily="34" charset="-128"/>
              </a:rPr>
              <a:t>Mari </a:t>
            </a:r>
            <a:r>
              <a:rPr lang="en-US" sz="4800" b="1" dirty="0" err="1">
                <a:ea typeface="ＭＳ Ｐゴシック" pitchFamily="34" charset="-128"/>
              </a:rPr>
              <a:t>kita</a:t>
            </a:r>
            <a:r>
              <a:rPr lang="en-US" sz="4800" b="1" dirty="0">
                <a:ea typeface="ＭＳ Ｐゴシック" pitchFamily="34" charset="-128"/>
              </a:rPr>
              <a:t> </a:t>
            </a:r>
            <a:r>
              <a:rPr lang="en-US" sz="4800" b="1" dirty="0" err="1">
                <a:ea typeface="ＭＳ Ｐゴシック" pitchFamily="34" charset="-128"/>
              </a:rPr>
              <a:t>bangun</a:t>
            </a:r>
            <a:r>
              <a:rPr lang="en-US" sz="4800" b="1" dirty="0">
                <a:ea typeface="ＭＳ Ｐゴシック" pitchFamily="34" charset="-128"/>
              </a:rPr>
              <a:t> </a:t>
            </a:r>
            <a:r>
              <a:rPr lang="en-US" sz="4800" b="1" dirty="0" err="1">
                <a:ea typeface="ＭＳ Ｐゴシック" pitchFamily="34" charset="-128"/>
              </a:rPr>
              <a:t>bersama</a:t>
            </a:r>
            <a:r>
              <a:rPr lang="en-US" sz="4800" b="1" dirty="0">
                <a:ea typeface="ＭＳ Ｐゴシック" pitchFamily="34" charset="-128"/>
              </a:rPr>
              <a:t> </a:t>
            </a:r>
          </a:p>
          <a:p>
            <a:pPr marL="0" indent="0">
              <a:buNone/>
              <a:defRPr/>
            </a:pPr>
            <a:r>
              <a:rPr lang="en-US" sz="6000" b="1" dirty="0" err="1">
                <a:ea typeface="ＭＳ Ｐゴシック" pitchFamily="34" charset="-128"/>
              </a:rPr>
              <a:t>Ujian</a:t>
            </a:r>
            <a:r>
              <a:rPr lang="en-US" sz="6000" b="1" dirty="0">
                <a:ea typeface="ＭＳ Ｐゴシック" pitchFamily="34" charset="-128"/>
              </a:rPr>
              <a:t> </a:t>
            </a:r>
            <a:r>
              <a:rPr lang="en-US" sz="6000" b="1" dirty="0" err="1">
                <a:ea typeface="ＭＳ Ｐゴシック" pitchFamily="34" charset="-128"/>
              </a:rPr>
              <a:t>Nasional</a:t>
            </a:r>
            <a:r>
              <a:rPr lang="en-US" sz="6000" b="1" dirty="0">
                <a:ea typeface="ＭＳ Ｐゴシック" pitchFamily="34" charset="-128"/>
              </a:rPr>
              <a:t> </a:t>
            </a:r>
            <a:r>
              <a:rPr lang="id-ID" sz="6000" b="1" dirty="0" smtClean="0">
                <a:ea typeface="ＭＳ Ｐゴシック" pitchFamily="34" charset="-128"/>
              </a:rPr>
              <a:t>yang </a:t>
            </a:r>
          </a:p>
          <a:p>
            <a:pPr marL="0" indent="0">
              <a:buNone/>
              <a:defRPr/>
            </a:pPr>
            <a:r>
              <a:rPr lang="id-ID" sz="7200" b="1" dirty="0" smtClean="0">
                <a:solidFill>
                  <a:srgbClr val="C00000"/>
                </a:solidFill>
                <a:ea typeface="ＭＳ Ｐゴシック" pitchFamily="34" charset="-128"/>
              </a:rPr>
              <a:t>Jujur</a:t>
            </a:r>
            <a:r>
              <a:rPr lang="id-ID" sz="7200" b="1" dirty="0" smtClean="0">
                <a:ea typeface="ＭＳ Ｐゴシック" pitchFamily="34" charset="-128"/>
              </a:rPr>
              <a:t>  dan</a:t>
            </a:r>
            <a:r>
              <a:rPr lang="id-ID" sz="7200" b="1" dirty="0" smtClean="0">
                <a:solidFill>
                  <a:srgbClr val="00B050"/>
                </a:solidFill>
                <a:ea typeface="ＭＳ Ｐゴシック" pitchFamily="34" charset="-128"/>
              </a:rPr>
              <a:t> Berprestasi</a:t>
            </a:r>
            <a:endParaRPr lang="en-US" sz="7200" b="1" dirty="0">
              <a:solidFill>
                <a:srgbClr val="7030A0"/>
              </a:solidFill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sz="40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en-US" sz="5400" b="1" dirty="0">
                <a:solidFill>
                  <a:srgbClr val="0070C0"/>
                </a:solidFill>
                <a:ea typeface="ＭＳ Ｐゴシック" pitchFamily="34" charset="-128"/>
              </a:rPr>
              <a:t>TERIMA KASIH  </a:t>
            </a:r>
          </a:p>
        </p:txBody>
      </p:sp>
    </p:spTree>
    <p:extLst>
      <p:ext uri="{BB962C8B-B14F-4D97-AF65-F5344CB8AC3E}">
        <p14:creationId xmlns:p14="http://schemas.microsoft.com/office/powerpoint/2010/main" val="300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39838"/>
            <a:ext cx="11417300" cy="492601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3900" b="1" dirty="0"/>
              <a:t>Pasal 67</a:t>
            </a:r>
            <a:endParaRPr lang="en-US" sz="3900" b="1" dirty="0"/>
          </a:p>
          <a:p>
            <a:pPr marL="623888" indent="-6238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(1) 	Pemerintah menugaskan BSNP untuk menyelenggarakan Ujian nasional yang diikuti peserta didik pada setiap satuan pendidikan jalur formal pendidikan dasar dan menengah, dan jalur nonformal kesetaraan. </a:t>
            </a:r>
            <a:endParaRPr lang="en-US" dirty="0"/>
          </a:p>
          <a:p>
            <a:pPr marL="1260475" indent="-6365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(1a)	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formal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(1) </a:t>
            </a:r>
            <a:r>
              <a:rPr lang="en-US" dirty="0" err="1"/>
              <a:t>dikecualikan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SD/MI/SDLB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lain yang </a:t>
            </a:r>
            <a:r>
              <a:rPr lang="en-US" dirty="0" err="1"/>
              <a:t>sederajat</a:t>
            </a:r>
            <a:r>
              <a:rPr lang="en-US" dirty="0"/>
              <a:t>.</a:t>
            </a:r>
          </a:p>
          <a:p>
            <a:pPr marL="623888" indent="-6238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(2) 	</a:t>
            </a:r>
            <a:r>
              <a:rPr lang="id-ID" dirty="0" smtClean="0"/>
              <a:t>Dalam </a:t>
            </a:r>
            <a:r>
              <a:rPr lang="id-ID" dirty="0"/>
              <a:t>penyelenggaraan Ujian nasional BSNP bekerja sama dengan instansi terkait di lingkungan Pemerintah, pemerintah provinsi, pemerintah kabupaten/kota, dan satuan pendidikan.</a:t>
            </a:r>
            <a:endParaRPr lang="en-US" dirty="0"/>
          </a:p>
          <a:p>
            <a:pPr marL="571500" indent="-571500">
              <a:buNone/>
            </a:pPr>
            <a:r>
              <a:rPr lang="id-ID" dirty="0"/>
              <a:t>(3) 	</a:t>
            </a:r>
            <a:r>
              <a:rPr lang="id-ID" sz="3200" b="1" dirty="0" smtClean="0">
                <a:solidFill>
                  <a:srgbClr val="FF0000"/>
                </a:solidFill>
              </a:rPr>
              <a:t>Dihapus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Menteri</a:t>
            </a:r>
            <a:r>
              <a:rPr lang="en-US" dirty="0" smtClean="0"/>
              <a:t>).</a:t>
            </a:r>
            <a:endParaRPr lang="en-US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320675"/>
            <a:ext cx="10515600" cy="7032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PERUBAHAN PP 19/2005 TENTANG UN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b="1" dirty="0" err="1"/>
              <a:t>Pasal</a:t>
            </a:r>
            <a:r>
              <a:rPr lang="en-US" sz="4000" b="1" dirty="0"/>
              <a:t> 68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id-ID" dirty="0"/>
              <a:t>Ujian </a:t>
            </a:r>
            <a:r>
              <a:rPr lang="id-ID" dirty="0" smtClean="0"/>
              <a:t>N</a:t>
            </a:r>
            <a:r>
              <a:rPr lang="en-US" dirty="0" err="1" smtClean="0"/>
              <a:t>asional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id-ID" dirty="0"/>
              <a:t> dasar </a:t>
            </a:r>
            <a:r>
              <a:rPr lang="en-US" dirty="0" err="1"/>
              <a:t>untuk</a:t>
            </a:r>
            <a:r>
              <a:rPr lang="en-US" dirty="0"/>
              <a:t>:</a:t>
            </a:r>
          </a:p>
          <a:p>
            <a:pPr marL="6921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a. </a:t>
            </a:r>
            <a:r>
              <a:rPr lang="id-ID" dirty="0"/>
              <a:t>	</a:t>
            </a:r>
            <a:r>
              <a:rPr lang="en-US" dirty="0" err="1"/>
              <a:t>pemetaan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program </a:t>
            </a:r>
            <a:r>
              <a:rPr lang="en-US" dirty="0" err="1"/>
              <a:t>dan</a:t>
            </a:r>
            <a:r>
              <a:rPr lang="en-US" dirty="0"/>
              <a:t>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;</a:t>
            </a:r>
          </a:p>
          <a:p>
            <a:pPr marL="6921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b. </a:t>
            </a:r>
            <a:r>
              <a:rPr lang="id-ID" dirty="0"/>
              <a:t>	pertimbangan </a:t>
            </a:r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;</a:t>
            </a:r>
          </a:p>
          <a:p>
            <a:pPr marL="692150" indent="-463550" fontAlgn="auto">
              <a:spcAft>
                <a:spcPts val="0"/>
              </a:spcAft>
              <a:buFont typeface="Arial" panose="020B0604020202020204" pitchFamily="34" charset="0"/>
              <a:buAutoNum type="alphaLcPeriod" startAt="3"/>
              <a:defRPr/>
            </a:pPr>
            <a:r>
              <a:rPr lang="id-ID" dirty="0" smtClean="0">
                <a:solidFill>
                  <a:srgbClr val="FF0000"/>
                </a:solidFill>
              </a:rPr>
              <a:t>dihapus</a:t>
            </a:r>
            <a:r>
              <a:rPr lang="id-ID" dirty="0">
                <a:solidFill>
                  <a:srgbClr val="FF0000"/>
                </a:solidFill>
              </a:rPr>
              <a:t>; </a:t>
            </a:r>
            <a:r>
              <a:rPr lang="id-ID" dirty="0" smtClean="0">
                <a:solidFill>
                  <a:srgbClr val="FF0000"/>
                </a:solidFill>
              </a:rPr>
              <a:t>dan</a:t>
            </a:r>
            <a:endParaRPr lang="en-US" dirty="0">
              <a:solidFill>
                <a:srgbClr val="FF0000"/>
              </a:solidFill>
            </a:endParaRPr>
          </a:p>
          <a:p>
            <a:pPr marL="692150" indent="-463550" fontAlgn="auto">
              <a:spcAft>
                <a:spcPts val="0"/>
              </a:spcAft>
              <a:buFont typeface="Arial" panose="020B0604020202020204" pitchFamily="34" charset="0"/>
              <a:buAutoNum type="alphaLcPeriod" startAt="3"/>
              <a:defRPr/>
            </a:pPr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upayanya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" name="Title 3"/>
          <p:cNvSpPr txBox="1">
            <a:spLocks noGrp="1"/>
          </p:cNvSpPr>
          <p:nvPr>
            <p:ph type="title"/>
          </p:nvPr>
        </p:nvSpPr>
        <p:spPr>
          <a:xfrm>
            <a:off x="838200" y="71512"/>
            <a:ext cx="10515600" cy="131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PERUBAHAN PP 19/2005 </a:t>
            </a:r>
            <a:r>
              <a:rPr lang="id-ID" b="1" dirty="0" smtClean="0">
                <a:sym typeface="Wingdings" panose="05000000000000000000" pitchFamily="2" charset="2"/>
              </a:rPr>
              <a:t> PP 13/2015 </a:t>
            </a:r>
            <a:r>
              <a:rPr lang="en-US" b="1" dirty="0" smtClean="0"/>
              <a:t>TENTANG UN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509713"/>
            <a:ext cx="11512550" cy="45164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sz="4000" b="1" dirty="0"/>
              <a:t>Pasal 69</a:t>
            </a:r>
            <a:endParaRPr lang="en-US" sz="4000" b="1" dirty="0"/>
          </a:p>
          <a:p>
            <a:pPr marL="623888" indent="-6238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(1)	Setiap Peserta Didik jalur pendidikan formal pendidikan dasar dan menengah dan jalur pendidikan nonformal kesetaraan berhak mengikuti </a:t>
            </a:r>
            <a:r>
              <a:rPr lang="id-ID" dirty="0" smtClean="0"/>
              <a:t>ujian </a:t>
            </a:r>
            <a:r>
              <a:rPr lang="id-ID" dirty="0"/>
              <a:t>nasional dan </a:t>
            </a:r>
            <a:r>
              <a:rPr lang="id-ID" b="1" dirty="0">
                <a:solidFill>
                  <a:srgbClr val="FF0000"/>
                </a:solidFill>
              </a:rPr>
              <a:t>berhak mengulanginya </a:t>
            </a:r>
            <a:r>
              <a:rPr lang="id-ID" dirty="0"/>
              <a:t>sepanjang belum dinyatakan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id-ID" dirty="0"/>
              <a:t>kriteria pencapaian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lulusan</a:t>
            </a:r>
            <a:r>
              <a:rPr lang="id-ID" dirty="0"/>
              <a:t>.</a:t>
            </a:r>
            <a:endParaRPr lang="en-US" dirty="0"/>
          </a:p>
          <a:p>
            <a:pPr marL="623888" indent="-623888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(2)	Setiap Peserta Didik sebagaimana dimaksud pada ayat (1) </a:t>
            </a:r>
            <a:r>
              <a:rPr lang="id-ID" b="1" dirty="0">
                <a:solidFill>
                  <a:srgbClr val="FF0000"/>
                </a:solidFill>
              </a:rPr>
              <a:t>wajib mengikuti satu kali </a:t>
            </a:r>
            <a:r>
              <a:rPr lang="id-ID" b="1" dirty="0" smtClean="0">
                <a:solidFill>
                  <a:srgbClr val="FF0000"/>
                </a:solidFill>
              </a:rPr>
              <a:t>ujian </a:t>
            </a:r>
            <a:r>
              <a:rPr lang="id-ID" b="1" dirty="0">
                <a:solidFill>
                  <a:srgbClr val="FF0000"/>
                </a:solidFill>
              </a:rPr>
              <a:t>nasional </a:t>
            </a:r>
            <a:r>
              <a:rPr lang="id-ID" dirty="0"/>
              <a:t>tanpa dipungut biaya. 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142949"/>
            <a:ext cx="10618788" cy="1311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PERUBAHAN PP 19/2005 </a:t>
            </a:r>
            <a:r>
              <a:rPr lang="id-ID" b="1" dirty="0">
                <a:sym typeface="Wingdings" panose="05000000000000000000" pitchFamily="2" charset="2"/>
              </a:rPr>
              <a:t> PP 13/2015 </a:t>
            </a:r>
            <a:r>
              <a:rPr lang="en-US" b="1" dirty="0" smtClean="0"/>
              <a:t>TENTANG UN 2015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3238</Words>
  <Application>Microsoft Office PowerPoint</Application>
  <PresentationFormat>Custom</PresentationFormat>
  <Paragraphs>896</Paragraphs>
  <Slides>60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PowerPoint Presentation</vt:lpstr>
      <vt:lpstr>PowerPoint Presentation</vt:lpstr>
      <vt:lpstr>SISTEM PENDIDIKAN NASIONAL BERBASIS STANDAR (UU Sisdiknas No. 20 Tahun 2003)</vt:lpstr>
      <vt:lpstr>UJIAN NASIONAL</vt:lpstr>
      <vt:lpstr>KEBIJAKAN UJIAN NASIONAL 2015</vt:lpstr>
      <vt:lpstr>PERUBAHAN PP 19/2005 TENTANG UN 2015</vt:lpstr>
      <vt:lpstr>PERUBAHAN PP 19/2005  PP 13/2015 TENTANG UN 2015</vt:lpstr>
      <vt:lpstr>PERUBAHAN PP 19/2005  PP 13/2015 TENTANG UN 2015</vt:lpstr>
      <vt:lpstr>PERUBAHAN PP 19/2005  PP 13/2015 TENTANG UN 2015</vt:lpstr>
      <vt:lpstr>PowerPoint Presentation</vt:lpstr>
      <vt:lpstr>PowerPoint Presentation</vt:lpstr>
      <vt:lpstr>PowerPoint Presentation</vt:lpstr>
      <vt:lpstr>PowerPoint Presentation</vt:lpstr>
      <vt:lpstr>HASIL UN 2015</vt:lpstr>
      <vt:lpstr>KATEGORI HASIL UN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HASIL UN 2015  UNTUK SATUAN PENDIDIKAN DAN PEMERINTAH</vt:lpstr>
      <vt:lpstr>ANALISIS HASIL UJIAN NASIONAL</vt:lpstr>
      <vt:lpstr>PEMANFAATAN HASIL UJIAN NASIONAL UNTUK SELEKSI KE JENJANG LEBIH TINGGI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PERBEDAAN UN 2014 DAN 2015</vt:lpstr>
      <vt:lpstr>PERBEDAAN UN 2014 DAN 2015</vt:lpstr>
      <vt:lpstr>PowerPoint Presentation</vt:lpstr>
      <vt:lpstr>Jadwal UN Paper-Based Test (PBT)</vt:lpstr>
      <vt:lpstr>Jadwal UN PBT – SMA/MA</vt:lpstr>
      <vt:lpstr>Jadwal UN PBT – SMK</vt:lpstr>
      <vt:lpstr>Jadwal UN PBT – SMA Keagamaan</vt:lpstr>
      <vt:lpstr>Jadwal UN PBT – Program Paket C</vt:lpstr>
      <vt:lpstr>Jadwal UN PBT – SMP Sederajat</vt:lpstr>
      <vt:lpstr>Jadwal UN Computer-Based Test (CBT)</vt:lpstr>
      <vt:lpstr>Jadwal UN CBT – SMA/MA (Tentative)</vt:lpstr>
      <vt:lpstr>Jadwal UN CBT susulan – SMA Sederajat</vt:lpstr>
      <vt:lpstr>Jadwal UN CBT – SMK</vt:lpstr>
      <vt:lpstr>Jadwal UN CBT susulan – SMK</vt:lpstr>
      <vt:lpstr>Jadwal UN CBT – SMP Sederajat</vt:lpstr>
      <vt:lpstr>Jadwal UN CBT susulan – SMP Sederajat</vt:lpstr>
      <vt:lpstr>PowerPoint Presentation</vt:lpstr>
      <vt:lpstr>PowerPoint Presentation</vt:lpstr>
      <vt:lpstr>PowerPoint Presentation</vt:lpstr>
      <vt:lpstr>TANGGAL PENTING UN 2015</vt:lpstr>
      <vt:lpstr>TANGGAL PENTING UN 2015</vt:lpstr>
      <vt:lpstr>TANGGAL PENTING UN 2015</vt:lpstr>
      <vt:lpstr>TANGGAL PENTING UN 2015</vt:lpstr>
      <vt:lpstr>TANGGAL PENTING UN 2015</vt:lpstr>
      <vt:lpstr>PUSAT INFORMASI UN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PETA PENGEMBANGAN STANDAR NASIONAL PENDIDIKAN</dc:title>
  <dc:creator>Lenovo</dc:creator>
  <cp:lastModifiedBy>As</cp:lastModifiedBy>
  <cp:revision>246</cp:revision>
  <cp:lastPrinted>2015-01-28T10:12:43Z</cp:lastPrinted>
  <dcterms:created xsi:type="dcterms:W3CDTF">2014-09-22T06:08:33Z</dcterms:created>
  <dcterms:modified xsi:type="dcterms:W3CDTF">2015-03-15T23:37:43Z</dcterms:modified>
</cp:coreProperties>
</file>